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doc" ContentType="application/msword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  <p:sldId id="269" r:id="rId12"/>
    <p:sldId id="270" r:id="rId13"/>
    <p:sldId id="271" r:id="rId14"/>
    <p:sldId id="272" r:id="rId15"/>
    <p:sldId id="273" r:id="rId16"/>
    <p:sldId id="275" r:id="rId17"/>
    <p:sldId id="274" r:id="rId18"/>
    <p:sldId id="267" r:id="rId19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2772761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609942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871096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687979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089121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643356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985525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814619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030249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823527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32922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794741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875529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84172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647888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438008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5973a4dde0_1_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g5973a4dde0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385674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45403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796186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623093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10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Microsoft_Word_97_-_2003_Document1.doc"/><Relationship Id="rId5" Type="http://schemas.openxmlformats.org/officeDocument/2006/relationships/oleObject" Target="../embeddings/oleObject1.bin"/><Relationship Id="rId4" Type="http://schemas.openxmlformats.org/officeDocument/2006/relationships/image" Target="../media/image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11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package" Target="../embeddings/Microsoft_Word_Document1.docx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youtu.be/O7_ra8xOSxU" TargetMode="Externa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patriciap@sed.sc.gov.br" TargetMode="External"/><Relationship Id="rId4" Type="http://schemas.openxmlformats.org/officeDocument/2006/relationships/hyperlink" Target="mailto:cali@sed.sc.gov.br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096"/>
            <a:ext cx="9144000" cy="6851904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3"/>
          <p:cNvSpPr txBox="1"/>
          <p:nvPr/>
        </p:nvSpPr>
        <p:spPr>
          <a:xfrm>
            <a:off x="1562669" y="4515726"/>
            <a:ext cx="6018662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Secretaria De Estado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 Educação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45279" y="3048"/>
            <a:ext cx="9144000" cy="685190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tângulo 3"/>
          <p:cNvSpPr/>
          <p:nvPr/>
        </p:nvSpPr>
        <p:spPr>
          <a:xfrm>
            <a:off x="152613" y="459334"/>
            <a:ext cx="8748215" cy="5521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90170" lvl="0" algn="just">
              <a:lnSpc>
                <a:spcPct val="115000"/>
              </a:lnSpc>
              <a:spcBef>
                <a:spcPts val="460"/>
              </a:spcBef>
              <a:spcAft>
                <a:spcPts val="800"/>
              </a:spcAft>
            </a:pPr>
            <a:r>
              <a:rPr lang="pt-BR" sz="1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TURMAS</a:t>
            </a:r>
            <a:endParaRPr lang="pt-BR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07670" marR="87630" algn="just">
              <a:lnSpc>
                <a:spcPct val="107000"/>
              </a:lnSpc>
              <a:tabLst>
                <a:tab pos="628650" algn="l"/>
              </a:tabLst>
            </a:pPr>
            <a:r>
              <a:rPr lang="pt-BR" sz="1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Tenha </a:t>
            </a:r>
            <a:r>
              <a:rPr lang="pt-B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atenção ao colocar </a:t>
            </a:r>
            <a:r>
              <a:rPr lang="pt-BR" sz="18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datas </a:t>
            </a:r>
            <a:r>
              <a:rPr lang="pt-B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criação da turma, essas datas refletem no professor on-line, na distribuição de aula e enturmação dos alunos.</a:t>
            </a:r>
          </a:p>
          <a:p>
            <a:pPr marL="407670" marR="87630" algn="just">
              <a:lnSpc>
                <a:spcPct val="107000"/>
              </a:lnSpc>
              <a:tabLst>
                <a:tab pos="628650" algn="l"/>
              </a:tabLst>
            </a:pPr>
            <a:r>
              <a:rPr lang="pt-B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407670" marR="87630" algn="just">
              <a:lnSpc>
                <a:spcPct val="107000"/>
              </a:lnSpc>
              <a:tabLst>
                <a:tab pos="628650" algn="l"/>
              </a:tabLst>
            </a:pPr>
            <a:r>
              <a:rPr lang="pt-BR" sz="1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</a:t>
            </a:r>
            <a:r>
              <a:rPr lang="pt-BR" sz="18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Turmas multisseriadas</a:t>
            </a:r>
            <a:r>
              <a:rPr lang="pt-B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deveram estar dentro das regras encaminhadas já encaminhadas pela Diretoria de Ensino. Na criação destas turmas não esquecer, ir no </a:t>
            </a:r>
            <a:r>
              <a:rPr lang="pt-BR" sz="18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botão incluir</a:t>
            </a:r>
            <a:r>
              <a:rPr lang="pt-B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tipo de turma - escolher a opção de turma</a:t>
            </a:r>
            <a:r>
              <a:rPr lang="pt-BR" sz="1800" spc="-3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multisseriada.</a:t>
            </a:r>
          </a:p>
          <a:p>
            <a:pPr marL="407670" marR="87630" algn="just">
              <a:lnSpc>
                <a:spcPct val="107000"/>
              </a:lnSpc>
              <a:tabLst>
                <a:tab pos="628650" algn="l"/>
              </a:tabLst>
            </a:pPr>
            <a:r>
              <a:rPr lang="pt-B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407670" algn="just">
              <a:lnSpc>
                <a:spcPct val="115000"/>
              </a:lnSpc>
              <a:spcAft>
                <a:spcPts val="1000"/>
              </a:spcAft>
            </a:pPr>
            <a:r>
              <a:rPr lang="pt-BR" sz="1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Somente </a:t>
            </a:r>
            <a:r>
              <a:rPr lang="pt-B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crie turmas em </a:t>
            </a:r>
            <a:r>
              <a:rPr lang="pt-BR" sz="18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turno</a:t>
            </a:r>
            <a:r>
              <a:rPr lang="pt-B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integral se a matriz for integral, ou seja, (EMI, EMITI, EPI, AMBIAL).</a:t>
            </a:r>
          </a:p>
          <a:p>
            <a:pPr marL="407670" algn="just">
              <a:lnSpc>
                <a:spcPct val="115000"/>
              </a:lnSpc>
              <a:spcAft>
                <a:spcPts val="1000"/>
              </a:spcAft>
            </a:pPr>
            <a:r>
              <a:rPr lang="pt-BR" sz="1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Somente </a:t>
            </a:r>
            <a:r>
              <a:rPr lang="pt-B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turmas do EMI (Ensino médio inovador) tem o tipo de Turma </a:t>
            </a:r>
            <a:r>
              <a:rPr lang="pt-BR" sz="18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EMI</a:t>
            </a:r>
            <a:r>
              <a:rPr lang="pt-BR" sz="1800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pt-BR" sz="1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turmas do EMITI, EPI e </a:t>
            </a:r>
            <a:r>
              <a:rPr lang="pt-BR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Ambial</a:t>
            </a:r>
            <a:r>
              <a:rPr lang="pt-B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no tipo deve ser colocado </a:t>
            </a:r>
            <a:r>
              <a:rPr lang="pt-BR" sz="18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REGULAR</a:t>
            </a:r>
            <a:r>
              <a:rPr lang="pt-BR" sz="1800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pt-BR" sz="18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07670" algn="just">
              <a:lnSpc>
                <a:spcPct val="115000"/>
              </a:lnSpc>
              <a:spcAft>
                <a:spcPts val="1000"/>
              </a:spcAft>
            </a:pPr>
            <a:r>
              <a:rPr lang="pt-BR" sz="1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Quando a turma é encerrada, é necessário tirar os professores e alunos e colocar a data fim no dia em que foi feito o procedimento;</a:t>
            </a:r>
          </a:p>
          <a:p>
            <a:pPr marL="407670" algn="just">
              <a:lnSpc>
                <a:spcPct val="115000"/>
              </a:lnSpc>
              <a:spcAft>
                <a:spcPts val="1000"/>
              </a:spcAft>
            </a:pPr>
            <a:r>
              <a:rPr lang="pt-BR" sz="1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Turmas </a:t>
            </a:r>
            <a:r>
              <a:rPr lang="pt-B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orientador de convivência e leitura, são liberadas 2 turmas que devem ser criadas nos turnos matutino e vespertino totalizando 32 aulas</a:t>
            </a:r>
            <a:r>
              <a:rPr lang="pt-BR" sz="1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pt-BR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3718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45279" y="3048"/>
            <a:ext cx="9144000" cy="685190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tângulo 1"/>
          <p:cNvSpPr/>
          <p:nvPr/>
        </p:nvSpPr>
        <p:spPr>
          <a:xfrm>
            <a:off x="-45279" y="894493"/>
            <a:ext cx="8907652" cy="3962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7670" algn="just">
              <a:lnSpc>
                <a:spcPct val="115000"/>
              </a:lnSpc>
              <a:spcAft>
                <a:spcPts val="1000"/>
              </a:spcAft>
            </a:pPr>
            <a:r>
              <a:rPr lang="pt-B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Turma do orientador de laboratório do EMI deve ser criada integral, uma turma libera 32 aulas;</a:t>
            </a:r>
          </a:p>
          <a:p>
            <a:pPr marL="407670" algn="just">
              <a:lnSpc>
                <a:spcPct val="115000"/>
              </a:lnSpc>
              <a:spcAft>
                <a:spcPts val="1000"/>
              </a:spcAft>
            </a:pPr>
            <a:r>
              <a:rPr lang="pt-B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 ambiente da turma deve ser revisado no cadastro da U.E para evitar erros como por exemplo criar uma turma no banheiro;</a:t>
            </a:r>
          </a:p>
          <a:p>
            <a:pPr marL="407670" algn="just">
              <a:lnSpc>
                <a:spcPct val="115000"/>
              </a:lnSpc>
              <a:spcAft>
                <a:spcPts val="1000"/>
              </a:spcAft>
            </a:pPr>
            <a:r>
              <a:rPr lang="pt-B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Qualquer alteração do ambiente, reforma ou construção deve ser informada no cadastro dos ambientes, salientando que não deve ser excluído ou modificado, existe para isso a data de encerramento ou de reforma do ambiente que deve ser usada para estes fins; </a:t>
            </a:r>
          </a:p>
          <a:p>
            <a:pPr marL="407670" algn="just">
              <a:lnSpc>
                <a:spcPct val="115000"/>
              </a:lnSpc>
              <a:spcAft>
                <a:spcPts val="1000"/>
              </a:spcAft>
            </a:pPr>
            <a:r>
              <a:rPr lang="pt-B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Os dias da semana e horários, são extremamente importantes, principalmente para as turmas de atividades complementares e projetos, pois reflete diretamente na merenda escolar, a leitura das carteirinhas se dá a partir dessa informação. </a:t>
            </a:r>
          </a:p>
        </p:txBody>
      </p:sp>
    </p:spTree>
    <p:extLst>
      <p:ext uri="{BB962C8B-B14F-4D97-AF65-F5344CB8AC3E}">
        <p14:creationId xmlns:p14="http://schemas.microsoft.com/office/powerpoint/2010/main" val="23671755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45279" y="3048"/>
            <a:ext cx="9144000" cy="685190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tângulo 1"/>
          <p:cNvSpPr/>
          <p:nvPr/>
        </p:nvSpPr>
        <p:spPr>
          <a:xfrm>
            <a:off x="191069" y="373916"/>
            <a:ext cx="8789158" cy="64652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pt-BR" sz="1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ENTURMAÇÃO</a:t>
            </a:r>
          </a:p>
          <a:p>
            <a:pPr indent="277495" algn="just">
              <a:lnSpc>
                <a:spcPct val="115000"/>
              </a:lnSpc>
              <a:spcAft>
                <a:spcPts val="1000"/>
              </a:spcAft>
            </a:pPr>
            <a:r>
              <a:rPr lang="pt-BR" sz="1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 </a:t>
            </a:r>
            <a:r>
              <a:rPr lang="pt-B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dos erros mais comuns é a data de enturmação do aluno, aluno enturmado em data incorreta não aparecerá corretamente para o professor no sistema </a:t>
            </a:r>
            <a:r>
              <a:rPr lang="pt-BR" sz="1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on-line;</a:t>
            </a:r>
          </a:p>
          <a:p>
            <a:pPr indent="277495" algn="just">
              <a:lnSpc>
                <a:spcPct val="115000"/>
              </a:lnSpc>
              <a:spcAft>
                <a:spcPts val="1000"/>
              </a:spcAft>
            </a:pPr>
            <a:r>
              <a:rPr lang="pt-BR" sz="1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Ao </a:t>
            </a:r>
            <a:r>
              <a:rPr lang="pt-B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movimentar Aluno cuidar com a data de saída de uma turma e a data de entrada na outra turma;</a:t>
            </a:r>
          </a:p>
          <a:p>
            <a:pPr marL="277495" algn="just">
              <a:lnSpc>
                <a:spcPct val="107000"/>
              </a:lnSpc>
              <a:spcAft>
                <a:spcPts val="800"/>
              </a:spcAft>
            </a:pPr>
            <a:r>
              <a:rPr lang="pt-BR" sz="1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</a:t>
            </a:r>
            <a:r>
              <a:rPr lang="pt-B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aluno </a:t>
            </a:r>
            <a:r>
              <a:rPr lang="pt-BR" sz="18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não</a:t>
            </a:r>
            <a:r>
              <a:rPr lang="pt-B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pode cursar outra turma no mesmo </a:t>
            </a:r>
            <a:r>
              <a:rPr lang="pt-BR" sz="18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período</a:t>
            </a:r>
            <a:r>
              <a:rPr lang="pt-B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</a:t>
            </a:r>
            <a:r>
              <a:rPr lang="pt-BR" sz="18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horário </a:t>
            </a:r>
            <a:r>
              <a:rPr lang="pt-B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cursa a turma de escolaridade; </a:t>
            </a:r>
            <a:endParaRPr lang="pt-BR" sz="18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7495" algn="just">
              <a:lnSpc>
                <a:spcPct val="107000"/>
              </a:lnSpc>
              <a:spcAft>
                <a:spcPts val="800"/>
              </a:spcAft>
            </a:pPr>
            <a:r>
              <a:rPr lang="pt-BR" sz="1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 </a:t>
            </a:r>
            <a:r>
              <a:rPr lang="pt-B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erros de choque de horário no SISGESC devem ser arrumados durante a Atualização Cadastral. Caso a UE não consiga resolver o choque de horário, repassar o caso para o responsável na sua GERED.</a:t>
            </a:r>
          </a:p>
          <a:p>
            <a:pPr indent="277495" algn="just"/>
            <a:r>
              <a:rPr lang="pt-BR" sz="18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latin typeface="Calibri" panose="020F0502020204030204" pitchFamily="34" charset="0"/>
                <a:ea typeface="Times New Roman" panose="02020603050405020304" pitchFamily="18" charset="0"/>
              </a:rPr>
              <a:t>Faça os registros no APOIA (conforme a portaria 775 de 12/03/2018);</a:t>
            </a:r>
            <a:endParaRPr lang="pt-BR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77495" algn="just"/>
            <a:r>
              <a:rPr lang="pt-BR" sz="18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Faça </a:t>
            </a:r>
            <a:r>
              <a:rPr lang="pt-BR" sz="1800" dirty="0">
                <a:latin typeface="Calibri" panose="020F0502020204030204" pitchFamily="34" charset="0"/>
                <a:ea typeface="Times New Roman" panose="02020603050405020304" pitchFamily="18" charset="0"/>
              </a:rPr>
              <a:t>as enturmações, transferências e desistências regularmente, isso evita que alunos estejam com situação irregular na turma;</a:t>
            </a:r>
            <a:endParaRPr lang="pt-BR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77495" algn="just"/>
            <a:r>
              <a:rPr lang="pt-BR" sz="18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Para </a:t>
            </a:r>
            <a:r>
              <a:rPr lang="pt-BR" sz="1800" dirty="0">
                <a:latin typeface="Calibri" panose="020F0502020204030204" pitchFamily="34" charset="0"/>
                <a:ea typeface="Times New Roman" panose="02020603050405020304" pitchFamily="18" charset="0"/>
              </a:rPr>
              <a:t>enturmar o aluno que tem segundo professor utilize o botão de INCLUSÂO SOCIAL;</a:t>
            </a:r>
            <a:endParaRPr lang="pt-BR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77495" algn="just"/>
            <a:r>
              <a:rPr lang="pt-BR" sz="18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Para </a:t>
            </a:r>
            <a:r>
              <a:rPr lang="pt-BR" sz="1800" dirty="0">
                <a:latin typeface="Calibri" panose="020F0502020204030204" pitchFamily="34" charset="0"/>
                <a:ea typeface="Times New Roman" panose="02020603050405020304" pitchFamily="18" charset="0"/>
              </a:rPr>
              <a:t>enturmar o aluno em turma de Atendimento domiciliar ou hospitalar, crie a turma e enturme pelo botão ENT. ATENDIMENTO </a:t>
            </a:r>
            <a:r>
              <a:rPr lang="pt-BR" sz="18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DOMICILIAR/HOSPITALAR;</a:t>
            </a:r>
            <a:endParaRPr lang="pt-BR" sz="18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77495" algn="just"/>
            <a:r>
              <a:rPr lang="pt-BR" sz="18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Para </a:t>
            </a:r>
            <a:r>
              <a:rPr lang="pt-BR" sz="1800" dirty="0">
                <a:latin typeface="Calibri" panose="020F0502020204030204" pitchFamily="34" charset="0"/>
                <a:ea typeface="Times New Roman" panose="02020603050405020304" pitchFamily="18" charset="0"/>
              </a:rPr>
              <a:t>enturmar o aluno em turma de AEE, utilize o botão AEE;</a:t>
            </a:r>
            <a:endParaRPr lang="pt-BR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77495" algn="just"/>
            <a:r>
              <a:rPr lang="pt-BR" sz="18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Aluno </a:t>
            </a:r>
            <a:r>
              <a:rPr lang="pt-BR" sz="1800" dirty="0">
                <a:latin typeface="Calibri" panose="020F0502020204030204" pitchFamily="34" charset="0"/>
                <a:ea typeface="Times New Roman" panose="02020603050405020304" pitchFamily="18" charset="0"/>
              </a:rPr>
              <a:t>que preencheu o requerimento e não fará o estágio no ano corrente, deve ser retirado da turma e enturmado pelo botão PENDÊNCIA DE ESTÁGIO;</a:t>
            </a:r>
            <a:endParaRPr lang="pt-BR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77495" algn="just"/>
            <a:r>
              <a:rPr lang="pt-BR" dirty="0"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pt-BR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29941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45279" y="3048"/>
            <a:ext cx="9144000" cy="685190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tângulo 1"/>
          <p:cNvSpPr/>
          <p:nvPr/>
        </p:nvSpPr>
        <p:spPr>
          <a:xfrm>
            <a:off x="232012" y="485679"/>
            <a:ext cx="8866709" cy="3959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90170" lvl="0" algn="just">
              <a:lnSpc>
                <a:spcPct val="115000"/>
              </a:lnSpc>
              <a:spcBef>
                <a:spcPts val="460"/>
              </a:spcBef>
              <a:spcAft>
                <a:spcPts val="800"/>
              </a:spcAft>
            </a:pPr>
            <a:r>
              <a:rPr lang="pt-BR" sz="1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Avaliação e frequência:</a:t>
            </a:r>
          </a:p>
          <a:p>
            <a:pPr marR="90170" algn="just">
              <a:lnSpc>
                <a:spcPct val="115000"/>
              </a:lnSpc>
              <a:spcBef>
                <a:spcPts val="460"/>
              </a:spcBef>
              <a:spcAft>
                <a:spcPts val="800"/>
              </a:spcAft>
            </a:pPr>
            <a:r>
              <a:rPr lang="pt-BR" sz="1800" dirty="0" smtClean="0">
                <a:latin typeface="Calibri" panose="020F0502020204030204" pitchFamily="34" charset="0"/>
              </a:rPr>
              <a:t>Seguir </a:t>
            </a:r>
            <a:r>
              <a:rPr lang="pt-BR" sz="1800" dirty="0">
                <a:latin typeface="Calibri" panose="020F0502020204030204" pitchFamily="34" charset="0"/>
              </a:rPr>
              <a:t>a portaria 109 de </a:t>
            </a:r>
            <a:r>
              <a:rPr lang="pt-BR" sz="1800" dirty="0" smtClean="0">
                <a:latin typeface="Calibri" panose="020F0502020204030204" pitchFamily="34" charset="0"/>
              </a:rPr>
              <a:t>07/02/2019</a:t>
            </a:r>
          </a:p>
          <a:p>
            <a:pPr marR="90170" algn="just">
              <a:lnSpc>
                <a:spcPct val="115000"/>
              </a:lnSpc>
              <a:spcBef>
                <a:spcPts val="460"/>
              </a:spcBef>
              <a:spcAft>
                <a:spcPts val="800"/>
              </a:spcAft>
            </a:pPr>
            <a:r>
              <a:rPr lang="pt-BR" sz="1800" dirty="0" smtClean="0">
                <a:latin typeface="Calibri" panose="020F0502020204030204" pitchFamily="34" charset="0"/>
              </a:rPr>
              <a:t>Lembrar que o máximo que a média pode chegar é 10,0, para isso é necessário revisar no relatório final se TODOS os alunos ficaram com sua situação final definida e dentro deste limite.</a:t>
            </a:r>
            <a:endParaRPr lang="pt-BR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90170" lvl="0" algn="just">
              <a:lnSpc>
                <a:spcPct val="115000"/>
              </a:lnSpc>
              <a:spcBef>
                <a:spcPts val="460"/>
              </a:spcBef>
              <a:spcAft>
                <a:spcPts val="800"/>
              </a:spcAft>
            </a:pPr>
            <a:r>
              <a:rPr lang="pt-BR" sz="1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Professor Online:</a:t>
            </a:r>
          </a:p>
          <a:p>
            <a:pPr marR="90170" lvl="0" algn="just">
              <a:lnSpc>
                <a:spcPct val="115000"/>
              </a:lnSpc>
              <a:spcBef>
                <a:spcPts val="460"/>
              </a:spcBef>
              <a:spcAft>
                <a:spcPts val="800"/>
              </a:spcAft>
            </a:pPr>
            <a:r>
              <a:rPr lang="pt-BR" sz="1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Novas funcionalidades:</a:t>
            </a:r>
          </a:p>
          <a:p>
            <a:pPr marR="90170" lvl="0" algn="just">
              <a:lnSpc>
                <a:spcPct val="115000"/>
              </a:lnSpc>
              <a:spcBef>
                <a:spcPts val="460"/>
              </a:spcBef>
              <a:spcAft>
                <a:spcPts val="800"/>
              </a:spcAft>
            </a:pPr>
            <a:r>
              <a:rPr lang="pt-BR" sz="1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Conteúdo no aplicativo</a:t>
            </a:r>
          </a:p>
          <a:p>
            <a:pPr marR="90170" lvl="0" algn="just">
              <a:lnSpc>
                <a:spcPct val="115000"/>
              </a:lnSpc>
              <a:spcBef>
                <a:spcPts val="460"/>
              </a:spcBef>
              <a:spcAft>
                <a:spcPts val="800"/>
              </a:spcAft>
            </a:pPr>
            <a:r>
              <a:rPr lang="pt-BR" sz="1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Mensagem do Professor – para aluno ou turma</a:t>
            </a:r>
            <a:endParaRPr lang="pt-BR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232012" y="4772668"/>
            <a:ext cx="8395046" cy="877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90170" lvl="0" algn="just">
              <a:lnSpc>
                <a:spcPct val="115000"/>
              </a:lnSpc>
              <a:spcBef>
                <a:spcPts val="460"/>
              </a:spcBef>
              <a:spcAft>
                <a:spcPts val="800"/>
              </a:spcAft>
            </a:pPr>
            <a:r>
              <a:rPr lang="pt-BR" sz="1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Estudante  Online:</a:t>
            </a:r>
          </a:p>
          <a:p>
            <a:pPr marR="90170" lvl="0" algn="just">
              <a:lnSpc>
                <a:spcPct val="115000"/>
              </a:lnSpc>
              <a:spcBef>
                <a:spcPts val="460"/>
              </a:spcBef>
              <a:spcAft>
                <a:spcPts val="800"/>
              </a:spcAft>
            </a:pPr>
            <a:r>
              <a:rPr lang="pt-BR" sz="1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Atestado de frequência online</a:t>
            </a:r>
            <a:endParaRPr lang="pt-BR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7327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096"/>
            <a:ext cx="9144000" cy="685190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tângulo 1"/>
          <p:cNvSpPr/>
          <p:nvPr/>
        </p:nvSpPr>
        <p:spPr>
          <a:xfrm>
            <a:off x="419669" y="444995"/>
            <a:ext cx="8304662" cy="1866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90170" lvl="0" algn="just">
              <a:lnSpc>
                <a:spcPct val="115000"/>
              </a:lnSpc>
              <a:spcBef>
                <a:spcPts val="460"/>
              </a:spcBef>
              <a:spcAft>
                <a:spcPts val="800"/>
              </a:spcAft>
            </a:pPr>
            <a:r>
              <a:rPr lang="pt-BR" sz="1800" dirty="0" smtClean="0">
                <a:latin typeface="Calibri" panose="020F0502020204030204" pitchFamily="34" charset="0"/>
              </a:rPr>
              <a:t>SOLICITAÇÃO DE TURMA:  </a:t>
            </a:r>
          </a:p>
          <a:p>
            <a:pPr marR="90170" lvl="0" algn="just">
              <a:lnSpc>
                <a:spcPct val="115000"/>
              </a:lnSpc>
              <a:spcBef>
                <a:spcPts val="460"/>
              </a:spcBef>
              <a:spcAft>
                <a:spcPts val="800"/>
              </a:spcAft>
            </a:pPr>
            <a:r>
              <a:rPr lang="pt-BR" sz="1800" dirty="0" smtClean="0">
                <a:latin typeface="Calibri" panose="020F0502020204030204" pitchFamily="34" charset="0"/>
              </a:rPr>
              <a:t>Antes de aprovar uma solicitação, verifique com atenção o plano de matrícula. </a:t>
            </a:r>
          </a:p>
          <a:p>
            <a:pPr marR="90170" lvl="0" algn="just">
              <a:lnSpc>
                <a:spcPct val="115000"/>
              </a:lnSpc>
              <a:spcBef>
                <a:spcPts val="460"/>
              </a:spcBef>
              <a:spcAft>
                <a:spcPts val="800"/>
              </a:spcAft>
            </a:pPr>
            <a:r>
              <a:rPr lang="pt-BR" sz="1800" dirty="0" smtClean="0">
                <a:latin typeface="Calibri" panose="020F0502020204030204" pitchFamily="34" charset="0"/>
              </a:rPr>
              <a:t>Verifique se a matriz e a etapa estão corretas;</a:t>
            </a:r>
          </a:p>
          <a:p>
            <a:pPr marR="90170" lvl="0" algn="just">
              <a:lnSpc>
                <a:spcPct val="115000"/>
              </a:lnSpc>
              <a:spcBef>
                <a:spcPts val="460"/>
              </a:spcBef>
              <a:spcAft>
                <a:spcPts val="800"/>
              </a:spcAft>
            </a:pPr>
            <a:endParaRPr lang="pt-BR" sz="1800" dirty="0">
              <a:latin typeface="Calibri" panose="020F050202020403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439" y="1812607"/>
            <a:ext cx="7635583" cy="4394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2756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6096"/>
            <a:ext cx="9144000" cy="685190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ângulo 4"/>
          <p:cNvSpPr/>
          <p:nvPr/>
        </p:nvSpPr>
        <p:spPr>
          <a:xfrm>
            <a:off x="2129051" y="1598923"/>
            <a:ext cx="5431809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90170" lvl="0" algn="just">
              <a:lnSpc>
                <a:spcPct val="115000"/>
              </a:lnSpc>
              <a:spcBef>
                <a:spcPts val="460"/>
              </a:spcBef>
              <a:spcAft>
                <a:spcPts val="800"/>
              </a:spcAft>
            </a:pPr>
            <a:r>
              <a:rPr lang="pt-BR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REMATRICULA ON LINE</a:t>
            </a:r>
            <a:endParaRPr lang="pt-BR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793688"/>
              </p:ext>
            </p:extLst>
          </p:nvPr>
        </p:nvGraphicFramePr>
        <p:xfrm>
          <a:off x="4114800" y="3043238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Document" showAsIcon="1" r:id="rId6" imgW="914400" imgH="771480" progId="Word.Document.8">
                  <p:embed/>
                </p:oleObj>
              </mc:Choice>
              <mc:Fallback>
                <p:oleObj name="Document" showAsIcon="1" r:id="rId6" imgW="914400" imgH="771480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114800" y="3043238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709904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6096"/>
            <a:ext cx="9144000" cy="685190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ângulo 4"/>
          <p:cNvSpPr/>
          <p:nvPr/>
        </p:nvSpPr>
        <p:spPr>
          <a:xfrm>
            <a:off x="1856095" y="1923943"/>
            <a:ext cx="5431809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90170" lvl="0" algn="ctr">
              <a:lnSpc>
                <a:spcPct val="115000"/>
              </a:lnSpc>
              <a:spcBef>
                <a:spcPts val="460"/>
              </a:spcBef>
              <a:spcAft>
                <a:spcPts val="800"/>
              </a:spcAft>
            </a:pPr>
            <a:r>
              <a:rPr lang="pt-BR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QUADRO DE VAGAS ALUNOS NOVOS</a:t>
            </a:r>
            <a:endParaRPr lang="pt-BR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3431820"/>
              </p:ext>
            </p:extLst>
          </p:nvPr>
        </p:nvGraphicFramePr>
        <p:xfrm>
          <a:off x="4019265" y="3834808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Document" showAsIcon="1" r:id="rId6" imgW="914400" imgH="771480" progId="Word.Document.12">
                  <p:embed/>
                </p:oleObj>
              </mc:Choice>
              <mc:Fallback>
                <p:oleObj name="Document" showAsIcon="1" r:id="rId6" imgW="914400" imgH="77148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019265" y="3834808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9901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096"/>
            <a:ext cx="9144000" cy="685190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ângulo 4"/>
          <p:cNvSpPr/>
          <p:nvPr/>
        </p:nvSpPr>
        <p:spPr>
          <a:xfrm>
            <a:off x="2279177" y="534397"/>
            <a:ext cx="5431809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90170" lvl="0" algn="just">
              <a:lnSpc>
                <a:spcPct val="115000"/>
              </a:lnSpc>
              <a:spcBef>
                <a:spcPts val="460"/>
              </a:spcBef>
              <a:spcAft>
                <a:spcPts val="800"/>
              </a:spcAft>
            </a:pPr>
            <a:r>
              <a:rPr lang="pt-BR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MATRÍCULA ON LINE</a:t>
            </a:r>
            <a:endParaRPr lang="pt-BR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454" y="1733267"/>
            <a:ext cx="8258342" cy="3697402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3224208" y="5829320"/>
            <a:ext cx="30674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hlinkClick r:id="rId5"/>
              </a:rPr>
              <a:t>https://</a:t>
            </a:r>
            <a:r>
              <a:rPr lang="pt-BR" dirty="0" smtClean="0">
                <a:hlinkClick r:id="rId5"/>
              </a:rPr>
              <a:t>youtu.be/O7_ra8xOSxU</a:t>
            </a:r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615113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190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tângulo 1"/>
          <p:cNvSpPr/>
          <p:nvPr/>
        </p:nvSpPr>
        <p:spPr>
          <a:xfrm>
            <a:off x="614150" y="1495872"/>
            <a:ext cx="7260608" cy="3990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90170" lvl="0" algn="just">
              <a:lnSpc>
                <a:spcPct val="115000"/>
              </a:lnSpc>
              <a:spcBef>
                <a:spcPts val="460"/>
              </a:spcBef>
              <a:spcAft>
                <a:spcPts val="800"/>
              </a:spcAft>
            </a:pPr>
            <a:r>
              <a:rPr lang="pt-BR" sz="48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Contato:</a:t>
            </a:r>
          </a:p>
          <a:p>
            <a:pPr marR="90170" lvl="0" algn="just">
              <a:lnSpc>
                <a:spcPct val="115000"/>
              </a:lnSpc>
              <a:spcBef>
                <a:spcPts val="460"/>
              </a:spcBef>
              <a:spcAft>
                <a:spcPts val="800"/>
              </a:spcAft>
            </a:pPr>
            <a:r>
              <a:rPr lang="pt-BR" sz="4800" dirty="0" smtClean="0">
                <a:latin typeface="Calibri" panose="020F0502020204030204" pitchFamily="34" charset="0"/>
                <a:cs typeface="Times New Roman" panose="02020603050405020304" pitchFamily="18" charset="0"/>
                <a:hlinkClick r:id="rId4"/>
              </a:rPr>
              <a:t>cali@sed.sc.gov.br</a:t>
            </a:r>
            <a:endParaRPr lang="pt-BR" sz="4800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R="90170" lvl="0" algn="just">
              <a:lnSpc>
                <a:spcPct val="115000"/>
              </a:lnSpc>
              <a:spcBef>
                <a:spcPts val="460"/>
              </a:spcBef>
              <a:spcAft>
                <a:spcPts val="800"/>
              </a:spcAft>
            </a:pPr>
            <a:r>
              <a:rPr lang="pt-BR" sz="4800" dirty="0" smtClean="0">
                <a:latin typeface="Calibri" panose="020F0502020204030204" pitchFamily="34" charset="0"/>
                <a:cs typeface="Times New Roman" panose="02020603050405020304" pitchFamily="18" charset="0"/>
                <a:hlinkClick r:id="rId5"/>
              </a:rPr>
              <a:t>patriciap@sed.sc.gov.br</a:t>
            </a:r>
            <a:endParaRPr lang="pt-BR" sz="4800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R="90170" lvl="0" algn="just">
              <a:lnSpc>
                <a:spcPct val="115000"/>
              </a:lnSpc>
              <a:spcBef>
                <a:spcPts val="460"/>
              </a:spcBef>
              <a:spcAft>
                <a:spcPts val="800"/>
              </a:spcAft>
            </a:pPr>
            <a:endParaRPr lang="pt-BR" sz="4800" dirty="0"/>
          </a:p>
        </p:txBody>
      </p:sp>
    </p:spTree>
    <p:extLst>
      <p:ext uri="{BB962C8B-B14F-4D97-AF65-F5344CB8AC3E}">
        <p14:creationId xmlns:p14="http://schemas.microsoft.com/office/powerpoint/2010/main" val="429587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048"/>
            <a:ext cx="9144000" cy="685190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tângulo 3"/>
          <p:cNvSpPr/>
          <p:nvPr/>
        </p:nvSpPr>
        <p:spPr>
          <a:xfrm>
            <a:off x="293427" y="444422"/>
            <a:ext cx="8557146" cy="23720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CALENDÁRIO ESCOLAR: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 calendário é parte muito importante do sistema, pois todos os dados inseridos servem para alimentar o professor on-line com as datas, bem como orientar os dias em que a escola funciona para ofertar a merenda e transporte escolar. </a:t>
            </a:r>
            <a:r>
              <a:rPr lang="pt-BR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Deve homologado e preenchido com </a:t>
            </a:r>
            <a:r>
              <a:rPr lang="pt-BR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todo cuidado</a:t>
            </a:r>
            <a:r>
              <a:rPr lang="pt-BR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pt-BR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escola deverá observar se possui todas as legendas do ano corrente, se for necessário incluir alguma, deve usar a pasta CALENDÁRIO, LEGENDAS UE, INCLUIR.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1754" y="2816482"/>
            <a:ext cx="4165815" cy="360376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45279" y="3048"/>
            <a:ext cx="9144000" cy="685190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tângulo 1"/>
          <p:cNvSpPr/>
          <p:nvPr/>
        </p:nvSpPr>
        <p:spPr>
          <a:xfrm>
            <a:off x="150125" y="655497"/>
            <a:ext cx="8948595" cy="1618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1" algn="just">
              <a:lnSpc>
                <a:spcPct val="107000"/>
              </a:lnSpc>
              <a:spcAft>
                <a:spcPts val="800"/>
              </a:spcAft>
            </a:pPr>
            <a:r>
              <a:rPr lang="pt-BR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 </a:t>
            </a:r>
            <a:r>
              <a:rPr lang="pt-BR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calendário deve ser preenchido conforme aprovado pelas </a:t>
            </a:r>
            <a:r>
              <a:rPr lang="pt-BR" sz="1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Gered´s</a:t>
            </a:r>
            <a:r>
              <a:rPr lang="pt-BR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 Unidades de </a:t>
            </a:r>
            <a:r>
              <a:rPr lang="pt-BR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Atendimento.</a:t>
            </a:r>
            <a:endParaRPr lang="pt-BR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pt-BR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Quando você faz uma alteração que interfere em dia letivo, a legenda passa a ficar em azul e modifica a coluna </a:t>
            </a:r>
            <a:r>
              <a:rPr lang="pt-BR" sz="1800" b="1" dirty="0">
                <a:latin typeface="Times New Roman" panose="02020603050405020304" pitchFamily="18" charset="0"/>
                <a:ea typeface="Calibri" panose="020F0502020204030204" pitchFamily="34" charset="0"/>
              </a:rPr>
              <a:t>“É Dia Letivo”.</a:t>
            </a:r>
            <a:r>
              <a:rPr lang="pt-BR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 A legenda da SED não altera, somente a da Unidade Escolar. Após a inclusão dos dias letivos preencha as datas/períodos.</a:t>
            </a:r>
            <a:endParaRPr lang="pt-BR" sz="18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173" y="2419989"/>
            <a:ext cx="6849429" cy="324383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45279" y="3048"/>
            <a:ext cx="9144000" cy="685190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tângulo 1"/>
          <p:cNvSpPr/>
          <p:nvPr/>
        </p:nvSpPr>
        <p:spPr>
          <a:xfrm>
            <a:off x="218365" y="650809"/>
            <a:ext cx="8734566" cy="1277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1" algn="just">
              <a:lnSpc>
                <a:spcPct val="107000"/>
              </a:lnSpc>
              <a:spcAft>
                <a:spcPts val="800"/>
              </a:spcAft>
            </a:pPr>
            <a:r>
              <a:rPr lang="pt-BR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Ao preencher as datas dos períodos observe se sua escola atende </a:t>
            </a:r>
            <a:r>
              <a:rPr lang="pt-BR" sz="1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trimestral, semestral ou único</a:t>
            </a:r>
            <a:r>
              <a:rPr lang="pt-BR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pois as datas inseridas interferem no sistema professor online. Nas escolas que tem projetos, é necessário preencher o registro único, com a data do último conselho de classe do ano.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7982" y="2279019"/>
            <a:ext cx="4394579" cy="375881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45279" y="3048"/>
            <a:ext cx="9144000" cy="68519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8234" y="660691"/>
            <a:ext cx="6090487" cy="474657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45279" y="3048"/>
            <a:ext cx="9144000" cy="685190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tângulo 1"/>
          <p:cNvSpPr/>
          <p:nvPr/>
        </p:nvSpPr>
        <p:spPr>
          <a:xfrm>
            <a:off x="450375" y="663211"/>
            <a:ext cx="8065827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1">
              <a:lnSpc>
                <a:spcPct val="107000"/>
              </a:lnSpc>
              <a:spcAft>
                <a:spcPts val="800"/>
              </a:spcAft>
            </a:pPr>
            <a:r>
              <a:rPr lang="pt-BR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Após o preenchimento do registro no calendário, acesse o professor on-line, através do SISGESC e libere os períodos: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8967" y="2267459"/>
            <a:ext cx="5400675" cy="2558964"/>
          </a:xfrm>
          <a:prstGeom prst="rect">
            <a:avLst/>
          </a:prstGeom>
        </p:spPr>
      </p:pic>
      <p:pic>
        <p:nvPicPr>
          <p:cNvPr id="3074" name="Imagem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968" y="1348270"/>
            <a:ext cx="5400675" cy="903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45275" y="3050"/>
            <a:ext cx="9144000" cy="71167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tângulo 2"/>
          <p:cNvSpPr/>
          <p:nvPr/>
        </p:nvSpPr>
        <p:spPr>
          <a:xfrm>
            <a:off x="0" y="1477133"/>
            <a:ext cx="8830101" cy="3853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</a:pPr>
            <a:r>
              <a:rPr lang="pt-BR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CADASTRO </a:t>
            </a:r>
            <a:r>
              <a:rPr lang="pt-BR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 UNIDADE ESCOLAR:</a:t>
            </a:r>
            <a:endParaRPr lang="pt-BR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</a:pPr>
            <a:r>
              <a:rPr lang="pt-BR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t-BR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algn="just">
              <a:lnSpc>
                <a:spcPct val="107000"/>
              </a:lnSpc>
            </a:pPr>
            <a:endParaRPr lang="pt-BR" sz="18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algn="just">
              <a:lnSpc>
                <a:spcPct val="107000"/>
              </a:lnSpc>
            </a:pPr>
            <a:r>
              <a:rPr lang="pt-BR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É </a:t>
            </a:r>
            <a:r>
              <a:rPr lang="pt-BR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extremamente importante para o registro escolar, manter atualizado o cadastro da Unidade Escolar, principalmente </a:t>
            </a:r>
            <a:r>
              <a:rPr lang="pt-BR" sz="18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os telefones</a:t>
            </a:r>
            <a:r>
              <a:rPr lang="pt-BR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nome do diretor e as medidas das salas (ambientes</a:t>
            </a:r>
            <a:r>
              <a:rPr lang="pt-BR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para que o contato com a escola e a solicitação de turmas não fique prejudicada.</a:t>
            </a:r>
            <a:endParaRPr lang="pt-BR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algn="just">
              <a:lnSpc>
                <a:spcPct val="107000"/>
              </a:lnSpc>
              <a:spcAft>
                <a:spcPts val="800"/>
              </a:spcAft>
            </a:pPr>
            <a:r>
              <a:rPr lang="pt-BR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Os </a:t>
            </a:r>
            <a:r>
              <a:rPr lang="pt-BR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dados do Gestor, no SISGESC, devem estar em conformidade com os documentos oficiais</a:t>
            </a:r>
            <a:r>
              <a:rPr lang="pt-BR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 lvl="1" algn="just">
              <a:lnSpc>
                <a:spcPct val="107000"/>
              </a:lnSpc>
              <a:spcAft>
                <a:spcPts val="800"/>
              </a:spcAft>
            </a:pPr>
            <a:r>
              <a:rPr lang="pt-BR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Os dados do Gestor/Diretor de sua UE devem ser atualizados, sempre que houver troca de Gestor/Diretor.</a:t>
            </a:r>
            <a:endParaRPr lang="pt-BR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algn="just">
              <a:lnSpc>
                <a:spcPct val="107000"/>
              </a:lnSpc>
              <a:spcAft>
                <a:spcPts val="800"/>
              </a:spcAft>
            </a:pP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45279" y="3048"/>
            <a:ext cx="9144000" cy="685190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tângulo 1"/>
          <p:cNvSpPr/>
          <p:nvPr/>
        </p:nvSpPr>
        <p:spPr>
          <a:xfrm>
            <a:off x="245661" y="568986"/>
            <a:ext cx="8352430" cy="5141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pt-BR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CADASTRO DO ALUNO:</a:t>
            </a:r>
            <a:endParaRPr lang="pt-BR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07000"/>
              </a:lnSpc>
              <a:spcAft>
                <a:spcPts val="800"/>
              </a:spcAft>
            </a:pPr>
            <a:r>
              <a:rPr lang="pt-BR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 preenchimento do cadastro do aluno deve ser COMPLETO. </a:t>
            </a:r>
            <a:endParaRPr lang="pt-BR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07000"/>
              </a:lnSpc>
              <a:spcAft>
                <a:spcPts val="800"/>
              </a:spcAft>
            </a:pPr>
            <a:r>
              <a:rPr lang="pt-BR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Nos </a:t>
            </a:r>
            <a:r>
              <a:rPr lang="pt-BR" sz="1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DADOS PRIMÁRIOS:</a:t>
            </a:r>
            <a:endParaRPr lang="pt-BR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lvl="2" algn="just">
              <a:lnSpc>
                <a:spcPct val="107000"/>
              </a:lnSpc>
            </a:pPr>
            <a:r>
              <a:rPr lang="pt-BR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 SISGESC, os nomes que são acentuados e/ou sinal gráfico devem permanecer, ou seja, não retirar os acentos e sinais gráficos constantes nos dados informados no SISGESC, pois este banco de dados é utilizado para certificação/declaração/documentação de Alunos e Profissionais da Educação. No momento da migração o arquivo é enviado sem acentuação e/ou sinal gráfico para o </a:t>
            </a:r>
            <a:r>
              <a:rPr lang="pt-BR" sz="1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Educacenso</a:t>
            </a:r>
            <a:r>
              <a:rPr lang="pt-BR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sem problemas;</a:t>
            </a:r>
            <a:endParaRPr lang="pt-BR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lvl="2" algn="just">
              <a:lnSpc>
                <a:spcPct val="107000"/>
              </a:lnSpc>
            </a:pPr>
            <a:r>
              <a:rPr lang="pt-BR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Nome do Aluno, e a filiação (mãe/pai) não deverá ser abreviado ou incompleto, pois estes campos têm o tamanho máximo de 100 caracteres;</a:t>
            </a:r>
            <a:endParaRPr lang="pt-BR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lvl="2" algn="just">
              <a:lnSpc>
                <a:spcPct val="107000"/>
              </a:lnSpc>
            </a:pPr>
            <a:r>
              <a:rPr lang="pt-BR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 informações da filiação 1 devem ser prioritariamente da mãe;</a:t>
            </a:r>
            <a:endParaRPr lang="pt-BR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lvl="2" algn="just">
              <a:lnSpc>
                <a:spcPct val="107000"/>
              </a:lnSpc>
            </a:pPr>
            <a:r>
              <a:rPr lang="pt-BR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Observar com atenção a data de nascimento. (observar a orientação da data corte já encaminhada pela </a:t>
            </a:r>
            <a:r>
              <a:rPr lang="pt-BR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Diretoria de Ensino)</a:t>
            </a:r>
            <a:endParaRPr lang="pt-BR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lvl="2" algn="just">
              <a:lnSpc>
                <a:spcPct val="107000"/>
              </a:lnSpc>
              <a:spcAft>
                <a:spcPts val="800"/>
              </a:spcAft>
            </a:pPr>
            <a:r>
              <a:rPr lang="pt-BR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 alunos </a:t>
            </a:r>
            <a:r>
              <a:rPr lang="pt-BR" sz="1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estrangeiros</a:t>
            </a:r>
            <a:r>
              <a:rPr lang="pt-BR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colocar o país de nascimento, em seguida colocar </a:t>
            </a:r>
            <a:r>
              <a:rPr lang="pt-BR" sz="1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estado </a:t>
            </a:r>
            <a:r>
              <a:rPr lang="pt-BR" sz="1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estrangeiro</a:t>
            </a:r>
            <a:r>
              <a:rPr lang="pt-BR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</a:t>
            </a:r>
            <a:r>
              <a:rPr lang="pt-BR" sz="1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município</a:t>
            </a:r>
            <a:r>
              <a:rPr lang="pt-BR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estrangeiro</a:t>
            </a:r>
            <a:r>
              <a:rPr lang="pt-BR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40814" y="0"/>
            <a:ext cx="9144000" cy="685190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tângulo 1"/>
          <p:cNvSpPr/>
          <p:nvPr/>
        </p:nvSpPr>
        <p:spPr>
          <a:xfrm>
            <a:off x="191069" y="769810"/>
            <a:ext cx="8707271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90170" algn="just">
              <a:lnSpc>
                <a:spcPct val="115000"/>
              </a:lnSpc>
              <a:spcBef>
                <a:spcPts val="460"/>
              </a:spcBef>
              <a:spcAft>
                <a:spcPts val="800"/>
              </a:spcAft>
            </a:pPr>
            <a:r>
              <a:rPr lang="pt-B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cadastro do aluno, todos os campos que tem o asterisco, são obrigatórios, porém existem campos não obrigatórios que também são importantes para os relatórios e acompanhamentos da unidade escolar, sempre que possível preencha-os completamente e mantenha sempre atualizado.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-682388" y="2222884"/>
            <a:ext cx="9580728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marR="90170" lvl="2" algn="just">
              <a:lnSpc>
                <a:spcPct val="115000"/>
              </a:lnSpc>
              <a:spcBef>
                <a:spcPts val="460"/>
              </a:spcBef>
              <a:spcAft>
                <a:spcPts val="800"/>
              </a:spcAft>
            </a:pPr>
            <a:r>
              <a:rPr lang="pt-B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Quando preencher (sim) nas restrições e intolerâncias, é necessário informar em seguida uma das opções. (Esse campo necessita do laudo médico, mantenha esse documento no arquivo do aluno).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-682388" y="3357409"/>
            <a:ext cx="9580728" cy="2488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marR="90170" lvl="2" algn="just">
              <a:lnSpc>
                <a:spcPct val="115000"/>
              </a:lnSpc>
              <a:spcBef>
                <a:spcPts val="460"/>
              </a:spcBef>
              <a:spcAft>
                <a:spcPts val="800"/>
              </a:spcAft>
            </a:pPr>
            <a:r>
              <a:rPr lang="pt-B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Quando informar que o aluno é público alvo da Educação especial (sim), também obrigatoriamente deverá informar a deficiência, e quais os recursos utilizados pelo aluno, sempre com o cuidado de verificar o que está escrito no laudo. Um erro neste campo pode trazer problemas e constrangimentos ao aluno e a unidade escolar.</a:t>
            </a:r>
          </a:p>
          <a:p>
            <a:pPr marL="914400" marR="90170" lvl="2" algn="just">
              <a:lnSpc>
                <a:spcPct val="115000"/>
              </a:lnSpc>
              <a:spcBef>
                <a:spcPts val="460"/>
              </a:spcBef>
              <a:spcAft>
                <a:spcPts val="800"/>
              </a:spcAft>
            </a:pPr>
            <a:r>
              <a:rPr lang="pt-B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Nas informações complementares, existem campos muito importantes que devem ser preenchidos, o bolsa família, a autorização do uso de imagem, se possui computador e internet</a:t>
            </a:r>
            <a:r>
              <a:rPr lang="pt-BR" sz="1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1057</Words>
  <Application>Microsoft Office PowerPoint</Application>
  <PresentationFormat>Apresentação na tela (4:3)</PresentationFormat>
  <Paragraphs>71</Paragraphs>
  <Slides>18</Slides>
  <Notes>18</Notes>
  <HiddenSlides>0</HiddenSlides>
  <MMClips>0</MMClips>
  <ScaleCrop>false</ScaleCrop>
  <HeadingPairs>
    <vt:vector size="8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3" baseType="lpstr">
      <vt:lpstr>Arial</vt:lpstr>
      <vt:lpstr>Calibri</vt:lpstr>
      <vt:lpstr>Times New Roman</vt:lpstr>
      <vt:lpstr>Office Theme</vt:lpstr>
      <vt:lpstr>Document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Cali CF. Ferri</dc:creator>
  <cp:lastModifiedBy>Cali CF. Ferri</cp:lastModifiedBy>
  <cp:revision>19</cp:revision>
  <dcterms:modified xsi:type="dcterms:W3CDTF">2019-08-08T15:37:34Z</dcterms:modified>
</cp:coreProperties>
</file>