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67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77276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0994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710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797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8912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4335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8552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1461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3024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2352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292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9474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7552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417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4788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3800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973a4dde0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5973a4dde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8567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540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9618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1.docx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youtu.be/O7_ra8xOSxU" TargetMode="Externa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patriciap@sed.sc.gov.br" TargetMode="External"/><Relationship Id="rId4" Type="http://schemas.openxmlformats.org/officeDocument/2006/relationships/hyperlink" Target="mailto:cali@sed.sc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6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1562669" y="4515726"/>
            <a:ext cx="6018662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Secretaria De Estado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Educação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3"/>
          <p:cNvSpPr/>
          <p:nvPr/>
        </p:nvSpPr>
        <p:spPr>
          <a:xfrm>
            <a:off x="152613" y="459334"/>
            <a:ext cx="8748215" cy="5521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TURMAS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7670" marR="87630" algn="just">
              <a:lnSpc>
                <a:spcPct val="107000"/>
              </a:lnSpc>
              <a:tabLst>
                <a:tab pos="628650" algn="l"/>
              </a:tabLs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Tenha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atenção ao colocar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datas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criação da turma, essas datas refletem no professor on-line, na distribuição de aula e enturmação dos alunos.</a:t>
            </a:r>
          </a:p>
          <a:p>
            <a:pPr marL="407670" marR="87630" algn="just">
              <a:lnSpc>
                <a:spcPct val="107000"/>
              </a:lnSpc>
              <a:tabLst>
                <a:tab pos="628650" algn="l"/>
              </a:tabLs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07670" marR="87630" algn="just">
              <a:lnSpc>
                <a:spcPct val="107000"/>
              </a:lnSpc>
              <a:tabLst>
                <a:tab pos="628650" algn="l"/>
              </a:tabLs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Turmas multisseriadas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deveram estar dentro das regras encaminhadas já encaminhadas pela Diretoria de Ensino. Na criação destas turmas não esquecer, ir no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botão incluir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tipo de turma - escolher a opção de turma</a:t>
            </a:r>
            <a:r>
              <a:rPr lang="pt-BR" sz="1800" spc="-3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multisseriada.</a:t>
            </a:r>
          </a:p>
          <a:p>
            <a:pPr marL="407670" marR="87630" algn="just">
              <a:lnSpc>
                <a:spcPct val="107000"/>
              </a:lnSpc>
              <a:tabLst>
                <a:tab pos="628650" algn="l"/>
              </a:tabLs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Somente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crie turmas em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turno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integral se a matriz for integral, ou seja, (EMI, EMITI, EPI, AMBIAL).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Somente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turmas do EMI (Ensino médio inovador) tem o tipo de Turma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EMI</a:t>
            </a:r>
            <a:r>
              <a:rPr lang="pt-BR" sz="18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turmas do EMITI, EPI e </a:t>
            </a:r>
            <a:r>
              <a:rPr lang="pt-BR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Ambial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no tipo deve ser colocado </a:t>
            </a:r>
            <a:r>
              <a:rPr lang="pt-BR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REGULAR</a:t>
            </a:r>
            <a:r>
              <a:rPr lang="pt-BR" sz="18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Quando a turma é encerrada, é necessário tirar os professores e alunos e colocar a data fim no dia em que foi feito o procedimento;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Turmas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orientador de convivência e leitura, são liberadas 2 turmas que devem ser criadas nos turnos matutino e vespertino totalizando 32 aulas</a:t>
            </a: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37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-45279" y="894493"/>
            <a:ext cx="8907652" cy="3962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Turma do orientador de laboratório do EMI deve ser criada integral, uma turma libera 32 aulas;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ambiente da turma deve ser revisado no cadastro da U.E para evitar erros como por exemplo criar uma turma no banheiro;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Qualquer alteração do ambiente, reforma ou construção deve ser informada no cadastro dos ambientes, salientando que não deve ser excluído ou modificado, existe para isso a data de encerramento ou de reforma do ambiente que deve ser usada para estes fins; </a:t>
            </a:r>
          </a:p>
          <a:p>
            <a:pPr marL="40767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Os dias da semana e horários, são extremamente importantes, principalmente para as turmas de atividades complementares e projetos, pois reflete diretamente na merenda escolar, a leitura das carteirinhas se dá a partir dessa informação. </a:t>
            </a:r>
          </a:p>
        </p:txBody>
      </p:sp>
    </p:spTree>
    <p:extLst>
      <p:ext uri="{BB962C8B-B14F-4D97-AF65-F5344CB8AC3E}">
        <p14:creationId xmlns:p14="http://schemas.microsoft.com/office/powerpoint/2010/main" val="2367175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191069" y="373916"/>
            <a:ext cx="8789158" cy="6465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ENTURMAÇÃO</a:t>
            </a:r>
          </a:p>
          <a:p>
            <a:pPr indent="277495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 erros mais comuns é a data de enturmação do aluno, aluno enturmado em data incorreta não aparecerá corretamente para o professor no sistema </a:t>
            </a: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on-line;</a:t>
            </a:r>
          </a:p>
          <a:p>
            <a:pPr indent="277495" algn="just">
              <a:lnSpc>
                <a:spcPct val="115000"/>
              </a:lnSpc>
              <a:spcAft>
                <a:spcPts val="10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movimentar Aluno cuidar com a data de saída de uma turma e a data de entrada na outra turma;</a:t>
            </a:r>
          </a:p>
          <a:p>
            <a:pPr marL="277495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aluno </a:t>
            </a:r>
            <a:r>
              <a:rPr lang="pt-BR" sz="1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pode cursar outra turma no mesmo </a:t>
            </a:r>
            <a:r>
              <a:rPr lang="pt-BR" sz="1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período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pt-BR" sz="1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horário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cursa a turma de escolaridade; </a:t>
            </a:r>
            <a:endParaRPr lang="pt-BR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7495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</a:t>
            </a: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erros de choque de horário no SISGESC devem ser arrumados durante a Atualização Cadastral. Caso a UE não consiga resolver o choque de horário, repassar o caso para o responsável na sua GERED.</a:t>
            </a: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Faça os registros no APOIA (conforme a portaria 775 de 12/03/2018);</a:t>
            </a:r>
            <a:endParaRPr lang="pt-BR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Faça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as enturmações, transferências e desistências regularmente, isso evita que alunos estejam com situação irregular na turma;</a:t>
            </a:r>
            <a:endParaRPr lang="pt-BR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Para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enturmar o aluno que tem segundo professor utilize o botão de INCLUSÂO SOCIAL;</a:t>
            </a:r>
            <a:endParaRPr lang="pt-BR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Para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enturmar o aluno em turma de Atendimento domiciliar ou hospitalar, crie a turma e enturme pelo botão ENT. ATENDIMENTO </a:t>
            </a:r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DOMICILIAR/HOSPITALAR;</a:t>
            </a:r>
            <a:endParaRPr lang="pt-BR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Para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enturmar o aluno em turma de AEE, utilize o botão AEE;</a:t>
            </a:r>
            <a:endParaRPr lang="pt-BR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sz="1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Aluno </a:t>
            </a:r>
            <a:r>
              <a:rPr lang="pt-BR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que preencheu o requerimento e não fará o estágio no ano corrente, deve ser retirado da turma e enturmado pelo botão PENDÊNCIA DE ESTÁGIO;</a:t>
            </a:r>
            <a:endParaRPr lang="pt-BR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7495" algn="just"/>
            <a:r>
              <a:rPr lang="pt-BR" dirty="0"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pt-BR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94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232012" y="485679"/>
            <a:ext cx="8866709" cy="395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Avaliação e frequência:</a:t>
            </a:r>
          </a:p>
          <a:p>
            <a:pPr marR="9017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</a:rPr>
              <a:t>Seguir </a:t>
            </a:r>
            <a:r>
              <a:rPr lang="pt-BR" sz="1800" dirty="0">
                <a:latin typeface="Calibri" panose="020F0502020204030204" pitchFamily="34" charset="0"/>
              </a:rPr>
              <a:t>a portaria 109 de </a:t>
            </a:r>
            <a:r>
              <a:rPr lang="pt-BR" sz="1800" dirty="0" smtClean="0">
                <a:latin typeface="Calibri" panose="020F0502020204030204" pitchFamily="34" charset="0"/>
              </a:rPr>
              <a:t>07/02/2019</a:t>
            </a:r>
          </a:p>
          <a:p>
            <a:pPr marR="9017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</a:rPr>
              <a:t>Lembrar que o máximo que a média pode chegar é 10,0, para isso é necessário revisar no relatório final se TODOS os alunos ficaram com sua situação final definida e dentro deste limite.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Professor Online: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Novas funcionalidades: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Conteúdo no aplicativo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Mensagem do Professor – para aluno ou turma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32012" y="4772668"/>
            <a:ext cx="8395046" cy="877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Estudante  Online: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Atestado de frequência online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732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6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419669" y="444995"/>
            <a:ext cx="8304662" cy="1866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</a:rPr>
              <a:t>SOLICITAÇÃO DE TURMA:  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</a:rPr>
              <a:t>Antes de aprovar uma solicitação, verifique com atenção o plano de matrícula. 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 smtClean="0">
                <a:latin typeface="Calibri" panose="020F0502020204030204" pitchFamily="34" charset="0"/>
              </a:rPr>
              <a:t>Verifique se a matriz e a etapa estão corretas;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endParaRPr lang="pt-BR" sz="1800" dirty="0">
              <a:latin typeface="Calibri" panose="020F050202020403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39" y="1812607"/>
            <a:ext cx="7635583" cy="439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75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096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2129051" y="1598923"/>
            <a:ext cx="54318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REMATRICULA ON LINE</a:t>
            </a:r>
            <a:endParaRPr lang="pt-B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93688"/>
              </p:ext>
            </p:extLst>
          </p:nvPr>
        </p:nvGraphicFramePr>
        <p:xfrm>
          <a:off x="4114800" y="304323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showAsIcon="1" r:id="rId6" imgW="914400" imgH="771480" progId="Word.Document.8">
                  <p:embed/>
                </p:oleObj>
              </mc:Choice>
              <mc:Fallback>
                <p:oleObj name="Document" showAsIcon="1" r:id="rId6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4800" y="304323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0990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096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1856095" y="1923943"/>
            <a:ext cx="543180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ctr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QUADRO DE VAGAS ALUNOS NOVOS</a:t>
            </a:r>
            <a:endParaRPr lang="pt-B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431820"/>
              </p:ext>
            </p:extLst>
          </p:nvPr>
        </p:nvGraphicFramePr>
        <p:xfrm>
          <a:off x="4019265" y="383480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showAsIcon="1" r:id="rId6" imgW="914400" imgH="771480" progId="Word.Document.12">
                  <p:embed/>
                </p:oleObj>
              </mc:Choice>
              <mc:Fallback>
                <p:oleObj name="Document" showAsIcon="1" r:id="rId6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19265" y="383480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90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6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2279177" y="534397"/>
            <a:ext cx="54318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MATRÍCULA ON LINE</a:t>
            </a:r>
            <a:endParaRPr lang="pt-B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54" y="1733267"/>
            <a:ext cx="8258342" cy="369740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224208" y="5829320"/>
            <a:ext cx="3067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hlinkClick r:id="rId5"/>
              </a:rPr>
              <a:t>https://</a:t>
            </a:r>
            <a:r>
              <a:rPr lang="pt-BR" dirty="0" smtClean="0">
                <a:hlinkClick r:id="rId5"/>
              </a:rPr>
              <a:t>youtu.be/O7_ra8xOSxU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1511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614150" y="1495872"/>
            <a:ext cx="7260608" cy="3990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Contato:</a:t>
            </a: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800" dirty="0" smtClean="0">
                <a:latin typeface="Calibri" panose="020F0502020204030204" pitchFamily="34" charset="0"/>
                <a:cs typeface="Times New Roman" panose="02020603050405020304" pitchFamily="18" charset="0"/>
                <a:hlinkClick r:id="rId4"/>
              </a:rPr>
              <a:t>cali@sed.sc.gov.br</a:t>
            </a:r>
            <a:endParaRPr lang="pt-BR" sz="48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4800" dirty="0" smtClean="0">
                <a:latin typeface="Calibri" panose="020F0502020204030204" pitchFamily="34" charset="0"/>
                <a:cs typeface="Times New Roman" panose="02020603050405020304" pitchFamily="18" charset="0"/>
                <a:hlinkClick r:id="rId5"/>
              </a:rPr>
              <a:t>patriciap@sed.sc.gov.br</a:t>
            </a:r>
            <a:endParaRPr lang="pt-BR" sz="48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R="90170" lvl="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42958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3"/>
          <p:cNvSpPr/>
          <p:nvPr/>
        </p:nvSpPr>
        <p:spPr>
          <a:xfrm>
            <a:off x="293427" y="444422"/>
            <a:ext cx="8557146" cy="2372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CALENDÁRIO ESCOLAR: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calendário é parte muito importante do sistema, pois todos os dados inseridos servem para alimentar o professor on-line com as datas, bem como orientar os dias em que a escola funciona para ofertar a merenda e transporte escolar. </a:t>
            </a: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Deve homologado e preenchido com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todo cuidado</a:t>
            </a: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escola deverá observar se possui todas as legendas do ano corrente, se for necessário incluir alguma, deve usar a pasta CALENDÁRIO, LEGENDAS UE, INCLUIR.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1754" y="2816482"/>
            <a:ext cx="4165815" cy="36037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150125" y="655497"/>
            <a:ext cx="8948595" cy="1618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calendário deve ser preenchido conforme aprovado pelas </a:t>
            </a:r>
            <a:r>
              <a:rPr lang="pt-BR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Gered´s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Unidades de </a:t>
            </a: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Atendimento.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Quando você faz uma alteração que interfere em dia letivo, a legenda passa a ficar em azul e modifica a coluna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“É Dia Letivo”.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A legenda da SED não altera, somente a da Unidade Escolar. Após a inclusão dos dias letivos preencha as datas/períodos.</a:t>
            </a:r>
            <a:endParaRPr lang="pt-BR" sz="1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173" y="2419989"/>
            <a:ext cx="6849429" cy="32438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218365" y="650809"/>
            <a:ext cx="8734566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Ao preencher as datas dos períodos observe se sua escola atende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trimestral, semestral ou único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pois as datas inseridas interferem no sistema professor online. Nas escolas que tem projetos, é necessário preencher o registro único, com a data do último conselho de classe do ano.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7982" y="2279019"/>
            <a:ext cx="4394579" cy="37588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234" y="660691"/>
            <a:ext cx="6090487" cy="47465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450375" y="663211"/>
            <a:ext cx="8065827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Após o preenchimento do registro no calendário, acesse o professor on-line, através do SISGESC e libere os períodos: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7" y="2267459"/>
            <a:ext cx="5400675" cy="2558964"/>
          </a:xfrm>
          <a:prstGeom prst="rect">
            <a:avLst/>
          </a:prstGeom>
        </p:spPr>
      </p:pic>
      <p:pic>
        <p:nvPicPr>
          <p:cNvPr id="3074" name="Imagem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68" y="1348270"/>
            <a:ext cx="540067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5" y="3050"/>
            <a:ext cx="9144000" cy="711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ângulo 2"/>
          <p:cNvSpPr/>
          <p:nvPr/>
        </p:nvSpPr>
        <p:spPr>
          <a:xfrm>
            <a:off x="0" y="1477133"/>
            <a:ext cx="8830101" cy="3853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CADASTRO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 UNIDADE ESCOLAR: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algn="just">
              <a:lnSpc>
                <a:spcPct val="107000"/>
              </a:lnSpc>
            </a:pPr>
            <a:endParaRPr lang="pt-BR" sz="1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algn="just">
              <a:lnSpc>
                <a:spcPct val="107000"/>
              </a:lnSpc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extremamente importante para o registro escolar, manter atualizado o cadastro da Unidade Escolar, principalmente </a:t>
            </a:r>
            <a:r>
              <a:rPr lang="pt-BR" sz="1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 telefones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 do diretor e as medidas das salas (ambientes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para que o contato com a escola e a solicitação de turmas não fique prejudicada.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dados do Gestor, no SISGESC, devem estar em conformidade com os documentos oficiais</a:t>
            </a: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lvl="1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 dados do Gestor/Diretor de sua UE devem ser atualizados, sempre que houver troca de Gestor/Diretor.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algn="just">
              <a:lnSpc>
                <a:spcPct val="107000"/>
              </a:lnSpc>
              <a:spcAft>
                <a:spcPts val="800"/>
              </a:spcAft>
            </a:pP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5279" y="3048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245661" y="568986"/>
            <a:ext cx="8352430" cy="5141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CADASTRO DO ALUNO: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preenchimento do cadastro do aluno deve ser COMPLETO. 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Nos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DADOS PRIMÁRIOS: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07000"/>
              </a:lnSpc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SISGESC, os nomes que são acentuados e/ou sinal gráfico devem permanecer, ou seja, não retirar os acentos e sinais gráficos constantes nos dados informados no SISGESC, pois este banco de dados é utilizado para certificação/declaração/documentação de Alunos e Profissionais da Educação. No momento da migração o arquivo é enviado sem acentuação e/ou sinal gráfico para o </a:t>
            </a:r>
            <a:r>
              <a:rPr lang="pt-BR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Educacenso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sem problemas;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07000"/>
              </a:lnSpc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 do Aluno, e a filiação (mãe/pai) não deverá ser abreviado ou incompleto, pois estes campos têm o tamanho máximo de 100 caracteres;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07000"/>
              </a:lnSpc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 informações da filiação 1 devem ser prioritariamente da mãe;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07000"/>
              </a:lnSpc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Observar com atenção a data de nascimento. (observar a orientação da data corte já encaminhada pela </a:t>
            </a:r>
            <a:r>
              <a:rPr lang="pt-BR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Diretoria de Ensino)</a:t>
            </a:r>
            <a:endParaRPr lang="pt-BR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algn="just">
              <a:lnSpc>
                <a:spcPct val="107000"/>
              </a:lnSpc>
              <a:spcAft>
                <a:spcPts val="800"/>
              </a:spcAft>
            </a:pP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 alunos </a:t>
            </a:r>
            <a:r>
              <a:rPr lang="pt-BR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estrangeiros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colocar o país de nascimento, em seguida colocar </a:t>
            </a:r>
            <a:r>
              <a:rPr lang="pt-BR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estado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estrangeiro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</a:t>
            </a:r>
            <a:r>
              <a:rPr lang="pt-BR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município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estrangeiro</a:t>
            </a:r>
            <a:r>
              <a:rPr lang="pt-BR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40814" y="0"/>
            <a:ext cx="9144000" cy="68519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191069" y="769810"/>
            <a:ext cx="870727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0170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cadastro do aluno, todos os campos que tem o asterisco, são obrigatórios, porém existem campos não obrigatórios que também são importantes para os relatórios e acompanhamentos da unidade escolar, sempre que possível preencha-os completamente e mantenha sempre atualizado.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-682388" y="2222884"/>
            <a:ext cx="958072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90170" lvl="2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Quando preencher (sim) nas restrições e intolerâncias, é necessário informar em seguida uma das opções. (Esse campo necessita do laudo médico, mantenha esse documento no arquivo do aluno).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-682388" y="3357409"/>
            <a:ext cx="9580728" cy="248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90170" lvl="2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Quando informar que o aluno é público alvo da Educação especial (sim), também obrigatoriamente deverá informar a deficiência, e quais os recursos utilizados pelo aluno, sempre com o cuidado de verificar o que está escrito no laudo. Um erro neste campo pode trazer problemas e constrangimentos ao aluno e a unidade escolar.</a:t>
            </a:r>
          </a:p>
          <a:p>
            <a:pPr marL="914400" marR="90170" lvl="2" algn="just">
              <a:lnSpc>
                <a:spcPct val="115000"/>
              </a:lnSpc>
              <a:spcBef>
                <a:spcPts val="460"/>
              </a:spcBef>
              <a:spcAft>
                <a:spcPts val="800"/>
              </a:spcAft>
            </a:pPr>
            <a:r>
              <a:rPr lang="pt-BR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 informações complementares, existem campos muito importantes que devem ser preenchidos, o bolsa família, a autorização do uso de imagem, se possui computador e internet</a:t>
            </a:r>
            <a:r>
              <a:rPr lang="pt-BR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1057</Words>
  <Application>Microsoft Office PowerPoint</Application>
  <PresentationFormat>Apresentação na tela (4:3)</PresentationFormat>
  <Paragraphs>71</Paragraphs>
  <Slides>18</Slides>
  <Notes>18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Document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Cali CF. Ferri</dc:creator>
  <cp:lastModifiedBy>Cali CF. Ferri</cp:lastModifiedBy>
  <cp:revision>19</cp:revision>
  <dcterms:modified xsi:type="dcterms:W3CDTF">2019-08-08T15:37:34Z</dcterms:modified>
</cp:coreProperties>
</file>