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  <p:sldMasterId id="2147483912" r:id="rId2"/>
    <p:sldMasterId id="2147483924" r:id="rId3"/>
  </p:sldMasterIdLst>
  <p:notesMasterIdLst>
    <p:notesMasterId r:id="rId33"/>
  </p:notesMasterIdLst>
  <p:sldIdLst>
    <p:sldId id="256" r:id="rId4"/>
    <p:sldId id="266" r:id="rId5"/>
    <p:sldId id="259" r:id="rId6"/>
    <p:sldId id="258" r:id="rId7"/>
    <p:sldId id="261" r:id="rId8"/>
    <p:sldId id="286" r:id="rId9"/>
    <p:sldId id="287" r:id="rId10"/>
    <p:sldId id="299" r:id="rId11"/>
    <p:sldId id="292" r:id="rId12"/>
    <p:sldId id="307" r:id="rId13"/>
    <p:sldId id="274" r:id="rId14"/>
    <p:sldId id="271" r:id="rId15"/>
    <p:sldId id="277" r:id="rId16"/>
    <p:sldId id="276" r:id="rId17"/>
    <p:sldId id="303" r:id="rId18"/>
    <p:sldId id="304" r:id="rId19"/>
    <p:sldId id="264" r:id="rId20"/>
    <p:sldId id="290" r:id="rId21"/>
    <p:sldId id="280" r:id="rId22"/>
    <p:sldId id="291" r:id="rId23"/>
    <p:sldId id="283" r:id="rId24"/>
    <p:sldId id="284" r:id="rId25"/>
    <p:sldId id="295" r:id="rId26"/>
    <p:sldId id="282" r:id="rId27"/>
    <p:sldId id="306" r:id="rId28"/>
    <p:sldId id="308" r:id="rId29"/>
    <p:sldId id="296" r:id="rId30"/>
    <p:sldId id="300" r:id="rId31"/>
    <p:sldId id="297" r:id="rId3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nsosc\censosc\COORDENA&#199;&#195;O%20DE%20TRATAMENTO,%20DISSEMINA&#199;&#195;O%20DAS%20INFORMA&#199;&#213;ES%20E%20ESTAT&#205;STICAS\EQUIPE\JOSIANE\Pesquisa201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4.8573955945380248E-2"/>
          <c:y val="2.3867067619798281E-2"/>
          <c:w val="0.94812004330992106"/>
          <c:h val="0.784097537942616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'Grafico Geral 2016'!$B$1</c:f>
              <c:strCache>
                <c:ptCount val="1"/>
                <c:pt idx="0">
                  <c:v>Validado</c:v>
                </c:pt>
              </c:strCache>
            </c:strRef>
          </c:tx>
          <c:spPr>
            <a:solidFill>
              <a:srgbClr val="4472C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'Grafico Geral 2016'!$A$2:$A$37</c:f>
              <c:strCache>
                <c:ptCount val="36"/>
                <c:pt idx="0">
                  <c:v>SMO</c:v>
                </c:pt>
                <c:pt idx="1">
                  <c:v>MARAVILHA</c:v>
                </c:pt>
                <c:pt idx="2">
                  <c:v>SLO</c:v>
                </c:pt>
                <c:pt idx="3">
                  <c:v>CHAPECO</c:v>
                </c:pt>
                <c:pt idx="4">
                  <c:v>XANXERE</c:v>
                </c:pt>
                <c:pt idx="5">
                  <c:v>CONCORDIA</c:v>
                </c:pt>
                <c:pt idx="6">
                  <c:v>JOACABA</c:v>
                </c:pt>
                <c:pt idx="7">
                  <c:v>CAMPOS NOVOS</c:v>
                </c:pt>
                <c:pt idx="8">
                  <c:v>VIDEIRA</c:v>
                </c:pt>
                <c:pt idx="9">
                  <c:v>CAÇADOR</c:v>
                </c:pt>
                <c:pt idx="10">
                  <c:v>CURITIBANOS</c:v>
                </c:pt>
                <c:pt idx="11">
                  <c:v>RIO DO SUL</c:v>
                </c:pt>
                <c:pt idx="12">
                  <c:v>ITUPORANGA</c:v>
                </c:pt>
                <c:pt idx="13">
                  <c:v>IBIRAMA</c:v>
                </c:pt>
                <c:pt idx="14">
                  <c:v>BLUMENAU</c:v>
                </c:pt>
                <c:pt idx="15">
                  <c:v>BRUSQUE</c:v>
                </c:pt>
                <c:pt idx="16">
                  <c:v>ITAJAI</c:v>
                </c:pt>
                <c:pt idx="17">
                  <c:v>FLORIANOPOLIS</c:v>
                </c:pt>
                <c:pt idx="18">
                  <c:v>LAGUNA</c:v>
                </c:pt>
                <c:pt idx="19">
                  <c:v>TUBARAO</c:v>
                </c:pt>
                <c:pt idx="20">
                  <c:v>CRICIUMA</c:v>
                </c:pt>
                <c:pt idx="21">
                  <c:v>ARARANGUA</c:v>
                </c:pt>
                <c:pt idx="22">
                  <c:v>JOINVILLE</c:v>
                </c:pt>
                <c:pt idx="23">
                  <c:v>JARAGUA DO SUL</c:v>
                </c:pt>
                <c:pt idx="24">
                  <c:v>SAO BENTO DO SUL</c:v>
                </c:pt>
                <c:pt idx="25">
                  <c:v>CANOINHAS</c:v>
                </c:pt>
                <c:pt idx="26">
                  <c:v>LAGES</c:v>
                </c:pt>
                <c:pt idx="27">
                  <c:v>SAO JOAQUIM</c:v>
                </c:pt>
                <c:pt idx="28">
                  <c:v>PALMITOS</c:v>
                </c:pt>
                <c:pt idx="29">
                  <c:v>DIONISIO C.</c:v>
                </c:pt>
                <c:pt idx="30">
                  <c:v>ITAPIRANGA</c:v>
                </c:pt>
                <c:pt idx="31">
                  <c:v>QUILOMBO</c:v>
                </c:pt>
                <c:pt idx="32">
                  <c:v>SEARA</c:v>
                </c:pt>
                <c:pt idx="33">
                  <c:v>TAIO</c:v>
                </c:pt>
                <c:pt idx="34">
                  <c:v>TIMBO</c:v>
                </c:pt>
                <c:pt idx="35">
                  <c:v>BRACO DO NORTE</c:v>
                </c:pt>
              </c:strCache>
            </c:strRef>
          </c:cat>
          <c:val>
            <c:numRef>
              <c:f>'Grafico Geral 2016'!$B$2:$B$37</c:f>
              <c:numCache>
                <c:formatCode>General</c:formatCode>
                <c:ptCount val="36"/>
                <c:pt idx="0">
                  <c:v>271</c:v>
                </c:pt>
                <c:pt idx="1">
                  <c:v>373</c:v>
                </c:pt>
                <c:pt idx="2">
                  <c:v>165</c:v>
                </c:pt>
                <c:pt idx="3">
                  <c:v>584</c:v>
                </c:pt>
                <c:pt idx="4">
                  <c:v>596</c:v>
                </c:pt>
                <c:pt idx="5">
                  <c:v>250</c:v>
                </c:pt>
                <c:pt idx="6">
                  <c:v>329</c:v>
                </c:pt>
                <c:pt idx="7">
                  <c:v>193</c:v>
                </c:pt>
                <c:pt idx="8">
                  <c:v>244</c:v>
                </c:pt>
                <c:pt idx="9">
                  <c:v>174</c:v>
                </c:pt>
                <c:pt idx="10">
                  <c:v>192</c:v>
                </c:pt>
                <c:pt idx="11">
                  <c:v>240</c:v>
                </c:pt>
                <c:pt idx="12">
                  <c:v>319</c:v>
                </c:pt>
                <c:pt idx="13">
                  <c:v>324</c:v>
                </c:pt>
                <c:pt idx="14">
                  <c:v>591</c:v>
                </c:pt>
                <c:pt idx="15">
                  <c:v>391</c:v>
                </c:pt>
                <c:pt idx="16">
                  <c:v>482</c:v>
                </c:pt>
                <c:pt idx="17">
                  <c:v>1264</c:v>
                </c:pt>
                <c:pt idx="18">
                  <c:v>363</c:v>
                </c:pt>
                <c:pt idx="19">
                  <c:v>446</c:v>
                </c:pt>
                <c:pt idx="20">
                  <c:v>704</c:v>
                </c:pt>
                <c:pt idx="21">
                  <c:v>554</c:v>
                </c:pt>
                <c:pt idx="22">
                  <c:v>628</c:v>
                </c:pt>
                <c:pt idx="23">
                  <c:v>343</c:v>
                </c:pt>
                <c:pt idx="24">
                  <c:v>495</c:v>
                </c:pt>
                <c:pt idx="25">
                  <c:v>300</c:v>
                </c:pt>
                <c:pt idx="26">
                  <c:v>495</c:v>
                </c:pt>
                <c:pt idx="27">
                  <c:v>183</c:v>
                </c:pt>
                <c:pt idx="28">
                  <c:v>285</c:v>
                </c:pt>
                <c:pt idx="29">
                  <c:v>266</c:v>
                </c:pt>
                <c:pt idx="30">
                  <c:v>201</c:v>
                </c:pt>
                <c:pt idx="31">
                  <c:v>120</c:v>
                </c:pt>
                <c:pt idx="32">
                  <c:v>198</c:v>
                </c:pt>
                <c:pt idx="33">
                  <c:v>211</c:v>
                </c:pt>
                <c:pt idx="34">
                  <c:v>317</c:v>
                </c:pt>
                <c:pt idx="35">
                  <c:v>225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E9B-4EAD-9A06-B42434A9D1BF}"/>
            </c:ext>
          </c:extLst>
        </c:ser>
        <c:ser>
          <c:idx val="1"/>
          <c:order val="1"/>
          <c:tx>
            <c:strRef>
              <c:f>'Grafico Geral 2016'!$C$1</c:f>
              <c:strCache>
                <c:ptCount val="1"/>
                <c:pt idx="0">
                  <c:v>Não Validado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6.3071586250394197E-3"/>
                  <c:y val="-1.902044698050543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E9B-4EAD-9A06-B42434A9D1BF}"/>
                </c:ext>
              </c:extLst>
            </c:dLbl>
            <c:dLbl>
              <c:idx val="1"/>
              <c:layout>
                <c:manualLayout>
                  <c:x val="3.7842951750236518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E9B-4EAD-9A06-B42434A9D1BF}"/>
                </c:ext>
              </c:extLst>
            </c:dLbl>
            <c:dLbl>
              <c:idx val="2"/>
              <c:layout>
                <c:manualLayout>
                  <c:x val="6.3071586250394197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E9B-4EAD-9A06-B42434A9D1BF}"/>
                </c:ext>
              </c:extLst>
            </c:dLbl>
            <c:dLbl>
              <c:idx val="3"/>
              <c:layout>
                <c:manualLayout>
                  <c:x val="3.7842951750236289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E9B-4EAD-9A06-B42434A9D1BF}"/>
                </c:ext>
              </c:extLst>
            </c:dLbl>
            <c:dLbl>
              <c:idx val="4"/>
              <c:layout>
                <c:manualLayout>
                  <c:x val="6.3071586250394197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E9B-4EAD-9A06-B42434A9D1BF}"/>
                </c:ext>
              </c:extLst>
            </c:dLbl>
            <c:dLbl>
              <c:idx val="5"/>
              <c:layout>
                <c:manualLayout>
                  <c:x val="3.7842951750236518E-3"/>
                  <c:y val="-3.804089396100808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E9B-4EAD-9A06-B42434A9D1BF}"/>
                </c:ext>
              </c:extLst>
            </c:dLbl>
            <c:dLbl>
              <c:idx val="6"/>
              <c:layout>
                <c:manualLayout>
                  <c:x val="3.7842951750236518E-3"/>
                  <c:y val="-1.902044698050543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E9B-4EAD-9A06-B42434A9D1BF}"/>
                </c:ext>
              </c:extLst>
            </c:dLbl>
            <c:dLbl>
              <c:idx val="7"/>
              <c:layout>
                <c:manualLayout>
                  <c:x val="3.7842951750236518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E9B-4EAD-9A06-B42434A9D1BF}"/>
                </c:ext>
              </c:extLst>
            </c:dLbl>
            <c:dLbl>
              <c:idx val="8"/>
              <c:layout>
                <c:manualLayout>
                  <c:x val="3.784295175023605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E9B-4EAD-9A06-B42434A9D1BF}"/>
                </c:ext>
              </c:extLst>
            </c:dLbl>
            <c:dLbl>
              <c:idx val="9"/>
              <c:layout>
                <c:manualLayout>
                  <c:x val="5.0457269000315358E-3"/>
                  <c:y val="-1.902044698050404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E9B-4EAD-9A06-B42434A9D1BF}"/>
                </c:ext>
              </c:extLst>
            </c:dLbl>
            <c:dLbl>
              <c:idx val="11"/>
              <c:layout>
                <c:manualLayout>
                  <c:x val="3.784295175023605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E9B-4EAD-9A06-B42434A9D1BF}"/>
                </c:ext>
              </c:extLst>
            </c:dLbl>
            <c:dLbl>
              <c:idx val="12"/>
              <c:layout>
                <c:manualLayout>
                  <c:x val="5.0457269000314898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5E9B-4EAD-9A06-B42434A9D1BF}"/>
                </c:ext>
              </c:extLst>
            </c:dLbl>
            <c:dLbl>
              <c:idx val="13"/>
              <c:layout>
                <c:manualLayout>
                  <c:x val="3.7842951750235595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E9B-4EAD-9A06-B42434A9D1BF}"/>
                </c:ext>
              </c:extLst>
            </c:dLbl>
            <c:dLbl>
              <c:idx val="14"/>
              <c:layout>
                <c:manualLayout>
                  <c:x val="5.0457269000315358E-3"/>
                  <c:y val="-1.902044698050404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5E9B-4EAD-9A06-B42434A9D1BF}"/>
                </c:ext>
              </c:extLst>
            </c:dLbl>
            <c:dLbl>
              <c:idx val="15"/>
              <c:layout>
                <c:manualLayout>
                  <c:x val="5.0457269000315358E-3"/>
                  <c:y val="-1.3948166655291519E-1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5E9B-4EAD-9A06-B42434A9D1BF}"/>
                </c:ext>
              </c:extLst>
            </c:dLbl>
            <c:dLbl>
              <c:idx val="16"/>
              <c:layout>
                <c:manualLayout>
                  <c:x val="6.3071586250394197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5E9B-4EAD-9A06-B42434A9D1BF}"/>
                </c:ext>
              </c:extLst>
            </c:dLbl>
            <c:dLbl>
              <c:idx val="17"/>
              <c:layout>
                <c:manualLayout>
                  <c:x val="6.3071586250394197E-3"/>
                  <c:y val="-3.804089396100808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5E9B-4EAD-9A06-B42434A9D1BF}"/>
                </c:ext>
              </c:extLst>
            </c:dLbl>
            <c:dLbl>
              <c:idx val="18"/>
              <c:layout>
                <c:manualLayout>
                  <c:x val="5.0457269000315358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5E9B-4EAD-9A06-B42434A9D1BF}"/>
                </c:ext>
              </c:extLst>
            </c:dLbl>
            <c:dLbl>
              <c:idx val="19"/>
              <c:layout>
                <c:manualLayout>
                  <c:x val="3.7842951750236518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5E9B-4EAD-9A06-B42434A9D1BF}"/>
                </c:ext>
              </c:extLst>
            </c:dLbl>
            <c:dLbl>
              <c:idx val="22"/>
              <c:layout>
                <c:manualLayout>
                  <c:x val="5.045726900031443E-3"/>
                  <c:y val="1.902044698050404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5E9B-4EAD-9A06-B42434A9D1BF}"/>
                </c:ext>
              </c:extLst>
            </c:dLbl>
            <c:dLbl>
              <c:idx val="23"/>
              <c:layout>
                <c:manualLayout>
                  <c:x val="6.3071586250394197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5E9B-4EAD-9A06-B42434A9D1BF}"/>
                </c:ext>
              </c:extLst>
            </c:dLbl>
            <c:dLbl>
              <c:idx val="24"/>
              <c:layout>
                <c:manualLayout>
                  <c:x val="3.7842951750235595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5E9B-4EAD-9A06-B42434A9D1BF}"/>
                </c:ext>
              </c:extLst>
            </c:dLbl>
            <c:dLbl>
              <c:idx val="25"/>
              <c:layout>
                <c:manualLayout>
                  <c:x val="6.3071586250394197E-3"/>
                  <c:y val="-1.902044698050404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5E9B-4EAD-9A06-B42434A9D1BF}"/>
                </c:ext>
              </c:extLst>
            </c:dLbl>
            <c:dLbl>
              <c:idx val="26"/>
              <c:layout>
                <c:manualLayout>
                  <c:x val="6.307158625039235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5E9B-4EAD-9A06-B42434A9D1BF}"/>
                </c:ext>
              </c:extLst>
            </c:dLbl>
            <c:dLbl>
              <c:idx val="27"/>
              <c:layout>
                <c:manualLayout>
                  <c:x val="5.045726900031443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5E9B-4EAD-9A06-B42434A9D1BF}"/>
                </c:ext>
              </c:extLst>
            </c:dLbl>
            <c:dLbl>
              <c:idx val="29"/>
              <c:layout>
                <c:manualLayout>
                  <c:x val="3.7842951750236518E-3"/>
                  <c:y val="-5.706134094151212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5E9B-4EAD-9A06-B42434A9D1BF}"/>
                </c:ext>
              </c:extLst>
            </c:dLbl>
            <c:dLbl>
              <c:idx val="30"/>
              <c:layout>
                <c:manualLayout>
                  <c:x val="5.0457269000315358E-3"/>
                  <c:y val="-1.902044698050404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5E9B-4EAD-9A06-B42434A9D1BF}"/>
                </c:ext>
              </c:extLst>
            </c:dLbl>
            <c:dLbl>
              <c:idx val="31"/>
              <c:layout>
                <c:manualLayout>
                  <c:x val="3.7842951750236518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5E9B-4EAD-9A06-B42434A9D1BF}"/>
                </c:ext>
              </c:extLst>
            </c:dLbl>
            <c:dLbl>
              <c:idx val="32"/>
              <c:layout>
                <c:manualLayout>
                  <c:x val="5.0457269000315358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5E9B-4EAD-9A06-B42434A9D1BF}"/>
                </c:ext>
              </c:extLst>
            </c:dLbl>
            <c:dLbl>
              <c:idx val="33"/>
              <c:layout>
                <c:manualLayout>
                  <c:x val="6.3071586250394197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5E9B-4EAD-9A06-B42434A9D1BF}"/>
                </c:ext>
              </c:extLst>
            </c:dLbl>
            <c:dLbl>
              <c:idx val="34"/>
              <c:layout>
                <c:manualLayout>
                  <c:x val="5.0457269000315358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5E9B-4EAD-9A06-B42434A9D1BF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'Grafico Geral 2016'!$A$2:$A$37</c:f>
              <c:strCache>
                <c:ptCount val="36"/>
                <c:pt idx="0">
                  <c:v>SMO</c:v>
                </c:pt>
                <c:pt idx="1">
                  <c:v>MARAVILHA</c:v>
                </c:pt>
                <c:pt idx="2">
                  <c:v>SLO</c:v>
                </c:pt>
                <c:pt idx="3">
                  <c:v>CHAPECO</c:v>
                </c:pt>
                <c:pt idx="4">
                  <c:v>XANXERE</c:v>
                </c:pt>
                <c:pt idx="5">
                  <c:v>CONCORDIA</c:v>
                </c:pt>
                <c:pt idx="6">
                  <c:v>JOACABA</c:v>
                </c:pt>
                <c:pt idx="7">
                  <c:v>CAMPOS NOVOS</c:v>
                </c:pt>
                <c:pt idx="8">
                  <c:v>VIDEIRA</c:v>
                </c:pt>
                <c:pt idx="9">
                  <c:v>CAÇADOR</c:v>
                </c:pt>
                <c:pt idx="10">
                  <c:v>CURITIBANOS</c:v>
                </c:pt>
                <c:pt idx="11">
                  <c:v>RIO DO SUL</c:v>
                </c:pt>
                <c:pt idx="12">
                  <c:v>ITUPORANGA</c:v>
                </c:pt>
                <c:pt idx="13">
                  <c:v>IBIRAMA</c:v>
                </c:pt>
                <c:pt idx="14">
                  <c:v>BLUMENAU</c:v>
                </c:pt>
                <c:pt idx="15">
                  <c:v>BRUSQUE</c:v>
                </c:pt>
                <c:pt idx="16">
                  <c:v>ITAJAI</c:v>
                </c:pt>
                <c:pt idx="17">
                  <c:v>FLORIANOPOLIS</c:v>
                </c:pt>
                <c:pt idx="18">
                  <c:v>LAGUNA</c:v>
                </c:pt>
                <c:pt idx="19">
                  <c:v>TUBARAO</c:v>
                </c:pt>
                <c:pt idx="20">
                  <c:v>CRICIUMA</c:v>
                </c:pt>
                <c:pt idx="21">
                  <c:v>ARARANGUA</c:v>
                </c:pt>
                <c:pt idx="22">
                  <c:v>JOINVILLE</c:v>
                </c:pt>
                <c:pt idx="23">
                  <c:v>JARAGUA DO SUL</c:v>
                </c:pt>
                <c:pt idx="24">
                  <c:v>SAO BENTO DO SUL</c:v>
                </c:pt>
                <c:pt idx="25">
                  <c:v>CANOINHAS</c:v>
                </c:pt>
                <c:pt idx="26">
                  <c:v>LAGES</c:v>
                </c:pt>
                <c:pt idx="27">
                  <c:v>SAO JOAQUIM</c:v>
                </c:pt>
                <c:pt idx="28">
                  <c:v>PALMITOS</c:v>
                </c:pt>
                <c:pt idx="29">
                  <c:v>DIONISIO C.</c:v>
                </c:pt>
                <c:pt idx="30">
                  <c:v>ITAPIRANGA</c:v>
                </c:pt>
                <c:pt idx="31">
                  <c:v>QUILOMBO</c:v>
                </c:pt>
                <c:pt idx="32">
                  <c:v>SEARA</c:v>
                </c:pt>
                <c:pt idx="33">
                  <c:v>TAIO</c:v>
                </c:pt>
                <c:pt idx="34">
                  <c:v>TIMBO</c:v>
                </c:pt>
                <c:pt idx="35">
                  <c:v>BRACO DO NORTE</c:v>
                </c:pt>
              </c:strCache>
            </c:strRef>
          </c:cat>
          <c:val>
            <c:numRef>
              <c:f>'Grafico Geral 2016'!$C$2:$C$37</c:f>
              <c:numCache>
                <c:formatCode>General</c:formatCode>
                <c:ptCount val="36"/>
                <c:pt idx="0">
                  <c:v>65</c:v>
                </c:pt>
                <c:pt idx="1">
                  <c:v>75</c:v>
                </c:pt>
                <c:pt idx="2">
                  <c:v>17</c:v>
                </c:pt>
                <c:pt idx="3">
                  <c:v>88</c:v>
                </c:pt>
                <c:pt idx="4">
                  <c:v>174</c:v>
                </c:pt>
                <c:pt idx="5">
                  <c:v>100</c:v>
                </c:pt>
                <c:pt idx="6">
                  <c:v>91</c:v>
                </c:pt>
                <c:pt idx="7">
                  <c:v>59</c:v>
                </c:pt>
                <c:pt idx="8">
                  <c:v>78</c:v>
                </c:pt>
                <c:pt idx="9">
                  <c:v>106</c:v>
                </c:pt>
                <c:pt idx="10">
                  <c:v>60</c:v>
                </c:pt>
                <c:pt idx="11">
                  <c:v>54</c:v>
                </c:pt>
                <c:pt idx="12">
                  <c:v>45</c:v>
                </c:pt>
                <c:pt idx="13">
                  <c:v>96</c:v>
                </c:pt>
                <c:pt idx="14">
                  <c:v>123</c:v>
                </c:pt>
                <c:pt idx="15">
                  <c:v>85</c:v>
                </c:pt>
                <c:pt idx="16">
                  <c:v>176</c:v>
                </c:pt>
                <c:pt idx="17">
                  <c:v>458</c:v>
                </c:pt>
                <c:pt idx="18">
                  <c:v>141</c:v>
                </c:pt>
                <c:pt idx="19">
                  <c:v>170</c:v>
                </c:pt>
                <c:pt idx="20">
                  <c:v>234</c:v>
                </c:pt>
                <c:pt idx="21">
                  <c:v>146</c:v>
                </c:pt>
                <c:pt idx="22">
                  <c:v>310</c:v>
                </c:pt>
                <c:pt idx="23">
                  <c:v>119</c:v>
                </c:pt>
                <c:pt idx="24">
                  <c:v>163</c:v>
                </c:pt>
                <c:pt idx="25">
                  <c:v>106</c:v>
                </c:pt>
                <c:pt idx="26">
                  <c:v>247</c:v>
                </c:pt>
                <c:pt idx="27">
                  <c:v>27</c:v>
                </c:pt>
                <c:pt idx="28">
                  <c:v>65</c:v>
                </c:pt>
                <c:pt idx="29">
                  <c:v>56</c:v>
                </c:pt>
                <c:pt idx="30">
                  <c:v>51</c:v>
                </c:pt>
                <c:pt idx="31">
                  <c:v>20</c:v>
                </c:pt>
                <c:pt idx="32">
                  <c:v>152</c:v>
                </c:pt>
                <c:pt idx="33">
                  <c:v>69</c:v>
                </c:pt>
                <c:pt idx="34">
                  <c:v>103</c:v>
                </c:pt>
                <c:pt idx="35">
                  <c:v>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0-5E9B-4EAD-9A06-B42434A9D1B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15176192"/>
        <c:axId val="115177728"/>
      </c:barChart>
      <c:catAx>
        <c:axId val="1151761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2280000" vert="horz" anchor="ctr" anchorCtr="0"/>
          <a:lstStyle/>
          <a:p>
            <a:pPr>
              <a:defRPr sz="800"/>
            </a:pPr>
            <a:endParaRPr lang="pt-BR"/>
          </a:p>
        </c:txPr>
        <c:crossAx val="115177728"/>
        <c:crosses val="autoZero"/>
        <c:auto val="1"/>
        <c:lblAlgn val="ctr"/>
        <c:lblOffset val="100"/>
        <c:noMultiLvlLbl val="0"/>
      </c:catAx>
      <c:valAx>
        <c:axId val="1151777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517619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ADAE76-B11C-4FC5-9725-C13D5B328198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7095F63-61BB-46F1-8E89-AAF6D10230CC}">
      <dgm:prSet custT="1"/>
      <dgm:spPr>
        <a:solidFill>
          <a:schemeClr val="accent3">
            <a:lumMod val="20000"/>
            <a:lumOff val="80000"/>
            <a:alpha val="49804"/>
          </a:schemeClr>
        </a:solidFill>
        <a:ln>
          <a:solidFill>
            <a:srgbClr val="3399FF"/>
          </a:solidFill>
        </a:ln>
      </dgm:spPr>
      <dgm:t>
        <a:bodyPr/>
        <a:lstStyle/>
        <a:p>
          <a:pPr rtl="0"/>
          <a:r>
            <a:rPr lang="pt-BR" sz="1800" b="1" dirty="0">
              <a:solidFill>
                <a:schemeClr val="tx1"/>
              </a:solidFill>
            </a:rPr>
            <a:t>NIS</a:t>
          </a:r>
        </a:p>
      </dgm:t>
    </dgm:pt>
    <dgm:pt modelId="{AF9A0A30-1896-4C33-A29B-FF1830AD97DC}" type="parTrans" cxnId="{198D8630-8326-4798-B372-3D96D9F36674}">
      <dgm:prSet/>
      <dgm:spPr/>
      <dgm:t>
        <a:bodyPr/>
        <a:lstStyle/>
        <a:p>
          <a:endParaRPr lang="pt-BR"/>
        </a:p>
      </dgm:t>
    </dgm:pt>
    <dgm:pt modelId="{4DEC85F9-3A9B-439B-8B5D-7BFBFAD74BD8}" type="sibTrans" cxnId="{198D8630-8326-4798-B372-3D96D9F36674}">
      <dgm:prSet/>
      <dgm:spPr/>
      <dgm:t>
        <a:bodyPr/>
        <a:lstStyle/>
        <a:p>
          <a:endParaRPr lang="pt-BR"/>
        </a:p>
      </dgm:t>
    </dgm:pt>
    <dgm:pt modelId="{D42620C3-1A51-42CC-86D9-419B0BA31CBE}" type="pres">
      <dgm:prSet presAssocID="{F3ADAE76-B11C-4FC5-9725-C13D5B32819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AF11BD4-C977-425A-9A6D-D4D88552DA92}" type="pres">
      <dgm:prSet presAssocID="{F7095F63-61BB-46F1-8E89-AAF6D10230CC}" presName="circ1TxSh" presStyleLbl="vennNode1" presStyleIdx="0" presStyleCnt="1" custLinFactNeighborX="-42838" custLinFactNeighborY="-65718"/>
      <dgm:spPr/>
      <dgm:t>
        <a:bodyPr/>
        <a:lstStyle/>
        <a:p>
          <a:endParaRPr lang="pt-BR"/>
        </a:p>
      </dgm:t>
    </dgm:pt>
  </dgm:ptLst>
  <dgm:cxnLst>
    <dgm:cxn modelId="{DC2302A4-515C-40CA-8F29-19F35DB2C586}" type="presOf" srcId="{F3ADAE76-B11C-4FC5-9725-C13D5B328198}" destId="{D42620C3-1A51-42CC-86D9-419B0BA31CBE}" srcOrd="0" destOrd="0" presId="urn:microsoft.com/office/officeart/2005/8/layout/venn1"/>
    <dgm:cxn modelId="{198D8630-8326-4798-B372-3D96D9F36674}" srcId="{F3ADAE76-B11C-4FC5-9725-C13D5B328198}" destId="{F7095F63-61BB-46F1-8E89-AAF6D10230CC}" srcOrd="0" destOrd="0" parTransId="{AF9A0A30-1896-4C33-A29B-FF1830AD97DC}" sibTransId="{4DEC85F9-3A9B-439B-8B5D-7BFBFAD74BD8}"/>
    <dgm:cxn modelId="{D669896F-6B3D-44E0-97F1-70854C904F35}" type="presOf" srcId="{F7095F63-61BB-46F1-8E89-AAF6D10230CC}" destId="{3AF11BD4-C977-425A-9A6D-D4D88552DA92}" srcOrd="0" destOrd="0" presId="urn:microsoft.com/office/officeart/2005/8/layout/venn1"/>
    <dgm:cxn modelId="{C56F8CAD-4458-40B8-BB51-1EC709EA18C0}" type="presParOf" srcId="{D42620C3-1A51-42CC-86D9-419B0BA31CBE}" destId="{3AF11BD4-C977-425A-9A6D-D4D88552DA92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BD80D5E-AC52-4905-83BA-1F9EECC92CC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7B976E61-BE9F-4683-AE71-73F632AB494E}">
      <dgm:prSet custT="1"/>
      <dgm:spPr>
        <a:solidFill>
          <a:schemeClr val="accent3">
            <a:lumMod val="20000"/>
            <a:lumOff val="80000"/>
            <a:alpha val="50000"/>
          </a:schemeClr>
        </a:solidFill>
        <a:ln>
          <a:solidFill>
            <a:srgbClr val="3399FF"/>
          </a:solidFill>
        </a:ln>
      </dgm:spPr>
      <dgm:t>
        <a:bodyPr/>
        <a:lstStyle/>
        <a:p>
          <a:pPr rtl="0"/>
          <a:r>
            <a:rPr lang="pt-BR" sz="1600" b="1" u="none" dirty="0"/>
            <a:t>TURMA  SEM ALUNO</a:t>
          </a:r>
        </a:p>
      </dgm:t>
    </dgm:pt>
    <dgm:pt modelId="{1D1C0C86-4EA8-43EF-95A3-D0DC880B54A2}" type="parTrans" cxnId="{E99A8BD3-926C-40C8-9425-F7F59076F658}">
      <dgm:prSet/>
      <dgm:spPr/>
      <dgm:t>
        <a:bodyPr/>
        <a:lstStyle/>
        <a:p>
          <a:endParaRPr lang="pt-BR"/>
        </a:p>
      </dgm:t>
    </dgm:pt>
    <dgm:pt modelId="{EC78C734-3ED0-4728-A391-594E33A75844}" type="sibTrans" cxnId="{E99A8BD3-926C-40C8-9425-F7F59076F658}">
      <dgm:prSet/>
      <dgm:spPr/>
      <dgm:t>
        <a:bodyPr/>
        <a:lstStyle/>
        <a:p>
          <a:endParaRPr lang="pt-BR"/>
        </a:p>
      </dgm:t>
    </dgm:pt>
    <dgm:pt modelId="{5BD41F73-B583-4921-80DD-E843EDF68193}" type="pres">
      <dgm:prSet presAssocID="{1BD80D5E-AC52-4905-83BA-1F9EECC92CC5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2D1DAEA0-4F35-4108-88A6-BD16157BC111}" type="pres">
      <dgm:prSet presAssocID="{7B976E61-BE9F-4683-AE71-73F632AB494E}" presName="circ1TxSh" presStyleLbl="vennNode1" presStyleIdx="0" presStyleCnt="1" custScaleX="109004" custLinFactNeighborX="12164" custLinFactNeighborY="0"/>
      <dgm:spPr/>
      <dgm:t>
        <a:bodyPr/>
        <a:lstStyle/>
        <a:p>
          <a:endParaRPr lang="pt-BR"/>
        </a:p>
      </dgm:t>
    </dgm:pt>
  </dgm:ptLst>
  <dgm:cxnLst>
    <dgm:cxn modelId="{F2923B00-3973-42D6-BBA9-9BFFFA6CEDD3}" type="presOf" srcId="{1BD80D5E-AC52-4905-83BA-1F9EECC92CC5}" destId="{5BD41F73-B583-4921-80DD-E843EDF68193}" srcOrd="0" destOrd="0" presId="urn:microsoft.com/office/officeart/2005/8/layout/venn1"/>
    <dgm:cxn modelId="{E99A8BD3-926C-40C8-9425-F7F59076F658}" srcId="{1BD80D5E-AC52-4905-83BA-1F9EECC92CC5}" destId="{7B976E61-BE9F-4683-AE71-73F632AB494E}" srcOrd="0" destOrd="0" parTransId="{1D1C0C86-4EA8-43EF-95A3-D0DC880B54A2}" sibTransId="{EC78C734-3ED0-4728-A391-594E33A75844}"/>
    <dgm:cxn modelId="{AB4FF5D8-65D1-4C17-BFAC-344BFBD171A4}" type="presOf" srcId="{7B976E61-BE9F-4683-AE71-73F632AB494E}" destId="{2D1DAEA0-4F35-4108-88A6-BD16157BC111}" srcOrd="0" destOrd="0" presId="urn:microsoft.com/office/officeart/2005/8/layout/venn1"/>
    <dgm:cxn modelId="{ECF87337-81ED-4E36-BBE0-20A9AB8CE5E1}" type="presParOf" srcId="{5BD41F73-B583-4921-80DD-E843EDF68193}" destId="{2D1DAEA0-4F35-4108-88A6-BD16157BC111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5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CA14B4D-E6ED-44F2-B4A8-AD1279EA84F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4DFC7E7-9752-4CF5-8FFB-432323FD71F3}">
      <dgm:prSet custT="1"/>
      <dgm:spPr>
        <a:solidFill>
          <a:schemeClr val="accent3">
            <a:lumMod val="20000"/>
            <a:lumOff val="80000"/>
            <a:alpha val="50000"/>
          </a:schemeClr>
        </a:solidFill>
        <a:ln>
          <a:solidFill>
            <a:srgbClr val="3399FF"/>
          </a:solidFill>
        </a:ln>
      </dgm:spPr>
      <dgm:t>
        <a:bodyPr/>
        <a:lstStyle/>
        <a:p>
          <a:pPr rtl="0"/>
          <a:r>
            <a:rPr lang="pt-BR" sz="1400" b="1" dirty="0"/>
            <a:t>CARTEIRA DO PROFESSOR</a:t>
          </a:r>
        </a:p>
      </dgm:t>
    </dgm:pt>
    <dgm:pt modelId="{DCA5F9F2-9BD0-4DDE-95F1-5A5C91BB69BE}" type="parTrans" cxnId="{C3C70CB7-08CF-49E7-940C-37C56A5CD031}">
      <dgm:prSet/>
      <dgm:spPr/>
      <dgm:t>
        <a:bodyPr/>
        <a:lstStyle/>
        <a:p>
          <a:endParaRPr lang="pt-BR"/>
        </a:p>
      </dgm:t>
    </dgm:pt>
    <dgm:pt modelId="{5643EB0B-4E3D-4D7A-9D21-E7575183C6A3}" type="sibTrans" cxnId="{C3C70CB7-08CF-49E7-940C-37C56A5CD031}">
      <dgm:prSet/>
      <dgm:spPr/>
      <dgm:t>
        <a:bodyPr/>
        <a:lstStyle/>
        <a:p>
          <a:endParaRPr lang="pt-BR"/>
        </a:p>
      </dgm:t>
    </dgm:pt>
    <dgm:pt modelId="{B04B7E2A-C51C-435A-A8F2-7690D35AE8CC}" type="pres">
      <dgm:prSet presAssocID="{3CA14B4D-E6ED-44F2-B4A8-AD1279EA84FD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8A582E9-EC34-4742-8E51-44E46217DB7D}" type="pres">
      <dgm:prSet presAssocID="{A4DFC7E7-9752-4CF5-8FFB-432323FD71F3}" presName="circ1TxSh" presStyleLbl="vennNode1" presStyleIdx="0" presStyleCnt="1" custScaleX="105556" custScaleY="100000" custLinFactNeighborX="-11111" custLinFactNeighborY="-16667"/>
      <dgm:spPr/>
      <dgm:t>
        <a:bodyPr/>
        <a:lstStyle/>
        <a:p>
          <a:endParaRPr lang="pt-BR"/>
        </a:p>
      </dgm:t>
    </dgm:pt>
  </dgm:ptLst>
  <dgm:cxnLst>
    <dgm:cxn modelId="{C3C70CB7-08CF-49E7-940C-37C56A5CD031}" srcId="{3CA14B4D-E6ED-44F2-B4A8-AD1279EA84FD}" destId="{A4DFC7E7-9752-4CF5-8FFB-432323FD71F3}" srcOrd="0" destOrd="0" parTransId="{DCA5F9F2-9BD0-4DDE-95F1-5A5C91BB69BE}" sibTransId="{5643EB0B-4E3D-4D7A-9D21-E7575183C6A3}"/>
    <dgm:cxn modelId="{EE948F30-8F40-4E5E-AD68-E8EF6022F22F}" type="presOf" srcId="{A4DFC7E7-9752-4CF5-8FFB-432323FD71F3}" destId="{C8A582E9-EC34-4742-8E51-44E46217DB7D}" srcOrd="0" destOrd="0" presId="urn:microsoft.com/office/officeart/2005/8/layout/venn1"/>
    <dgm:cxn modelId="{BE1602A3-43F6-4A07-B8DE-516FBF8345C9}" type="presOf" srcId="{3CA14B4D-E6ED-44F2-B4A8-AD1279EA84FD}" destId="{B04B7E2A-C51C-435A-A8F2-7690D35AE8CC}" srcOrd="0" destOrd="0" presId="urn:microsoft.com/office/officeart/2005/8/layout/venn1"/>
    <dgm:cxn modelId="{E1212EA4-A6B0-4480-9EE2-D04221A58B22}" type="presParOf" srcId="{B04B7E2A-C51C-435A-A8F2-7690D35AE8CC}" destId="{C8A582E9-EC34-4742-8E51-44E46217DB7D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5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03033FE-632B-477C-BF79-8EDF4264055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1CE5287-E462-40AA-8DAD-838670A40033}">
      <dgm:prSet/>
      <dgm:spPr>
        <a:solidFill>
          <a:schemeClr val="accent3">
            <a:lumMod val="20000"/>
            <a:lumOff val="80000"/>
            <a:alpha val="50000"/>
          </a:schemeClr>
        </a:solidFill>
        <a:ln>
          <a:solidFill>
            <a:srgbClr val="3399FF"/>
          </a:solidFill>
        </a:ln>
      </dgm:spPr>
      <dgm:t>
        <a:bodyPr/>
        <a:lstStyle/>
        <a:p>
          <a:pPr rtl="0"/>
          <a:r>
            <a:rPr lang="pt-BR" b="1" dirty="0"/>
            <a:t>DUPLICIDADE MATRÍCULA DE DOCENTE</a:t>
          </a:r>
        </a:p>
      </dgm:t>
    </dgm:pt>
    <dgm:pt modelId="{A02758BE-FDB0-47C3-BC5A-45D367AE3481}" type="parTrans" cxnId="{C663ECF7-C6D5-4384-99FC-3295C267AF6C}">
      <dgm:prSet/>
      <dgm:spPr/>
      <dgm:t>
        <a:bodyPr/>
        <a:lstStyle/>
        <a:p>
          <a:endParaRPr lang="pt-BR"/>
        </a:p>
      </dgm:t>
    </dgm:pt>
    <dgm:pt modelId="{76B72A3F-9C99-4EA4-84FC-4325F8E8C504}" type="sibTrans" cxnId="{C663ECF7-C6D5-4384-99FC-3295C267AF6C}">
      <dgm:prSet/>
      <dgm:spPr/>
      <dgm:t>
        <a:bodyPr/>
        <a:lstStyle/>
        <a:p>
          <a:endParaRPr lang="pt-BR"/>
        </a:p>
      </dgm:t>
    </dgm:pt>
    <dgm:pt modelId="{3FF1C89A-E9CF-4ADD-A833-BA7317E5DD90}" type="pres">
      <dgm:prSet presAssocID="{403033FE-632B-477C-BF79-8EDF4264055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9A12F8BB-D919-4456-B539-D068182EE797}" type="pres">
      <dgm:prSet presAssocID="{B1CE5287-E462-40AA-8DAD-838670A40033}" presName="circ1TxSh" presStyleLbl="vennNode1" presStyleIdx="0" presStyleCnt="1" custScaleX="100000" custLinFactY="28915" custLinFactNeighborX="-15011" custLinFactNeighborY="100000"/>
      <dgm:spPr/>
      <dgm:t>
        <a:bodyPr/>
        <a:lstStyle/>
        <a:p>
          <a:endParaRPr lang="pt-BR"/>
        </a:p>
      </dgm:t>
    </dgm:pt>
  </dgm:ptLst>
  <dgm:cxnLst>
    <dgm:cxn modelId="{54363EC8-C45E-441F-ABB2-FE79E5BCD060}" type="presOf" srcId="{403033FE-632B-477C-BF79-8EDF42640553}" destId="{3FF1C89A-E9CF-4ADD-A833-BA7317E5DD90}" srcOrd="0" destOrd="0" presId="urn:microsoft.com/office/officeart/2005/8/layout/venn1"/>
    <dgm:cxn modelId="{EC98E12A-B3B1-4B2F-ACBA-00A90162150D}" type="presOf" srcId="{B1CE5287-E462-40AA-8DAD-838670A40033}" destId="{9A12F8BB-D919-4456-B539-D068182EE797}" srcOrd="0" destOrd="0" presId="urn:microsoft.com/office/officeart/2005/8/layout/venn1"/>
    <dgm:cxn modelId="{C663ECF7-C6D5-4384-99FC-3295C267AF6C}" srcId="{403033FE-632B-477C-BF79-8EDF42640553}" destId="{B1CE5287-E462-40AA-8DAD-838670A40033}" srcOrd="0" destOrd="0" parTransId="{A02758BE-FDB0-47C3-BC5A-45D367AE3481}" sibTransId="{76B72A3F-9C99-4EA4-84FC-4325F8E8C504}"/>
    <dgm:cxn modelId="{9330AE1C-B500-473A-B1C5-32D654092CCC}" type="presParOf" srcId="{3FF1C89A-E9CF-4ADD-A833-BA7317E5DD90}" destId="{9A12F8BB-D919-4456-B539-D068182EE797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2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B1BC6D4-7D33-453E-BF78-58799453B0B0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CA2A052-DC8B-4400-B2BA-6C3B2BF0D581}">
      <dgm:prSet custT="1"/>
      <dgm:spPr>
        <a:solidFill>
          <a:schemeClr val="accent3">
            <a:lumMod val="20000"/>
            <a:lumOff val="80000"/>
            <a:alpha val="50000"/>
          </a:schemeClr>
        </a:solidFill>
        <a:ln>
          <a:solidFill>
            <a:srgbClr val="3399FF"/>
          </a:solidFill>
        </a:ln>
      </dgm:spPr>
      <dgm:t>
        <a:bodyPr/>
        <a:lstStyle/>
        <a:p>
          <a:pPr rtl="0"/>
          <a:r>
            <a:rPr lang="pt-BR" sz="1400" b="1" dirty="0">
              <a:solidFill>
                <a:schemeClr val="tx1"/>
              </a:solidFill>
            </a:rPr>
            <a:t>ENDEREÇO</a:t>
          </a:r>
        </a:p>
      </dgm:t>
    </dgm:pt>
    <dgm:pt modelId="{8F729A4D-56BB-41D2-8D5A-0412525BC5D5}" type="parTrans" cxnId="{94A3355A-523D-434A-A202-613C29342022}">
      <dgm:prSet/>
      <dgm:spPr/>
      <dgm:t>
        <a:bodyPr/>
        <a:lstStyle/>
        <a:p>
          <a:endParaRPr lang="pt-BR"/>
        </a:p>
      </dgm:t>
    </dgm:pt>
    <dgm:pt modelId="{A5920BD6-CBB7-4DFE-9B99-F85F6BE652B5}" type="sibTrans" cxnId="{94A3355A-523D-434A-A202-613C29342022}">
      <dgm:prSet/>
      <dgm:spPr/>
      <dgm:t>
        <a:bodyPr/>
        <a:lstStyle/>
        <a:p>
          <a:endParaRPr lang="pt-BR"/>
        </a:p>
      </dgm:t>
    </dgm:pt>
    <dgm:pt modelId="{ECDA646D-30C1-4C36-99C0-60A15D358347}" type="pres">
      <dgm:prSet presAssocID="{EB1BC6D4-7D33-453E-BF78-58799453B0B0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CFE1B5A-15BF-4BAA-8E3C-0B400FFFD5FE}" type="pres">
      <dgm:prSet presAssocID="{1CA2A052-DC8B-4400-B2BA-6C3B2BF0D581}" presName="circ1TxSh" presStyleLbl="vennNode1" presStyleIdx="0" presStyleCnt="1" custScaleX="109101" custLinFactNeighborX="758" custLinFactNeighborY="-20327"/>
      <dgm:spPr/>
      <dgm:t>
        <a:bodyPr/>
        <a:lstStyle/>
        <a:p>
          <a:endParaRPr lang="pt-BR"/>
        </a:p>
      </dgm:t>
    </dgm:pt>
  </dgm:ptLst>
  <dgm:cxnLst>
    <dgm:cxn modelId="{ABF9CB6C-6E93-4394-8234-0C56897B22BD}" type="presOf" srcId="{EB1BC6D4-7D33-453E-BF78-58799453B0B0}" destId="{ECDA646D-30C1-4C36-99C0-60A15D358347}" srcOrd="0" destOrd="0" presId="urn:microsoft.com/office/officeart/2005/8/layout/venn1"/>
    <dgm:cxn modelId="{EF5F578D-59F6-413E-8145-40CA56EABE3D}" type="presOf" srcId="{1CA2A052-DC8B-4400-B2BA-6C3B2BF0D581}" destId="{ACFE1B5A-15BF-4BAA-8E3C-0B400FFFD5FE}" srcOrd="0" destOrd="0" presId="urn:microsoft.com/office/officeart/2005/8/layout/venn1"/>
    <dgm:cxn modelId="{94A3355A-523D-434A-A202-613C29342022}" srcId="{EB1BC6D4-7D33-453E-BF78-58799453B0B0}" destId="{1CA2A052-DC8B-4400-B2BA-6C3B2BF0D581}" srcOrd="0" destOrd="0" parTransId="{8F729A4D-56BB-41D2-8D5A-0412525BC5D5}" sibTransId="{A5920BD6-CBB7-4DFE-9B99-F85F6BE652B5}"/>
    <dgm:cxn modelId="{3F401D0D-0CB2-425A-91BB-AE3962C13B15}" type="presParOf" srcId="{ECDA646D-30C1-4C36-99C0-60A15D358347}" destId="{ACFE1B5A-15BF-4BAA-8E3C-0B400FFFD5FE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D39FC2D-C0E1-4479-91F0-DDCFA4B48DC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B069211-253C-4F50-A032-27C0951C63B5}">
      <dgm:prSet custT="1"/>
      <dgm:spPr>
        <a:solidFill>
          <a:schemeClr val="accent3">
            <a:lumMod val="20000"/>
            <a:lumOff val="80000"/>
            <a:alpha val="50000"/>
          </a:schemeClr>
        </a:solidFill>
        <a:ln>
          <a:solidFill>
            <a:srgbClr val="3399FF"/>
          </a:solidFill>
        </a:ln>
      </dgm:spPr>
      <dgm:t>
        <a:bodyPr/>
        <a:lstStyle/>
        <a:p>
          <a:pPr rtl="0"/>
          <a:r>
            <a:rPr lang="pt-BR" sz="2800" u="none" dirty="0"/>
            <a:t>ID</a:t>
          </a:r>
        </a:p>
      </dgm:t>
    </dgm:pt>
    <dgm:pt modelId="{390A4A86-34D1-49D1-BC62-ECF89071E72C}" type="parTrans" cxnId="{24AFDEA8-C538-4384-9C10-931776331BAC}">
      <dgm:prSet/>
      <dgm:spPr/>
      <dgm:t>
        <a:bodyPr/>
        <a:lstStyle/>
        <a:p>
          <a:endParaRPr lang="pt-BR"/>
        </a:p>
      </dgm:t>
    </dgm:pt>
    <dgm:pt modelId="{4948C9F0-708D-48A4-93BF-CA441BE82281}" type="sibTrans" cxnId="{24AFDEA8-C538-4384-9C10-931776331BAC}">
      <dgm:prSet/>
      <dgm:spPr/>
      <dgm:t>
        <a:bodyPr/>
        <a:lstStyle/>
        <a:p>
          <a:endParaRPr lang="pt-BR"/>
        </a:p>
      </dgm:t>
    </dgm:pt>
    <dgm:pt modelId="{684621DB-8D2B-494F-948E-F2EB8D043444}" type="pres">
      <dgm:prSet presAssocID="{8D39FC2D-C0E1-4479-91F0-DDCFA4B48DC5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0A57BD5-5F4D-473B-80BC-33A5042EEC6F}" type="pres">
      <dgm:prSet presAssocID="{3B069211-253C-4F50-A032-27C0951C63B5}" presName="circ1TxSh" presStyleLbl="vennNode1" presStyleIdx="0" presStyleCnt="1"/>
      <dgm:spPr/>
      <dgm:t>
        <a:bodyPr/>
        <a:lstStyle/>
        <a:p>
          <a:endParaRPr lang="pt-BR"/>
        </a:p>
      </dgm:t>
    </dgm:pt>
  </dgm:ptLst>
  <dgm:cxnLst>
    <dgm:cxn modelId="{24AFDEA8-C538-4384-9C10-931776331BAC}" srcId="{8D39FC2D-C0E1-4479-91F0-DDCFA4B48DC5}" destId="{3B069211-253C-4F50-A032-27C0951C63B5}" srcOrd="0" destOrd="0" parTransId="{390A4A86-34D1-49D1-BC62-ECF89071E72C}" sibTransId="{4948C9F0-708D-48A4-93BF-CA441BE82281}"/>
    <dgm:cxn modelId="{121824FE-8E84-44E2-8E68-1294F84A9132}" type="presOf" srcId="{3B069211-253C-4F50-A032-27C0951C63B5}" destId="{D0A57BD5-5F4D-473B-80BC-33A5042EEC6F}" srcOrd="0" destOrd="0" presId="urn:microsoft.com/office/officeart/2005/8/layout/venn1"/>
    <dgm:cxn modelId="{F2A0FE69-6AAC-4F63-8A3A-4C3609553CC4}" type="presOf" srcId="{8D39FC2D-C0E1-4479-91F0-DDCFA4B48DC5}" destId="{684621DB-8D2B-494F-948E-F2EB8D043444}" srcOrd="0" destOrd="0" presId="urn:microsoft.com/office/officeart/2005/8/layout/venn1"/>
    <dgm:cxn modelId="{2951DB48-02A0-4E1D-9C5B-ECBC87BA977D}" type="presParOf" srcId="{684621DB-8D2B-494F-948E-F2EB8D043444}" destId="{D0A57BD5-5F4D-473B-80BC-33A5042EEC6F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4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D39FC2D-C0E1-4479-91F0-DDCFA4B48DC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B069211-253C-4F50-A032-27C0951C63B5}">
      <dgm:prSet custT="1"/>
      <dgm:spPr>
        <a:solidFill>
          <a:schemeClr val="accent3">
            <a:lumMod val="20000"/>
            <a:lumOff val="80000"/>
            <a:alpha val="50000"/>
          </a:schemeClr>
        </a:solidFill>
        <a:ln>
          <a:solidFill>
            <a:srgbClr val="3399FF"/>
          </a:solidFill>
        </a:ln>
      </dgm:spPr>
      <dgm:t>
        <a:bodyPr/>
        <a:lstStyle/>
        <a:p>
          <a:pPr rtl="0"/>
          <a:r>
            <a:rPr lang="pt-BR" sz="2800" u="none" dirty="0"/>
            <a:t>AEE</a:t>
          </a:r>
        </a:p>
      </dgm:t>
    </dgm:pt>
    <dgm:pt modelId="{390A4A86-34D1-49D1-BC62-ECF89071E72C}" type="parTrans" cxnId="{24AFDEA8-C538-4384-9C10-931776331BAC}">
      <dgm:prSet/>
      <dgm:spPr/>
      <dgm:t>
        <a:bodyPr/>
        <a:lstStyle/>
        <a:p>
          <a:endParaRPr lang="pt-BR"/>
        </a:p>
      </dgm:t>
    </dgm:pt>
    <dgm:pt modelId="{4948C9F0-708D-48A4-93BF-CA441BE82281}" type="sibTrans" cxnId="{24AFDEA8-C538-4384-9C10-931776331BAC}">
      <dgm:prSet/>
      <dgm:spPr/>
      <dgm:t>
        <a:bodyPr/>
        <a:lstStyle/>
        <a:p>
          <a:endParaRPr lang="pt-BR"/>
        </a:p>
      </dgm:t>
    </dgm:pt>
    <dgm:pt modelId="{684621DB-8D2B-494F-948E-F2EB8D043444}" type="pres">
      <dgm:prSet presAssocID="{8D39FC2D-C0E1-4479-91F0-DDCFA4B48DC5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0A57BD5-5F4D-473B-80BC-33A5042EEC6F}" type="pres">
      <dgm:prSet presAssocID="{3B069211-253C-4F50-A032-27C0951C63B5}" presName="circ1TxSh" presStyleLbl="vennNode1" presStyleIdx="0" presStyleCnt="1"/>
      <dgm:spPr/>
      <dgm:t>
        <a:bodyPr/>
        <a:lstStyle/>
        <a:p>
          <a:endParaRPr lang="pt-BR"/>
        </a:p>
      </dgm:t>
    </dgm:pt>
  </dgm:ptLst>
  <dgm:cxnLst>
    <dgm:cxn modelId="{24AFDEA8-C538-4384-9C10-931776331BAC}" srcId="{8D39FC2D-C0E1-4479-91F0-DDCFA4B48DC5}" destId="{3B069211-253C-4F50-A032-27C0951C63B5}" srcOrd="0" destOrd="0" parTransId="{390A4A86-34D1-49D1-BC62-ECF89071E72C}" sibTransId="{4948C9F0-708D-48A4-93BF-CA441BE82281}"/>
    <dgm:cxn modelId="{121824FE-8E84-44E2-8E68-1294F84A9132}" type="presOf" srcId="{3B069211-253C-4F50-A032-27C0951C63B5}" destId="{D0A57BD5-5F4D-473B-80BC-33A5042EEC6F}" srcOrd="0" destOrd="0" presId="urn:microsoft.com/office/officeart/2005/8/layout/venn1"/>
    <dgm:cxn modelId="{F2A0FE69-6AAC-4F63-8A3A-4C3609553CC4}" type="presOf" srcId="{8D39FC2D-C0E1-4479-91F0-DDCFA4B48DC5}" destId="{684621DB-8D2B-494F-948E-F2EB8D043444}" srcOrd="0" destOrd="0" presId="urn:microsoft.com/office/officeart/2005/8/layout/venn1"/>
    <dgm:cxn modelId="{2951DB48-02A0-4E1D-9C5B-ECBC87BA977D}" type="presParOf" srcId="{684621DB-8D2B-494F-948E-F2EB8D043444}" destId="{D0A57BD5-5F4D-473B-80BC-33A5042EEC6F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39FC2D-C0E1-4479-91F0-DDCFA4B48DC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B069211-253C-4F50-A032-27C0951C63B5}">
      <dgm:prSet custT="1"/>
      <dgm:spPr>
        <a:solidFill>
          <a:schemeClr val="accent3">
            <a:lumMod val="20000"/>
            <a:lumOff val="80000"/>
            <a:alpha val="50000"/>
          </a:schemeClr>
        </a:solidFill>
        <a:ln>
          <a:solidFill>
            <a:srgbClr val="3399FF"/>
          </a:solidFill>
        </a:ln>
      </dgm:spPr>
      <dgm:t>
        <a:bodyPr/>
        <a:lstStyle/>
        <a:p>
          <a:pPr rtl="0"/>
          <a:r>
            <a:rPr lang="pt-BR" sz="2800" b="1" u="none" dirty="0"/>
            <a:t>CPF</a:t>
          </a:r>
          <a:endParaRPr lang="pt-BR" sz="2800" u="none" dirty="0"/>
        </a:p>
      </dgm:t>
    </dgm:pt>
    <dgm:pt modelId="{390A4A86-34D1-49D1-BC62-ECF89071E72C}" type="parTrans" cxnId="{24AFDEA8-C538-4384-9C10-931776331BAC}">
      <dgm:prSet/>
      <dgm:spPr/>
      <dgm:t>
        <a:bodyPr/>
        <a:lstStyle/>
        <a:p>
          <a:endParaRPr lang="pt-BR"/>
        </a:p>
      </dgm:t>
    </dgm:pt>
    <dgm:pt modelId="{4948C9F0-708D-48A4-93BF-CA441BE82281}" type="sibTrans" cxnId="{24AFDEA8-C538-4384-9C10-931776331BAC}">
      <dgm:prSet/>
      <dgm:spPr/>
      <dgm:t>
        <a:bodyPr/>
        <a:lstStyle/>
        <a:p>
          <a:endParaRPr lang="pt-BR"/>
        </a:p>
      </dgm:t>
    </dgm:pt>
    <dgm:pt modelId="{684621DB-8D2B-494F-948E-F2EB8D043444}" type="pres">
      <dgm:prSet presAssocID="{8D39FC2D-C0E1-4479-91F0-DDCFA4B48DC5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0A57BD5-5F4D-473B-80BC-33A5042EEC6F}" type="pres">
      <dgm:prSet presAssocID="{3B069211-253C-4F50-A032-27C0951C63B5}" presName="circ1TxSh" presStyleLbl="vennNode1" presStyleIdx="0" presStyleCnt="1" custLinFactNeighborX="28630" custLinFactNeighborY="-58126"/>
      <dgm:spPr/>
      <dgm:t>
        <a:bodyPr/>
        <a:lstStyle/>
        <a:p>
          <a:endParaRPr lang="pt-BR"/>
        </a:p>
      </dgm:t>
    </dgm:pt>
  </dgm:ptLst>
  <dgm:cxnLst>
    <dgm:cxn modelId="{24AFDEA8-C538-4384-9C10-931776331BAC}" srcId="{8D39FC2D-C0E1-4479-91F0-DDCFA4B48DC5}" destId="{3B069211-253C-4F50-A032-27C0951C63B5}" srcOrd="0" destOrd="0" parTransId="{390A4A86-34D1-49D1-BC62-ECF89071E72C}" sibTransId="{4948C9F0-708D-48A4-93BF-CA441BE82281}"/>
    <dgm:cxn modelId="{121824FE-8E84-44E2-8E68-1294F84A9132}" type="presOf" srcId="{3B069211-253C-4F50-A032-27C0951C63B5}" destId="{D0A57BD5-5F4D-473B-80BC-33A5042EEC6F}" srcOrd="0" destOrd="0" presId="urn:microsoft.com/office/officeart/2005/8/layout/venn1"/>
    <dgm:cxn modelId="{F2A0FE69-6AAC-4F63-8A3A-4C3609553CC4}" type="presOf" srcId="{8D39FC2D-C0E1-4479-91F0-DDCFA4B48DC5}" destId="{684621DB-8D2B-494F-948E-F2EB8D043444}" srcOrd="0" destOrd="0" presId="urn:microsoft.com/office/officeart/2005/8/layout/venn1"/>
    <dgm:cxn modelId="{2951DB48-02A0-4E1D-9C5B-ECBC87BA977D}" type="presParOf" srcId="{684621DB-8D2B-494F-948E-F2EB8D043444}" destId="{D0A57BD5-5F4D-473B-80BC-33A5042EEC6F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DA07E95-43E2-4B4B-94FD-5B7F7BDE2FCC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2109B5D0-7B9A-4ABC-98D9-469EFE702906}">
      <dgm:prSet custT="1"/>
      <dgm:spPr>
        <a:solidFill>
          <a:schemeClr val="accent3">
            <a:lumMod val="20000"/>
            <a:lumOff val="80000"/>
            <a:alpha val="50000"/>
          </a:schemeClr>
        </a:solidFill>
        <a:ln>
          <a:solidFill>
            <a:srgbClr val="3399FF"/>
          </a:solidFill>
        </a:ln>
      </dgm:spPr>
      <dgm:t>
        <a:bodyPr/>
        <a:lstStyle/>
        <a:p>
          <a:pPr rtl="0"/>
          <a:r>
            <a:rPr lang="pt-BR" sz="1400" b="1" dirty="0"/>
            <a:t>DOCENTE  PERMUTANTE E EFETIVO NA R.E. </a:t>
          </a:r>
        </a:p>
      </dgm:t>
    </dgm:pt>
    <dgm:pt modelId="{4192F0AD-4D98-4A89-881D-086779503F1D}" type="parTrans" cxnId="{F02BC226-F725-4190-8740-1235440A09D9}">
      <dgm:prSet/>
      <dgm:spPr/>
      <dgm:t>
        <a:bodyPr/>
        <a:lstStyle/>
        <a:p>
          <a:endParaRPr lang="pt-BR"/>
        </a:p>
      </dgm:t>
    </dgm:pt>
    <dgm:pt modelId="{B811A775-CD6B-415B-BCB4-0AF570768030}" type="sibTrans" cxnId="{F02BC226-F725-4190-8740-1235440A09D9}">
      <dgm:prSet/>
      <dgm:spPr/>
      <dgm:t>
        <a:bodyPr/>
        <a:lstStyle/>
        <a:p>
          <a:endParaRPr lang="pt-BR"/>
        </a:p>
      </dgm:t>
    </dgm:pt>
    <dgm:pt modelId="{152F4944-D0A6-47C9-B3AF-1DF494FDB76C}" type="pres">
      <dgm:prSet presAssocID="{8DA07E95-43E2-4B4B-94FD-5B7F7BDE2FCC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840E351-44CF-4A14-B30F-D15FA50D300F}" type="pres">
      <dgm:prSet presAssocID="{2109B5D0-7B9A-4ABC-98D9-469EFE702906}" presName="circ1TxSh" presStyleLbl="vennNode1" presStyleIdx="0" presStyleCnt="1" custScaleX="100000" custLinFactNeighborX="-1032" custLinFactNeighborY="-42945"/>
      <dgm:spPr/>
      <dgm:t>
        <a:bodyPr/>
        <a:lstStyle/>
        <a:p>
          <a:endParaRPr lang="pt-BR"/>
        </a:p>
      </dgm:t>
    </dgm:pt>
  </dgm:ptLst>
  <dgm:cxnLst>
    <dgm:cxn modelId="{AA071FD2-76BD-4435-A204-9602469233C0}" type="presOf" srcId="{2109B5D0-7B9A-4ABC-98D9-469EFE702906}" destId="{3840E351-44CF-4A14-B30F-D15FA50D300F}" srcOrd="0" destOrd="0" presId="urn:microsoft.com/office/officeart/2005/8/layout/venn1"/>
    <dgm:cxn modelId="{0B7C5715-BB9C-4378-B116-09832401E93B}" type="presOf" srcId="{8DA07E95-43E2-4B4B-94FD-5B7F7BDE2FCC}" destId="{152F4944-D0A6-47C9-B3AF-1DF494FDB76C}" srcOrd="0" destOrd="0" presId="urn:microsoft.com/office/officeart/2005/8/layout/venn1"/>
    <dgm:cxn modelId="{F02BC226-F725-4190-8740-1235440A09D9}" srcId="{8DA07E95-43E2-4B4B-94FD-5B7F7BDE2FCC}" destId="{2109B5D0-7B9A-4ABC-98D9-469EFE702906}" srcOrd="0" destOrd="0" parTransId="{4192F0AD-4D98-4A89-881D-086779503F1D}" sibTransId="{B811A775-CD6B-415B-BCB4-0AF570768030}"/>
    <dgm:cxn modelId="{FC54026C-A099-4ABF-BD0D-70A69190CF4F}" type="presParOf" srcId="{152F4944-D0A6-47C9-B3AF-1DF494FDB76C}" destId="{3840E351-44CF-4A14-B30F-D15FA50D300F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E22D6C-4F35-4AB8-9608-9DD89CB92D90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82C91E8D-510F-4635-BF04-1FF27CC7D682}">
      <dgm:prSet custT="1"/>
      <dgm:spPr>
        <a:solidFill>
          <a:schemeClr val="accent3">
            <a:lumMod val="20000"/>
            <a:lumOff val="80000"/>
            <a:alpha val="49804"/>
          </a:schemeClr>
        </a:solidFill>
        <a:ln>
          <a:solidFill>
            <a:srgbClr val="3399FF"/>
          </a:solidFill>
        </a:ln>
      </dgm:spPr>
      <dgm:t>
        <a:bodyPr/>
        <a:lstStyle/>
        <a:p>
          <a:pPr rtl="0"/>
          <a:r>
            <a:rPr lang="pt-BR" sz="1400" b="1" dirty="0"/>
            <a:t>CERTIDÃO</a:t>
          </a:r>
        </a:p>
      </dgm:t>
    </dgm:pt>
    <dgm:pt modelId="{FFE70AD7-FC29-4CDD-A40D-D698465B5643}" type="sibTrans" cxnId="{42A5759E-7BE7-4CFE-8E92-858753634C0A}">
      <dgm:prSet/>
      <dgm:spPr/>
      <dgm:t>
        <a:bodyPr/>
        <a:lstStyle/>
        <a:p>
          <a:endParaRPr lang="pt-BR"/>
        </a:p>
      </dgm:t>
    </dgm:pt>
    <dgm:pt modelId="{251494E2-D741-4018-9D65-4B3E43B25DEE}" type="parTrans" cxnId="{42A5759E-7BE7-4CFE-8E92-858753634C0A}">
      <dgm:prSet/>
      <dgm:spPr/>
      <dgm:t>
        <a:bodyPr/>
        <a:lstStyle/>
        <a:p>
          <a:endParaRPr lang="pt-BR"/>
        </a:p>
      </dgm:t>
    </dgm:pt>
    <dgm:pt modelId="{AD162820-829D-44EB-A527-C6C58CC9A750}" type="pres">
      <dgm:prSet presAssocID="{52E22D6C-4F35-4AB8-9608-9DD89CB92D90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853FF8B-E4AD-4119-8B7D-F96EE5DF8093}" type="pres">
      <dgm:prSet presAssocID="{82C91E8D-510F-4635-BF04-1FF27CC7D682}" presName="circ1TxSh" presStyleLbl="vennNode1" presStyleIdx="0" presStyleCnt="1" custScaleX="100000" custLinFactY="62425" custLinFactNeighborX="-22880" custLinFactNeighborY="100000"/>
      <dgm:spPr/>
      <dgm:t>
        <a:bodyPr/>
        <a:lstStyle/>
        <a:p>
          <a:endParaRPr lang="pt-BR"/>
        </a:p>
      </dgm:t>
    </dgm:pt>
  </dgm:ptLst>
  <dgm:cxnLst>
    <dgm:cxn modelId="{42A5759E-7BE7-4CFE-8E92-858753634C0A}" srcId="{52E22D6C-4F35-4AB8-9608-9DD89CB92D90}" destId="{82C91E8D-510F-4635-BF04-1FF27CC7D682}" srcOrd="0" destOrd="0" parTransId="{251494E2-D741-4018-9D65-4B3E43B25DEE}" sibTransId="{FFE70AD7-FC29-4CDD-A40D-D698465B5643}"/>
    <dgm:cxn modelId="{D3A1A641-EF26-46A5-864C-CFC7FF897342}" type="presOf" srcId="{52E22D6C-4F35-4AB8-9608-9DD89CB92D90}" destId="{AD162820-829D-44EB-A527-C6C58CC9A750}" srcOrd="0" destOrd="0" presId="urn:microsoft.com/office/officeart/2005/8/layout/venn1"/>
    <dgm:cxn modelId="{9AB98C60-EC12-424B-A389-3777B6E3F7D0}" type="presOf" srcId="{82C91E8D-510F-4635-BF04-1FF27CC7D682}" destId="{A853FF8B-E4AD-4119-8B7D-F96EE5DF8093}" srcOrd="0" destOrd="0" presId="urn:microsoft.com/office/officeart/2005/8/layout/venn1"/>
    <dgm:cxn modelId="{C99C032B-7C82-462C-BFBF-6D1A03A976F3}" type="presParOf" srcId="{AD162820-829D-44EB-A527-C6C58CC9A750}" destId="{A853FF8B-E4AD-4119-8B7D-F96EE5DF8093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9D6B1DD-6E48-4694-AEF1-BD60E459BA3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59C4832-A4FE-4F8C-8BAB-0315C9B8DCB4}">
      <dgm:prSet custT="1"/>
      <dgm:spPr>
        <a:solidFill>
          <a:schemeClr val="accent3">
            <a:lumMod val="20000"/>
            <a:lumOff val="80000"/>
            <a:alpha val="50000"/>
          </a:schemeClr>
        </a:solidFill>
        <a:ln>
          <a:solidFill>
            <a:srgbClr val="3399FF"/>
          </a:solidFill>
        </a:ln>
      </dgm:spPr>
      <dgm:t>
        <a:bodyPr/>
        <a:lstStyle/>
        <a:p>
          <a:pPr rtl="0"/>
          <a:r>
            <a:rPr lang="pt-BR" sz="1400" b="1" dirty="0"/>
            <a:t>ADOÇÃO</a:t>
          </a:r>
        </a:p>
      </dgm:t>
    </dgm:pt>
    <dgm:pt modelId="{30357F86-C911-4A37-807A-7E619C776B10}" type="parTrans" cxnId="{66A978A3-D281-4CBC-B0E8-D3BBED9D15EC}">
      <dgm:prSet/>
      <dgm:spPr/>
      <dgm:t>
        <a:bodyPr/>
        <a:lstStyle/>
        <a:p>
          <a:endParaRPr lang="pt-BR"/>
        </a:p>
      </dgm:t>
    </dgm:pt>
    <dgm:pt modelId="{4A00DF8B-BFE1-4237-B165-6E59D59F46DF}" type="sibTrans" cxnId="{66A978A3-D281-4CBC-B0E8-D3BBED9D15EC}">
      <dgm:prSet/>
      <dgm:spPr/>
      <dgm:t>
        <a:bodyPr/>
        <a:lstStyle/>
        <a:p>
          <a:endParaRPr lang="pt-BR"/>
        </a:p>
      </dgm:t>
    </dgm:pt>
    <dgm:pt modelId="{8AC52FC7-86AC-4524-9C8E-B31E53ACB8B6}" type="pres">
      <dgm:prSet presAssocID="{29D6B1DD-6E48-4694-AEF1-BD60E459BA3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FB97AD4-1AA8-4D57-BF9D-DC88E70B6651}" type="pres">
      <dgm:prSet presAssocID="{359C4832-A4FE-4F8C-8BAB-0315C9B8DCB4}" presName="circ1TxSh" presStyleLbl="vennNode1" presStyleIdx="0" presStyleCnt="1" custLinFactNeighborX="5557" custLinFactNeighborY="-7408"/>
      <dgm:spPr/>
      <dgm:t>
        <a:bodyPr/>
        <a:lstStyle/>
        <a:p>
          <a:endParaRPr lang="pt-BR"/>
        </a:p>
      </dgm:t>
    </dgm:pt>
  </dgm:ptLst>
  <dgm:cxnLst>
    <dgm:cxn modelId="{411CFB96-ADAA-499D-A73D-06F597D99873}" type="presOf" srcId="{29D6B1DD-6E48-4694-AEF1-BD60E459BA3E}" destId="{8AC52FC7-86AC-4524-9C8E-B31E53ACB8B6}" srcOrd="0" destOrd="0" presId="urn:microsoft.com/office/officeart/2005/8/layout/venn1"/>
    <dgm:cxn modelId="{ADD2165E-CCC9-41F8-ABD9-2015337F3E2E}" type="presOf" srcId="{359C4832-A4FE-4F8C-8BAB-0315C9B8DCB4}" destId="{8FB97AD4-1AA8-4D57-BF9D-DC88E70B6651}" srcOrd="0" destOrd="0" presId="urn:microsoft.com/office/officeart/2005/8/layout/venn1"/>
    <dgm:cxn modelId="{66A978A3-D281-4CBC-B0E8-D3BBED9D15EC}" srcId="{29D6B1DD-6E48-4694-AEF1-BD60E459BA3E}" destId="{359C4832-A4FE-4F8C-8BAB-0315C9B8DCB4}" srcOrd="0" destOrd="0" parTransId="{30357F86-C911-4A37-807A-7E619C776B10}" sibTransId="{4A00DF8B-BFE1-4237-B165-6E59D59F46DF}"/>
    <dgm:cxn modelId="{BB3CAB0F-49F4-4AB2-AF78-05DA55892D5C}" type="presParOf" srcId="{8AC52FC7-86AC-4524-9C8E-B31E53ACB8B6}" destId="{8FB97AD4-1AA8-4D57-BF9D-DC88E70B6651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860674E-64BF-4721-8BCC-BC5CEB2FB6F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B6805EA-41E0-4AB9-A2DF-D2DBA9B45B75}">
      <dgm:prSet custT="1"/>
      <dgm:spPr>
        <a:solidFill>
          <a:schemeClr val="accent3">
            <a:lumMod val="20000"/>
            <a:lumOff val="80000"/>
            <a:alpha val="50000"/>
          </a:schemeClr>
        </a:solidFill>
        <a:ln>
          <a:solidFill>
            <a:srgbClr val="3399FF"/>
          </a:solidFill>
        </a:ln>
      </dgm:spPr>
      <dgm:t>
        <a:bodyPr/>
        <a:lstStyle/>
        <a:p>
          <a:pPr rtl="0"/>
          <a:r>
            <a:rPr lang="pt-BR" sz="1200" b="1" u="none" dirty="0"/>
            <a:t>AMBIENTES/BANHEIRO</a:t>
          </a:r>
        </a:p>
      </dgm:t>
    </dgm:pt>
    <dgm:pt modelId="{374CC524-A0F4-4823-8AF5-58C4E40D0947}" type="parTrans" cxnId="{811FC798-94D1-4DB4-961B-E01FEFFCCCB5}">
      <dgm:prSet/>
      <dgm:spPr/>
      <dgm:t>
        <a:bodyPr/>
        <a:lstStyle/>
        <a:p>
          <a:endParaRPr lang="pt-BR"/>
        </a:p>
      </dgm:t>
    </dgm:pt>
    <dgm:pt modelId="{75AB6D39-BBF2-40E4-BD2A-5091EAC5959B}" type="sibTrans" cxnId="{811FC798-94D1-4DB4-961B-E01FEFFCCCB5}">
      <dgm:prSet/>
      <dgm:spPr/>
      <dgm:t>
        <a:bodyPr/>
        <a:lstStyle/>
        <a:p>
          <a:endParaRPr lang="pt-BR"/>
        </a:p>
      </dgm:t>
    </dgm:pt>
    <dgm:pt modelId="{0C6F3BCE-47F3-4856-B09B-91A90A7C44C6}" type="pres">
      <dgm:prSet presAssocID="{A860674E-64BF-4721-8BCC-BC5CEB2FB6F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34B433D-A0AC-4DD5-821D-EBD504EF4D0C}" type="pres">
      <dgm:prSet presAssocID="{BB6805EA-41E0-4AB9-A2DF-D2DBA9B45B75}" presName="circ1TxSh" presStyleLbl="vennNode1" presStyleIdx="0" presStyleCnt="1" custLinFactNeighborX="-6624" custLinFactNeighborY="98231"/>
      <dgm:spPr/>
      <dgm:t>
        <a:bodyPr/>
        <a:lstStyle/>
        <a:p>
          <a:endParaRPr lang="pt-BR"/>
        </a:p>
      </dgm:t>
    </dgm:pt>
  </dgm:ptLst>
  <dgm:cxnLst>
    <dgm:cxn modelId="{51BC87F9-B40B-4AC1-9C35-DC1334F25A95}" type="presOf" srcId="{BB6805EA-41E0-4AB9-A2DF-D2DBA9B45B75}" destId="{C34B433D-A0AC-4DD5-821D-EBD504EF4D0C}" srcOrd="0" destOrd="0" presId="urn:microsoft.com/office/officeart/2005/8/layout/venn1"/>
    <dgm:cxn modelId="{18CF2C98-DB7B-4579-8694-1FD17BC3A8A7}" type="presOf" srcId="{A860674E-64BF-4721-8BCC-BC5CEB2FB6F3}" destId="{0C6F3BCE-47F3-4856-B09B-91A90A7C44C6}" srcOrd="0" destOrd="0" presId="urn:microsoft.com/office/officeart/2005/8/layout/venn1"/>
    <dgm:cxn modelId="{811FC798-94D1-4DB4-961B-E01FEFFCCCB5}" srcId="{A860674E-64BF-4721-8BCC-BC5CEB2FB6F3}" destId="{BB6805EA-41E0-4AB9-A2DF-D2DBA9B45B75}" srcOrd="0" destOrd="0" parTransId="{374CC524-A0F4-4823-8AF5-58C4E40D0947}" sibTransId="{75AB6D39-BBF2-40E4-BD2A-5091EAC5959B}"/>
    <dgm:cxn modelId="{E6779DCA-D127-46F5-A9E6-91EF4AF11BF5}" type="presParOf" srcId="{0C6F3BCE-47F3-4856-B09B-91A90A7C44C6}" destId="{C34B433D-A0AC-4DD5-821D-EBD504EF4D0C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B1BC6D4-7D33-453E-BF78-58799453B0B0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CA2A052-DC8B-4400-B2BA-6C3B2BF0D581}">
      <dgm:prSet custT="1"/>
      <dgm:spPr>
        <a:solidFill>
          <a:schemeClr val="accent3">
            <a:lumMod val="20000"/>
            <a:lumOff val="80000"/>
            <a:alpha val="50000"/>
          </a:schemeClr>
        </a:solidFill>
        <a:ln>
          <a:solidFill>
            <a:srgbClr val="3399FF"/>
          </a:solidFill>
        </a:ln>
      </dgm:spPr>
      <dgm:t>
        <a:bodyPr/>
        <a:lstStyle/>
        <a:p>
          <a:pPr rtl="0"/>
          <a:r>
            <a:rPr lang="pt-BR" sz="1400" b="1" dirty="0">
              <a:solidFill>
                <a:schemeClr val="tx1"/>
              </a:solidFill>
            </a:rPr>
            <a:t>DADOS  CADASTRAIS DO ALUNO</a:t>
          </a:r>
        </a:p>
      </dgm:t>
    </dgm:pt>
    <dgm:pt modelId="{8F729A4D-56BB-41D2-8D5A-0412525BC5D5}" type="parTrans" cxnId="{94A3355A-523D-434A-A202-613C29342022}">
      <dgm:prSet/>
      <dgm:spPr/>
      <dgm:t>
        <a:bodyPr/>
        <a:lstStyle/>
        <a:p>
          <a:endParaRPr lang="pt-BR"/>
        </a:p>
      </dgm:t>
    </dgm:pt>
    <dgm:pt modelId="{A5920BD6-CBB7-4DFE-9B99-F85F6BE652B5}" type="sibTrans" cxnId="{94A3355A-523D-434A-A202-613C29342022}">
      <dgm:prSet/>
      <dgm:spPr/>
      <dgm:t>
        <a:bodyPr/>
        <a:lstStyle/>
        <a:p>
          <a:endParaRPr lang="pt-BR"/>
        </a:p>
      </dgm:t>
    </dgm:pt>
    <dgm:pt modelId="{ECDA646D-30C1-4C36-99C0-60A15D358347}" type="pres">
      <dgm:prSet presAssocID="{EB1BC6D4-7D33-453E-BF78-58799453B0B0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CFE1B5A-15BF-4BAA-8E3C-0B400FFFD5FE}" type="pres">
      <dgm:prSet presAssocID="{1CA2A052-DC8B-4400-B2BA-6C3B2BF0D581}" presName="circ1TxSh" presStyleLbl="vennNode1" presStyleIdx="0" presStyleCnt="1" custScaleX="109101" custLinFactNeighborX="-73227" custLinFactNeighborY="76084"/>
      <dgm:spPr/>
      <dgm:t>
        <a:bodyPr/>
        <a:lstStyle/>
        <a:p>
          <a:endParaRPr lang="pt-BR"/>
        </a:p>
      </dgm:t>
    </dgm:pt>
  </dgm:ptLst>
  <dgm:cxnLst>
    <dgm:cxn modelId="{8DBD1033-D90D-4300-A727-606C7AD7C87B}" type="presOf" srcId="{EB1BC6D4-7D33-453E-BF78-58799453B0B0}" destId="{ECDA646D-30C1-4C36-99C0-60A15D358347}" srcOrd="0" destOrd="0" presId="urn:microsoft.com/office/officeart/2005/8/layout/venn1"/>
    <dgm:cxn modelId="{7E8FE906-B821-4793-9C4E-8E1CCF581DEF}" type="presOf" srcId="{1CA2A052-DC8B-4400-B2BA-6C3B2BF0D581}" destId="{ACFE1B5A-15BF-4BAA-8E3C-0B400FFFD5FE}" srcOrd="0" destOrd="0" presId="urn:microsoft.com/office/officeart/2005/8/layout/venn1"/>
    <dgm:cxn modelId="{94A3355A-523D-434A-A202-613C29342022}" srcId="{EB1BC6D4-7D33-453E-BF78-58799453B0B0}" destId="{1CA2A052-DC8B-4400-B2BA-6C3B2BF0D581}" srcOrd="0" destOrd="0" parTransId="{8F729A4D-56BB-41D2-8D5A-0412525BC5D5}" sibTransId="{A5920BD6-CBB7-4DFE-9B99-F85F6BE652B5}"/>
    <dgm:cxn modelId="{014BA9B5-9FCB-42CE-9065-2A7305B9E52F}" type="presParOf" srcId="{ECDA646D-30C1-4C36-99C0-60A15D358347}" destId="{ACFE1B5A-15BF-4BAA-8E3C-0B400FFFD5FE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3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8F0D724-EE2F-4816-A487-BA3432D761E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FBB8AAE-8A9C-4B86-9B54-4F38D08E3F8D}">
      <dgm:prSet custT="1"/>
      <dgm:spPr>
        <a:solidFill>
          <a:schemeClr val="accent3">
            <a:lumMod val="20000"/>
            <a:lumOff val="80000"/>
            <a:alpha val="49804"/>
          </a:schemeClr>
        </a:solidFill>
        <a:ln>
          <a:solidFill>
            <a:srgbClr val="3399FF"/>
          </a:solidFill>
        </a:ln>
      </dgm:spPr>
      <dgm:t>
        <a:bodyPr/>
        <a:lstStyle/>
        <a:p>
          <a:pPr rtl="0"/>
          <a:r>
            <a:rPr lang="pt-BR" sz="1800" b="1" dirty="0"/>
            <a:t>DDD</a:t>
          </a:r>
        </a:p>
      </dgm:t>
    </dgm:pt>
    <dgm:pt modelId="{CB016044-C83C-485C-A0EB-22B36F1996D9}" type="parTrans" cxnId="{22253F16-5981-4B6A-B68A-7F6E0B764F69}">
      <dgm:prSet/>
      <dgm:spPr/>
      <dgm:t>
        <a:bodyPr/>
        <a:lstStyle/>
        <a:p>
          <a:endParaRPr lang="pt-BR"/>
        </a:p>
      </dgm:t>
    </dgm:pt>
    <dgm:pt modelId="{92566776-3446-4034-9742-5578201D7529}" type="sibTrans" cxnId="{22253F16-5981-4B6A-B68A-7F6E0B764F69}">
      <dgm:prSet/>
      <dgm:spPr/>
      <dgm:t>
        <a:bodyPr/>
        <a:lstStyle/>
        <a:p>
          <a:endParaRPr lang="pt-BR"/>
        </a:p>
      </dgm:t>
    </dgm:pt>
    <dgm:pt modelId="{ACCFEDC2-3240-4DA1-834E-A2A0F2BC0AE5}" type="pres">
      <dgm:prSet presAssocID="{58F0D724-EE2F-4816-A487-BA3432D761E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E8C6ED23-F220-45D8-B51E-25A6182673D6}" type="pres">
      <dgm:prSet presAssocID="{3FBB8AAE-8A9C-4B86-9B54-4F38D08E3F8D}" presName="circ1TxSh" presStyleLbl="vennNode1" presStyleIdx="0" presStyleCnt="1" custScaleX="60695" custScaleY="60783" custLinFactNeighborX="3834" custLinFactNeighborY="-5337"/>
      <dgm:spPr/>
      <dgm:t>
        <a:bodyPr/>
        <a:lstStyle/>
        <a:p>
          <a:endParaRPr lang="pt-BR"/>
        </a:p>
      </dgm:t>
    </dgm:pt>
  </dgm:ptLst>
  <dgm:cxnLst>
    <dgm:cxn modelId="{CA1EC09B-D99A-40AF-BCFA-0B30D593A341}" type="presOf" srcId="{58F0D724-EE2F-4816-A487-BA3432D761EE}" destId="{ACCFEDC2-3240-4DA1-834E-A2A0F2BC0AE5}" srcOrd="0" destOrd="0" presId="urn:microsoft.com/office/officeart/2005/8/layout/venn1"/>
    <dgm:cxn modelId="{22253F16-5981-4B6A-B68A-7F6E0B764F69}" srcId="{58F0D724-EE2F-4816-A487-BA3432D761EE}" destId="{3FBB8AAE-8A9C-4B86-9B54-4F38D08E3F8D}" srcOrd="0" destOrd="0" parTransId="{CB016044-C83C-485C-A0EB-22B36F1996D9}" sibTransId="{92566776-3446-4034-9742-5578201D7529}"/>
    <dgm:cxn modelId="{18AA5F04-4BE1-44AF-863D-AE09EF6219B1}" type="presOf" srcId="{3FBB8AAE-8A9C-4B86-9B54-4F38D08E3F8D}" destId="{E8C6ED23-F220-45D8-B51E-25A6182673D6}" srcOrd="0" destOrd="0" presId="urn:microsoft.com/office/officeart/2005/8/layout/venn1"/>
    <dgm:cxn modelId="{48668430-A8EE-4554-89C6-43AAB53D9608}" type="presParOf" srcId="{ACCFEDC2-3240-4DA1-834E-A2A0F2BC0AE5}" destId="{E8C6ED23-F220-45D8-B51E-25A6182673D6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4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2F0AB70-1D20-42CF-AAEF-23207B6E090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pt-BR"/>
        </a:p>
      </dgm:t>
    </dgm:pt>
    <dgm:pt modelId="{2D0F251E-9A45-4A56-8A2D-A452E32A4F74}" type="pres">
      <dgm:prSet presAssocID="{62F0AB70-1D20-42CF-AAEF-23207B6E09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</dgm:ptLst>
  <dgm:cxnLst>
    <dgm:cxn modelId="{A35C973B-FDC3-49E0-B24C-E39CAEEFE4A7}" type="presOf" srcId="{62F0AB70-1D20-42CF-AAEF-23207B6E090C}" destId="{2D0F251E-9A45-4A56-8A2D-A452E32A4F7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4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F11BD4-C977-425A-9A6D-D4D88552DA92}">
      <dsp:nvSpPr>
        <dsp:cNvPr id="0" name=""/>
        <dsp:cNvSpPr/>
      </dsp:nvSpPr>
      <dsp:spPr>
        <a:xfrm>
          <a:off x="0" y="0"/>
          <a:ext cx="972000" cy="972000"/>
        </a:xfrm>
        <a:prstGeom prst="ellipse">
          <a:avLst/>
        </a:prstGeom>
        <a:solidFill>
          <a:schemeClr val="accent3">
            <a:lumMod val="20000"/>
            <a:lumOff val="80000"/>
            <a:alpha val="49804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>
              <a:solidFill>
                <a:schemeClr val="tx1"/>
              </a:solidFill>
            </a:rPr>
            <a:t>NIS</a:t>
          </a:r>
        </a:p>
      </dsp:txBody>
      <dsp:txXfrm>
        <a:off x="142346" y="142346"/>
        <a:ext cx="687308" cy="68730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1DAEA0-4F35-4108-88A6-BD16157BC111}">
      <dsp:nvSpPr>
        <dsp:cNvPr id="0" name=""/>
        <dsp:cNvSpPr/>
      </dsp:nvSpPr>
      <dsp:spPr>
        <a:xfrm>
          <a:off x="105118" y="0"/>
          <a:ext cx="1412849" cy="1296145"/>
        </a:xfrm>
        <a:prstGeom prst="ellipse">
          <a:avLst/>
        </a:prstGeom>
        <a:solidFill>
          <a:schemeClr val="accent3">
            <a:lumMod val="20000"/>
            <a:lumOff val="80000"/>
            <a:alpha val="50000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u="none" kern="1200" dirty="0"/>
            <a:t>TURMA  SEM ALUNO</a:t>
          </a:r>
        </a:p>
      </dsp:txBody>
      <dsp:txXfrm>
        <a:off x="312025" y="189816"/>
        <a:ext cx="999035" cy="91651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A582E9-EC34-4742-8E51-44E46217DB7D}">
      <dsp:nvSpPr>
        <dsp:cNvPr id="0" name=""/>
        <dsp:cNvSpPr/>
      </dsp:nvSpPr>
      <dsp:spPr>
        <a:xfrm>
          <a:off x="-2" y="0"/>
          <a:ext cx="1368157" cy="1296144"/>
        </a:xfrm>
        <a:prstGeom prst="ellipse">
          <a:avLst/>
        </a:prstGeom>
        <a:solidFill>
          <a:schemeClr val="accent3">
            <a:lumMod val="20000"/>
            <a:lumOff val="80000"/>
            <a:alpha val="50000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/>
            <a:t>CARTEIRA DO PROFESSOR</a:t>
          </a:r>
        </a:p>
      </dsp:txBody>
      <dsp:txXfrm>
        <a:off x="200360" y="189816"/>
        <a:ext cx="967433" cy="91651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12F8BB-D919-4456-B539-D068182EE797}">
      <dsp:nvSpPr>
        <dsp:cNvPr id="0" name=""/>
        <dsp:cNvSpPr/>
      </dsp:nvSpPr>
      <dsp:spPr>
        <a:xfrm>
          <a:off x="0" y="160"/>
          <a:ext cx="1440000" cy="1440000"/>
        </a:xfrm>
        <a:prstGeom prst="ellipse">
          <a:avLst/>
        </a:prstGeom>
        <a:solidFill>
          <a:schemeClr val="accent3">
            <a:lumMod val="20000"/>
            <a:lumOff val="80000"/>
            <a:alpha val="50000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1" kern="1200" dirty="0"/>
            <a:t>DUPLICIDADE MATRÍCULA DE DOCENTE</a:t>
          </a:r>
        </a:p>
      </dsp:txBody>
      <dsp:txXfrm>
        <a:off x="210883" y="211043"/>
        <a:ext cx="1018234" cy="101823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FE1B5A-15BF-4BAA-8E3C-0B400FFFD5FE}">
      <dsp:nvSpPr>
        <dsp:cNvPr id="0" name=""/>
        <dsp:cNvSpPr/>
      </dsp:nvSpPr>
      <dsp:spPr>
        <a:xfrm>
          <a:off x="-58981" y="0"/>
          <a:ext cx="1414106" cy="1296144"/>
        </a:xfrm>
        <a:prstGeom prst="ellipse">
          <a:avLst/>
        </a:prstGeom>
        <a:solidFill>
          <a:schemeClr val="accent3">
            <a:lumMod val="20000"/>
            <a:lumOff val="80000"/>
            <a:alpha val="50000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>
              <a:solidFill>
                <a:schemeClr val="tx1"/>
              </a:solidFill>
            </a:rPr>
            <a:t>ENDEREÇO</a:t>
          </a:r>
        </a:p>
      </dsp:txBody>
      <dsp:txXfrm>
        <a:off x="148110" y="189816"/>
        <a:ext cx="999924" cy="91651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A57BD5-5F4D-473B-80BC-33A5042EEC6F}">
      <dsp:nvSpPr>
        <dsp:cNvPr id="0" name=""/>
        <dsp:cNvSpPr/>
      </dsp:nvSpPr>
      <dsp:spPr>
        <a:xfrm>
          <a:off x="90000" y="0"/>
          <a:ext cx="972000" cy="972000"/>
        </a:xfrm>
        <a:prstGeom prst="ellipse">
          <a:avLst/>
        </a:prstGeom>
        <a:solidFill>
          <a:schemeClr val="accent3">
            <a:lumMod val="20000"/>
            <a:lumOff val="80000"/>
            <a:alpha val="50000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u="none" kern="1200" dirty="0"/>
            <a:t>ID</a:t>
          </a:r>
        </a:p>
      </dsp:txBody>
      <dsp:txXfrm>
        <a:off x="232346" y="142346"/>
        <a:ext cx="687308" cy="68730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A57BD5-5F4D-473B-80BC-33A5042EEC6F}">
      <dsp:nvSpPr>
        <dsp:cNvPr id="0" name=""/>
        <dsp:cNvSpPr/>
      </dsp:nvSpPr>
      <dsp:spPr>
        <a:xfrm>
          <a:off x="90000" y="0"/>
          <a:ext cx="972000" cy="972000"/>
        </a:xfrm>
        <a:prstGeom prst="ellipse">
          <a:avLst/>
        </a:prstGeom>
        <a:solidFill>
          <a:schemeClr val="accent3">
            <a:lumMod val="20000"/>
            <a:lumOff val="80000"/>
            <a:alpha val="50000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u="none" kern="1200" dirty="0"/>
            <a:t>AEE</a:t>
          </a:r>
        </a:p>
      </dsp:txBody>
      <dsp:txXfrm>
        <a:off x="232346" y="142346"/>
        <a:ext cx="687308" cy="6873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A57BD5-5F4D-473B-80BC-33A5042EEC6F}">
      <dsp:nvSpPr>
        <dsp:cNvPr id="0" name=""/>
        <dsp:cNvSpPr/>
      </dsp:nvSpPr>
      <dsp:spPr>
        <a:xfrm>
          <a:off x="180000" y="0"/>
          <a:ext cx="972000" cy="972000"/>
        </a:xfrm>
        <a:prstGeom prst="ellipse">
          <a:avLst/>
        </a:prstGeom>
        <a:solidFill>
          <a:schemeClr val="accent3">
            <a:lumMod val="20000"/>
            <a:lumOff val="80000"/>
            <a:alpha val="50000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b="1" u="none" kern="1200" dirty="0"/>
            <a:t>CPF</a:t>
          </a:r>
          <a:endParaRPr lang="pt-BR" sz="2800" u="none" kern="1200" dirty="0"/>
        </a:p>
      </dsp:txBody>
      <dsp:txXfrm>
        <a:off x="322346" y="142346"/>
        <a:ext cx="687308" cy="6873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40E351-44CF-4A14-B30F-D15FA50D300F}">
      <dsp:nvSpPr>
        <dsp:cNvPr id="0" name=""/>
        <dsp:cNvSpPr/>
      </dsp:nvSpPr>
      <dsp:spPr>
        <a:xfrm>
          <a:off x="56402" y="0"/>
          <a:ext cx="1512168" cy="1512168"/>
        </a:xfrm>
        <a:prstGeom prst="ellipse">
          <a:avLst/>
        </a:prstGeom>
        <a:solidFill>
          <a:schemeClr val="accent3">
            <a:lumMod val="20000"/>
            <a:lumOff val="80000"/>
            <a:alpha val="50000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/>
            <a:t>DOCENTE  PERMUTANTE E EFETIVO NA R.E. </a:t>
          </a:r>
        </a:p>
      </dsp:txBody>
      <dsp:txXfrm>
        <a:off x="277854" y="221452"/>
        <a:ext cx="1069264" cy="106926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53FF8B-E4AD-4119-8B7D-F96EE5DF8093}">
      <dsp:nvSpPr>
        <dsp:cNvPr id="0" name=""/>
        <dsp:cNvSpPr/>
      </dsp:nvSpPr>
      <dsp:spPr>
        <a:xfrm>
          <a:off x="25302" y="0"/>
          <a:ext cx="1101522" cy="1101522"/>
        </a:xfrm>
        <a:prstGeom prst="ellipse">
          <a:avLst/>
        </a:prstGeom>
        <a:solidFill>
          <a:schemeClr val="accent3">
            <a:lumMod val="20000"/>
            <a:lumOff val="80000"/>
            <a:alpha val="49804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/>
            <a:t>CERTIDÃO</a:t>
          </a:r>
        </a:p>
      </dsp:txBody>
      <dsp:txXfrm>
        <a:off x="186616" y="161314"/>
        <a:ext cx="778894" cy="7788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B97AD4-1AA8-4D57-BF9D-DC88E70B6651}">
      <dsp:nvSpPr>
        <dsp:cNvPr id="0" name=""/>
        <dsp:cNvSpPr/>
      </dsp:nvSpPr>
      <dsp:spPr>
        <a:xfrm>
          <a:off x="144014" y="0"/>
          <a:ext cx="972000" cy="972000"/>
        </a:xfrm>
        <a:prstGeom prst="ellipse">
          <a:avLst/>
        </a:prstGeom>
        <a:solidFill>
          <a:schemeClr val="accent3">
            <a:lumMod val="20000"/>
            <a:lumOff val="80000"/>
            <a:alpha val="50000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/>
            <a:t>ADOÇÃO</a:t>
          </a:r>
        </a:p>
      </dsp:txBody>
      <dsp:txXfrm>
        <a:off x="286360" y="142346"/>
        <a:ext cx="687308" cy="68730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4B433D-A0AC-4DD5-821D-EBD504EF4D0C}">
      <dsp:nvSpPr>
        <dsp:cNvPr id="0" name=""/>
        <dsp:cNvSpPr/>
      </dsp:nvSpPr>
      <dsp:spPr>
        <a:xfrm>
          <a:off x="353474" y="0"/>
          <a:ext cx="1156113" cy="1156113"/>
        </a:xfrm>
        <a:prstGeom prst="ellipse">
          <a:avLst/>
        </a:prstGeom>
        <a:solidFill>
          <a:schemeClr val="accent3">
            <a:lumMod val="20000"/>
            <a:lumOff val="80000"/>
            <a:alpha val="50000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u="none" kern="1200" dirty="0"/>
            <a:t>AMBIENTES/BANHEIRO</a:t>
          </a:r>
        </a:p>
      </dsp:txBody>
      <dsp:txXfrm>
        <a:off x="522783" y="169309"/>
        <a:ext cx="817495" cy="81749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FE1B5A-15BF-4BAA-8E3C-0B400FFFD5FE}">
      <dsp:nvSpPr>
        <dsp:cNvPr id="0" name=""/>
        <dsp:cNvSpPr/>
      </dsp:nvSpPr>
      <dsp:spPr>
        <a:xfrm>
          <a:off x="-58981" y="229968"/>
          <a:ext cx="1414106" cy="1296144"/>
        </a:xfrm>
        <a:prstGeom prst="ellipse">
          <a:avLst/>
        </a:prstGeom>
        <a:solidFill>
          <a:schemeClr val="accent3">
            <a:lumMod val="20000"/>
            <a:lumOff val="80000"/>
            <a:alpha val="50000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>
              <a:solidFill>
                <a:schemeClr val="tx1"/>
              </a:solidFill>
            </a:rPr>
            <a:t>DADOS  CADASTRAIS DO ALUNO</a:t>
          </a:r>
        </a:p>
      </dsp:txBody>
      <dsp:txXfrm>
        <a:off x="148110" y="419784"/>
        <a:ext cx="999924" cy="91651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C6ED23-F220-45D8-B51E-25A6182673D6}">
      <dsp:nvSpPr>
        <dsp:cNvPr id="0" name=""/>
        <dsp:cNvSpPr/>
      </dsp:nvSpPr>
      <dsp:spPr>
        <a:xfrm>
          <a:off x="501351" y="195255"/>
          <a:ext cx="830399" cy="831603"/>
        </a:xfrm>
        <a:prstGeom prst="ellipse">
          <a:avLst/>
        </a:prstGeom>
        <a:solidFill>
          <a:schemeClr val="accent3">
            <a:lumMod val="20000"/>
            <a:lumOff val="80000"/>
            <a:alpha val="49804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/>
            <a:t>DDD</a:t>
          </a:r>
        </a:p>
      </dsp:txBody>
      <dsp:txXfrm>
        <a:off x="622960" y="317040"/>
        <a:ext cx="587181" cy="58803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0.02778</cdr:x>
      <cdr:y>0.9267</cdr:y>
    </cdr:from>
    <cdr:to>
      <cdr:x>0.38386</cdr:x>
      <cdr:y>0.96653</cdr:y>
    </cdr:to>
    <cdr:sp macro="" textlink="">
      <cdr:nvSpPr>
        <cdr:cNvPr id="2" name="CaixaDeTexto 1">
          <a:extLst xmlns:a="http://schemas.openxmlformats.org/drawingml/2006/main">
            <a:ext uri="{FF2B5EF4-FFF2-40B4-BE49-F238E27FC236}">
              <a16:creationId xmlns="" xmlns:a16="http://schemas.microsoft.com/office/drawing/2014/main" id="{8F79FE68-F382-4131-A373-0D333E7260C7}"/>
            </a:ext>
          </a:extLst>
        </cdr:cNvPr>
        <cdr:cNvSpPr txBox="1"/>
      </cdr:nvSpPr>
      <cdr:spPr>
        <a:xfrm xmlns:a="http://schemas.openxmlformats.org/drawingml/2006/main">
          <a:off x="334488" y="5249595"/>
          <a:ext cx="4286993" cy="2256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pt-BR" sz="1100" dirty="0"/>
        </a:p>
      </cdr:txBody>
    </cdr:sp>
  </cdr:relSizeAnchor>
  <cdr:relSizeAnchor xmlns:cdr="http://schemas.openxmlformats.org/drawingml/2006/chartDrawing">
    <cdr:from>
      <cdr:x>0</cdr:x>
      <cdr:y>0.97161</cdr:y>
    </cdr:from>
    <cdr:to>
      <cdr:x>0.42535</cdr:x>
      <cdr:y>1</cdr:y>
    </cdr:to>
    <cdr:pic>
      <cdr:nvPicPr>
        <cdr:cNvPr id="3" name="chart">
          <a:extLst xmlns:a="http://schemas.openxmlformats.org/drawingml/2006/main">
            <a:ext uri="{FF2B5EF4-FFF2-40B4-BE49-F238E27FC236}">
              <a16:creationId xmlns="" xmlns:a16="http://schemas.microsoft.com/office/drawing/2014/main" id="{5EA9CA80-4EC9-4A27-B9B6-B6EF560637E7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5504009"/>
          <a:ext cx="3840782" cy="160826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EC7FF-2693-4866-8F65-3C08C1E07232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8758D2-1314-4FC0-B34A-D164160ABA9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6233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758D2-1314-4FC0-B34A-D164160ABA9A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15884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A55ED58-3588-46B8-BC06-7E83E2A7AFA5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10" name="Retângu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tângu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ângu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ector reto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ector reto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tângu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C834AF4-5353-4895-88E1-45EEED417DC1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5ED58-3588-46B8-BC06-7E83E2A7AFA5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4AF4-5353-4895-88E1-45EEED417DC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5ED58-3588-46B8-BC06-7E83E2A7AFA5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4AF4-5353-4895-88E1-45EEED417DC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762EBA6-F24F-4FBD-A58B-F9C5B9C4C4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7CDEAB60-FFE3-47E5-89B0-B712205784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BB3F6419-BE46-4858-953C-275DDB2B3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85B8A-DDE4-4651-88F3-F238FB49D32B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14/11/2017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A406D8DB-B15C-4067-9B7D-0E802C3E1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053747AA-2E7C-412A-81D9-E2F5FC473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334B-85C5-4E67-B6A8-0493A200B778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9087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792E592-F44D-4E2D-8410-3E551D0D1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8CA284EF-F226-4836-A63F-C341900703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83D7CF13-905D-47C5-891C-A07170295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85B8A-DDE4-4651-88F3-F238FB49D32B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14/11/2017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F66EF3B8-B13A-48F3-92E4-F5FDBF597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4E0CBBCA-5E94-4B2E-BED7-0F1CD793D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334B-85C5-4E67-B6A8-0493A200B778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519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9B7B2AE-5653-4B37-B109-8706CBAC7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117217A7-E996-4BA0-987A-01F1814808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7" y="4589478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A5B5C388-C598-4CCA-AC9F-636258E12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85B8A-DDE4-4651-88F3-F238FB49D32B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14/11/2017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B6F32B9F-0645-4A57-8FDC-0F691FFCE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C78ED622-173A-48FC-8F88-B3340742B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334B-85C5-4E67-B6A8-0493A200B778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1626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CBEA99B-7365-4489-A08F-C10143DA5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A48C1B0A-1BAE-4F1F-B554-5D1F9941CA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7B01A9C1-F4D7-4100-B0F4-5BDE183976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BD6FBB79-920A-48BD-B916-3EDE8B291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85B8A-DDE4-4651-88F3-F238FB49D32B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14/11/2017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6BDC2F24-FF1F-4016-9566-2FA04FC18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85316EF3-7526-4398-A65D-DD806DCD2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334B-85C5-4E67-B6A8-0493A200B778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875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A2C7E16-66F1-4B29-907C-244B0C75D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AA08B167-EAC8-43A8-9969-84ED2D33E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16CDE1F8-D075-46E7-9C4E-DAA183C5A5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="" xmlns:a16="http://schemas.microsoft.com/office/drawing/2014/main" id="{8E177CEF-86BD-4B3B-B529-5891F8797C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="" xmlns:a16="http://schemas.microsoft.com/office/drawing/2014/main" id="{E2ADDD8A-F8EB-43B2-B0DC-AB450F30CD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="" xmlns:a16="http://schemas.microsoft.com/office/drawing/2014/main" id="{D808F499-08C2-493C-8A3F-48D606B01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85B8A-DDE4-4651-88F3-F238FB49D32B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14/11/2017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7">
            <a:extLst>
              <a:ext uri="{FF2B5EF4-FFF2-40B4-BE49-F238E27FC236}">
                <a16:creationId xmlns="" xmlns:a16="http://schemas.microsoft.com/office/drawing/2014/main" id="{1E1F8A36-82A2-4FB5-A8DD-71B2BA198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="" xmlns:a16="http://schemas.microsoft.com/office/drawing/2014/main" id="{0D553F38-10FB-4538-8F9F-222825069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334B-85C5-4E67-B6A8-0493A200B778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6745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DBDD3CB-2FA5-40C1-8CB9-408825764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="" xmlns:a16="http://schemas.microsoft.com/office/drawing/2014/main" id="{D43CB33F-15E0-40C9-9210-AA48F37F0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85B8A-DDE4-4651-88F3-F238FB49D32B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14/11/2017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="" xmlns:a16="http://schemas.microsoft.com/office/drawing/2014/main" id="{782C2F14-BF69-49F9-9094-F56B62DB1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="" xmlns:a16="http://schemas.microsoft.com/office/drawing/2014/main" id="{793CFEE2-68C8-4451-8B0D-42D4B5692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334B-85C5-4E67-B6A8-0493A200B778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0777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="" xmlns:a16="http://schemas.microsoft.com/office/drawing/2014/main" id="{B9B3DDEF-9EB8-42AC-9A75-DF434282D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85B8A-DDE4-4651-88F3-F238FB49D32B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14/11/2017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2">
            <a:extLst>
              <a:ext uri="{FF2B5EF4-FFF2-40B4-BE49-F238E27FC236}">
                <a16:creationId xmlns="" xmlns:a16="http://schemas.microsoft.com/office/drawing/2014/main" id="{AE045B9C-467A-4F7C-B0C0-CD8678FFD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716EBD89-B303-481A-8CCF-4B7552958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334B-85C5-4E67-B6A8-0493A200B778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4257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98707AD-9360-47C9-8E36-905FC546D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0427965A-B8C9-4514-B5F6-5771EDCD44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="" xmlns:a16="http://schemas.microsoft.com/office/drawing/2014/main" id="{0C5C8F5E-BAA3-4AF8-8BB5-DBE17548C3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E25D162C-E4C9-4341-900D-08182C3DE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85B8A-DDE4-4651-88F3-F238FB49D32B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14/11/2017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DFDBD521-F05F-4CE6-AE7C-543445D4E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B4D69E43-0118-4167-B954-084517E08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334B-85C5-4E67-B6A8-0493A200B778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067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A55ED58-3588-46B8-BC06-7E83E2A7AFA5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C834AF4-5353-4895-88E1-45EEED417DC1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3E8ABCA-41F3-41BE-A187-9CA2002DE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="" xmlns:a16="http://schemas.microsoft.com/office/drawing/2014/main" id="{7CB9C9CB-7ADB-463E-9EC2-6E48D06AF9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="" xmlns:a16="http://schemas.microsoft.com/office/drawing/2014/main" id="{D437489A-FE9C-4F22-9577-8570E5B5AB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E0828888-8180-438B-9E10-B2B77AAA9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85B8A-DDE4-4651-88F3-F238FB49D32B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14/11/2017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6D762C68-0C9C-4B39-8530-D21F3A514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326BD5D8-85B7-4978-A572-2FB24945D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334B-85C5-4E67-B6A8-0493A200B778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074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3471AD4-9185-4490-B2F5-F4EBF0A1E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="" xmlns:a16="http://schemas.microsoft.com/office/drawing/2014/main" id="{00D0DFBB-D25B-4599-B9A0-F7B73F864D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88D12747-CCF3-44FF-85F7-DDDB0DFDF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85B8A-DDE4-4651-88F3-F238FB49D32B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14/11/2017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D8983A89-DF08-4021-A568-87C03D0D2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78EF4E62-F7A8-4365-8B2A-639573E2C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334B-85C5-4E67-B6A8-0493A200B778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3863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B6878149-8D2A-4694-AE45-E43B7A9BD1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="" xmlns:a16="http://schemas.microsoft.com/office/drawing/2014/main" id="{EB91F232-3176-4DC6-99FF-F730A5168B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B2BFAFAA-D52C-4A35-943E-0A4298A40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85B8A-DDE4-4651-88F3-F238FB49D32B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14/11/2017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C47F2F14-E55B-4102-8BB1-F40168B74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B9E83AD9-E4BE-4334-A4D1-ABDC5DAE8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334B-85C5-4E67-B6A8-0493A200B778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842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1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9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39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06925-3195-456A-8981-165B893ABA4E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9DF9-9063-421D-AC43-55A180CC4C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25053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06925-3195-456A-8981-165B893ABA4E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9DF9-9063-421D-AC43-55A180CC4C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29792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1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9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06925-3195-456A-8981-165B893ABA4E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9DF9-9063-421D-AC43-55A180CC4C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48282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06925-3195-456A-8981-165B893ABA4E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9DF9-9063-421D-AC43-55A180CC4C3D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8209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06925-3195-456A-8981-165B893ABA4E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9DF9-9063-421D-AC43-55A180CC4C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9453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06925-3195-456A-8981-165B893ABA4E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9DF9-9063-421D-AC43-55A180CC4C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90769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06925-3195-456A-8981-165B893ABA4E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9DF9-9063-421D-AC43-55A180CC4C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190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A55ED58-3588-46B8-BC06-7E83E2A7AFA5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9" name="Retângu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ector reto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ector reto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tângu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ctor reto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C834AF4-5353-4895-88E1-45EEED417DC1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1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7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9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06925-3195-456A-8981-165B893ABA4E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0C69DF9-9063-421D-AC43-55A180CC4C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710415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7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1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86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06925-3195-456A-8981-165B893ABA4E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9DF9-9063-421D-AC43-55A180CC4C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8600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06925-3195-456A-8981-165B893ABA4E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9DF9-9063-421D-AC43-55A180CC4C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7910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06925-3195-456A-8981-165B893ABA4E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9DF9-9063-421D-AC43-55A180CC4C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2517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5ED58-3588-46B8-BC06-7E83E2A7AFA5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4AF4-5353-4895-88E1-45EEED417DC1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5ED58-3588-46B8-BC06-7E83E2A7AFA5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4AF4-5353-4895-88E1-45EEED417DC1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/>
              <a:t>Clique para editar o texto mestre</a:t>
            </a:r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/>
              <a:t>Clique para editar 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6" name="Espaço Reservado para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55ED58-3588-46B8-BC06-7E83E2A7AFA5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C834AF4-5353-4895-88E1-45EEED417DC1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5ED58-3588-46B8-BC06-7E83E2A7AFA5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4AF4-5353-4895-88E1-45EEED417DC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/>
              <a:t>Clique para editar o texto mestre</a:t>
            </a:r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ço Reservado para Conteúd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21" name="Espaço Reservado para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A55ED58-3588-46B8-BC06-7E83E2A7AFA5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C834AF4-5353-4895-88E1-45EEED417DC1}" type="slidenum">
              <a:rPr lang="pt-BR" smtClean="0"/>
              <a:t>‹nº›</a:t>
            </a:fld>
            <a:endParaRPr lang="pt-BR"/>
          </a:p>
        </p:txBody>
      </p:sp>
      <p:sp>
        <p:nvSpPr>
          <p:cNvPr id="23" name="Espaço Reservado para Rodapé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t-BR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/>
              <a:t>Clique para editar o texto mestre</a:t>
            </a:r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ector reto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ector reto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ço Reservado para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55ED58-3588-46B8-BC06-7E83E2A7AFA5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C834AF4-5353-4895-88E1-45EEED417DC1}" type="slidenum">
              <a:rPr lang="pt-BR" smtClean="0"/>
              <a:t>‹nº›</a:t>
            </a:fld>
            <a:endParaRPr lang="pt-BR"/>
          </a:p>
        </p:txBody>
      </p:sp>
      <p:sp>
        <p:nvSpPr>
          <p:cNvPr id="21" name="Espaço Reservado para Rodapé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/>
              <a:t>Clique para editar o texto mestre</a:t>
            </a:r>
          </a:p>
          <a:p>
            <a:pPr lvl="1" eaLnBrk="1" latinLnBrk="0" hangingPunct="1"/>
            <a:r>
              <a:rPr kumimoji="0" lang="pt-BR"/>
              <a:t>Segundo nível</a:t>
            </a:r>
          </a:p>
          <a:p>
            <a:pPr lvl="2" eaLnBrk="1" latinLnBrk="0" hangingPunct="1"/>
            <a:r>
              <a:rPr kumimoji="0" lang="pt-BR"/>
              <a:t>Terceiro nível</a:t>
            </a:r>
          </a:p>
          <a:p>
            <a:pPr lvl="3" eaLnBrk="1" latinLnBrk="0" hangingPunct="1"/>
            <a:r>
              <a:rPr kumimoji="0" lang="pt-BR"/>
              <a:t>Quarto nível</a:t>
            </a:r>
          </a:p>
          <a:p>
            <a:pPr lvl="4" eaLnBrk="1" latinLnBrk="0" hangingPunct="1"/>
            <a:r>
              <a:rPr kumimoji="0" lang="pt-BR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A55ED58-3588-46B8-BC06-7E83E2A7AFA5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C834AF4-5353-4895-88E1-45EEED417DC1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="" xmlns:a16="http://schemas.microsoft.com/office/drawing/2014/main" id="{A69C3511-FB49-46BD-B5CC-7A2C05031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9B3C9DE2-C49A-4541-B24C-B955D22759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EEE2FCE4-47B5-4EDF-B9CF-D10780431B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6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85B8A-DDE4-4651-88F3-F238FB49D32B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14/11/2017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9BBCE42C-33AD-4F79-8EC3-72750F8AC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6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1FD2E64A-BBBE-419E-9EBB-69D586975D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6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8334B-85C5-4E67-B6A8-0493A200B778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94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1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306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9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7606925-3195-456A-8981-165B893ABA4E}" type="datetimeFigureOut">
              <a:rPr lang="pt-BR" smtClean="0"/>
              <a:t>14/11/2017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A0C69DF9-9063-421D-AC43-55A180CC4C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070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9" Type="http://schemas.openxmlformats.org/officeDocument/2006/relationships/diagramQuickStyle" Target="../diagrams/quickStyle8.xml"/><Relationship Id="rId21" Type="http://schemas.microsoft.com/office/2007/relationships/diagramDrawing" Target="../diagrams/drawing4.xml"/><Relationship Id="rId34" Type="http://schemas.openxmlformats.org/officeDocument/2006/relationships/diagramQuickStyle" Target="../diagrams/quickStyle7.xml"/><Relationship Id="rId42" Type="http://schemas.openxmlformats.org/officeDocument/2006/relationships/diagramData" Target="../diagrams/data9.xml"/><Relationship Id="rId47" Type="http://schemas.openxmlformats.org/officeDocument/2006/relationships/diagramData" Target="../diagrams/data10.xml"/><Relationship Id="rId50" Type="http://schemas.openxmlformats.org/officeDocument/2006/relationships/diagramColors" Target="../diagrams/colors10.xml"/><Relationship Id="rId55" Type="http://schemas.openxmlformats.org/officeDocument/2006/relationships/diagramColors" Target="../diagrams/colors11.xml"/><Relationship Id="rId63" Type="http://schemas.openxmlformats.org/officeDocument/2006/relationships/diagramData" Target="../diagrams/data13.xml"/><Relationship Id="rId68" Type="http://schemas.openxmlformats.org/officeDocument/2006/relationships/hyperlink" Target="ERROS%20E%20AVISOS.pdf" TargetMode="External"/><Relationship Id="rId76" Type="http://schemas.openxmlformats.org/officeDocument/2006/relationships/diagramLayout" Target="../diagrams/layout15.xml"/><Relationship Id="rId7" Type="http://schemas.openxmlformats.org/officeDocument/2006/relationships/diagramData" Target="../diagrams/data2.xml"/><Relationship Id="rId71" Type="http://schemas.openxmlformats.org/officeDocument/2006/relationships/diagramLayout" Target="../diagrams/layout14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9" Type="http://schemas.openxmlformats.org/officeDocument/2006/relationships/diagramQuickStyle" Target="../diagrams/quickStyle6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32" Type="http://schemas.openxmlformats.org/officeDocument/2006/relationships/diagramData" Target="../diagrams/data7.xml"/><Relationship Id="rId37" Type="http://schemas.openxmlformats.org/officeDocument/2006/relationships/diagramData" Target="../diagrams/data8.xml"/><Relationship Id="rId40" Type="http://schemas.openxmlformats.org/officeDocument/2006/relationships/diagramColors" Target="../diagrams/colors8.xml"/><Relationship Id="rId45" Type="http://schemas.openxmlformats.org/officeDocument/2006/relationships/diagramColors" Target="../diagrams/colors9.xml"/><Relationship Id="rId53" Type="http://schemas.openxmlformats.org/officeDocument/2006/relationships/diagramLayout" Target="../diagrams/layout11.xml"/><Relationship Id="rId58" Type="http://schemas.openxmlformats.org/officeDocument/2006/relationships/diagramData" Target="../diagrams/data12.xml"/><Relationship Id="rId66" Type="http://schemas.openxmlformats.org/officeDocument/2006/relationships/diagramColors" Target="../diagrams/colors13.xml"/><Relationship Id="rId74" Type="http://schemas.microsoft.com/office/2007/relationships/diagramDrawing" Target="../diagrams/drawing14.xml"/><Relationship Id="rId79" Type="http://schemas.microsoft.com/office/2007/relationships/diagramDrawing" Target="../diagrams/drawing15.xml"/><Relationship Id="rId5" Type="http://schemas.openxmlformats.org/officeDocument/2006/relationships/diagramColors" Target="../diagrams/colors1.xml"/><Relationship Id="rId61" Type="http://schemas.openxmlformats.org/officeDocument/2006/relationships/diagramColors" Target="../diagrams/colors12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31" Type="http://schemas.microsoft.com/office/2007/relationships/diagramDrawing" Target="../diagrams/drawing6.xml"/><Relationship Id="rId44" Type="http://schemas.openxmlformats.org/officeDocument/2006/relationships/diagramQuickStyle" Target="../diagrams/quickStyle9.xml"/><Relationship Id="rId52" Type="http://schemas.openxmlformats.org/officeDocument/2006/relationships/diagramData" Target="../diagrams/data11.xml"/><Relationship Id="rId60" Type="http://schemas.openxmlformats.org/officeDocument/2006/relationships/diagramQuickStyle" Target="../diagrams/quickStyle12.xml"/><Relationship Id="rId65" Type="http://schemas.openxmlformats.org/officeDocument/2006/relationships/diagramQuickStyle" Target="../diagrams/quickStyle13.xml"/><Relationship Id="rId73" Type="http://schemas.openxmlformats.org/officeDocument/2006/relationships/diagramColors" Target="../diagrams/colors14.xml"/><Relationship Id="rId78" Type="http://schemas.openxmlformats.org/officeDocument/2006/relationships/diagramColors" Target="../diagrams/colors15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Relationship Id="rId27" Type="http://schemas.openxmlformats.org/officeDocument/2006/relationships/diagramData" Target="../diagrams/data6.xml"/><Relationship Id="rId30" Type="http://schemas.openxmlformats.org/officeDocument/2006/relationships/diagramColors" Target="../diagrams/colors6.xml"/><Relationship Id="rId35" Type="http://schemas.openxmlformats.org/officeDocument/2006/relationships/diagramColors" Target="../diagrams/colors7.xml"/><Relationship Id="rId43" Type="http://schemas.openxmlformats.org/officeDocument/2006/relationships/diagramLayout" Target="../diagrams/layout9.xml"/><Relationship Id="rId48" Type="http://schemas.openxmlformats.org/officeDocument/2006/relationships/diagramLayout" Target="../diagrams/layout10.xml"/><Relationship Id="rId56" Type="http://schemas.microsoft.com/office/2007/relationships/diagramDrawing" Target="../diagrams/drawing11.xml"/><Relationship Id="rId64" Type="http://schemas.openxmlformats.org/officeDocument/2006/relationships/diagramLayout" Target="../diagrams/layout13.xml"/><Relationship Id="rId69" Type="http://schemas.openxmlformats.org/officeDocument/2006/relationships/image" Target="../media/image11.png"/><Relationship Id="rId77" Type="http://schemas.openxmlformats.org/officeDocument/2006/relationships/diagramQuickStyle" Target="../diagrams/quickStyle15.xml"/><Relationship Id="rId8" Type="http://schemas.openxmlformats.org/officeDocument/2006/relationships/diagramLayout" Target="../diagrams/layout2.xml"/><Relationship Id="rId51" Type="http://schemas.microsoft.com/office/2007/relationships/diagramDrawing" Target="../diagrams/drawing10.xml"/><Relationship Id="rId72" Type="http://schemas.openxmlformats.org/officeDocument/2006/relationships/diagramQuickStyle" Target="../diagrams/quickStyle14.xml"/><Relationship Id="rId3" Type="http://schemas.openxmlformats.org/officeDocument/2006/relationships/diagramLayout" Target="../diagrams/layout1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33" Type="http://schemas.openxmlformats.org/officeDocument/2006/relationships/diagramLayout" Target="../diagrams/layout7.xml"/><Relationship Id="rId38" Type="http://schemas.openxmlformats.org/officeDocument/2006/relationships/diagramLayout" Target="../diagrams/layout8.xml"/><Relationship Id="rId46" Type="http://schemas.microsoft.com/office/2007/relationships/diagramDrawing" Target="../diagrams/drawing9.xml"/><Relationship Id="rId59" Type="http://schemas.openxmlformats.org/officeDocument/2006/relationships/diagramLayout" Target="../diagrams/layout12.xml"/><Relationship Id="rId67" Type="http://schemas.microsoft.com/office/2007/relationships/diagramDrawing" Target="../diagrams/drawing13.xml"/><Relationship Id="rId20" Type="http://schemas.openxmlformats.org/officeDocument/2006/relationships/diagramColors" Target="../diagrams/colors4.xml"/><Relationship Id="rId41" Type="http://schemas.microsoft.com/office/2007/relationships/diagramDrawing" Target="../diagrams/drawing8.xml"/><Relationship Id="rId54" Type="http://schemas.openxmlformats.org/officeDocument/2006/relationships/diagramQuickStyle" Target="../diagrams/quickStyle11.xml"/><Relationship Id="rId62" Type="http://schemas.microsoft.com/office/2007/relationships/diagramDrawing" Target="../diagrams/drawing12.xml"/><Relationship Id="rId70" Type="http://schemas.openxmlformats.org/officeDocument/2006/relationships/diagramData" Target="../diagrams/data14.xml"/><Relationship Id="rId75" Type="http://schemas.openxmlformats.org/officeDocument/2006/relationships/diagramData" Target="../diagrams/data15.xml"/><Relationship Id="rId1" Type="http://schemas.openxmlformats.org/officeDocument/2006/relationships/slideLayout" Target="../slideLayouts/slideLayout28.xml"/><Relationship Id="rId6" Type="http://schemas.microsoft.com/office/2007/relationships/diagramDrawing" Target="../diagrams/drawing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28" Type="http://schemas.openxmlformats.org/officeDocument/2006/relationships/diagramLayout" Target="../diagrams/layout6.xml"/><Relationship Id="rId36" Type="http://schemas.microsoft.com/office/2007/relationships/diagramDrawing" Target="../diagrams/drawing7.xml"/><Relationship Id="rId49" Type="http://schemas.openxmlformats.org/officeDocument/2006/relationships/diagramQuickStyle" Target="../diagrams/quickStyle10.xml"/><Relationship Id="rId57" Type="http://schemas.openxmlformats.org/officeDocument/2006/relationships/hyperlink" Target="Avisos%20e%20Erros%20(2).docx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Planilha%20final%20de%20informacao%20alunos.xlsx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d.sc.gov.br/servicos/indicadores-educacionais/28427-indicadores-educacionais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Portaria%20SISGESC%20DOFSC-di&#225;rio%20oficial.pd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hyperlink" Target="Portaria%20Migra&#231;&#227;o%20SISGESC%20Educacenso.pdf" TargetMode="External"/><Relationship Id="rId4" Type="http://schemas.openxmlformats.org/officeDocument/2006/relationships/hyperlink" Target="Portaria%20269%20INEP.pdf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Termo%20de%20compromisso.pdf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627784" y="3789040"/>
            <a:ext cx="6172200" cy="1894362"/>
          </a:xfrm>
        </p:spPr>
        <p:txBody>
          <a:bodyPr/>
          <a:lstStyle/>
          <a:p>
            <a:r>
              <a:rPr lang="pt-BR" sz="7200" dirty="0">
                <a:solidFill>
                  <a:srgbClr val="0070C0"/>
                </a:solidFill>
              </a:rPr>
              <a:t>migração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59" y="2348880"/>
            <a:ext cx="2255837" cy="185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052736"/>
            <a:ext cx="2182813" cy="185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Conector angulado 4"/>
          <p:cNvCxnSpPr/>
          <p:nvPr/>
        </p:nvCxnSpPr>
        <p:spPr>
          <a:xfrm flipV="1">
            <a:off x="4355976" y="1772816"/>
            <a:ext cx="2088232" cy="1138883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168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494397"/>
              </p:ext>
            </p:extLst>
          </p:nvPr>
        </p:nvGraphicFramePr>
        <p:xfrm>
          <a:off x="683568" y="260650"/>
          <a:ext cx="7920880" cy="6240009"/>
        </p:xfrm>
        <a:graphic>
          <a:graphicData uri="http://schemas.openxmlformats.org/drawingml/2006/table">
            <a:tbl>
              <a:tblPr firstRow="1" firstCol="1" bandRow="1"/>
              <a:tblGrid>
                <a:gridCol w="19994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5352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2521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5874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5352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3042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411516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Número de Regras para Migração</a:t>
                      </a:r>
                      <a:endParaRPr lang="pt-BR" sz="2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6375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200" b="1" u="non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2017</a:t>
                      </a:r>
                      <a:endParaRPr lang="pt-BR" sz="2200" u="none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16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REGISTROS 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Nº DE CAMPOS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TOTAL </a:t>
                      </a:r>
                      <a:r>
                        <a:rPr lang="pt-BR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DE</a:t>
                      </a:r>
                      <a:r>
                        <a:rPr lang="pt-BR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REGRAS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EXCLUSÃO DE REGRA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INCLUSÃO DE REGRA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MUDANÇA DE REGRA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04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00 GESTOR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42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172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04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10 ESCOLA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107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345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04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20 TURMA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65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316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808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30 PROFISSIONAL ESCOLAR-CADASTRO1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26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99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5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8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808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40 PROFISSIONAL ESCOLAR-CADASTRO2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13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41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808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50 PROFISSIONAL ESCOLAR-FORMAÇÃO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43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157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5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808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51 PROFISSIONAL ESCOLAR-VÍNCULO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21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91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14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904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60 ALUNO-CADASTRO1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39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183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8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904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70 ALUNO-CADASTRO2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29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96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9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5808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80 ALUNO-TURMA VINCULADA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24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74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904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TOTAL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409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1574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15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16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56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51" marR="285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69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611616" cy="562074"/>
          </a:xfrm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pt-BR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 DISPONIBILIZADO</a:t>
            </a:r>
            <a:r>
              <a:rPr lang="pt-BR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539552" y="980728"/>
            <a:ext cx="7467600" cy="5277200"/>
          </a:xfrm>
          <a:ln>
            <a:solidFill>
              <a:schemeClr val="bg1"/>
            </a:solidFill>
          </a:ln>
        </p:spPr>
        <p:txBody>
          <a:bodyPr>
            <a:normAutofit fontScale="92500"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pt-BR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pt-BR" sz="1900" dirty="0">
                <a:latin typeface="Arial" panose="020B0604020202020204" pitchFamily="34" charset="0"/>
                <a:cs typeface="Arial" panose="020B0604020202020204" pitchFamily="34" charset="0"/>
              </a:rPr>
              <a:t>LEGISLAÇÃO</a:t>
            </a:r>
            <a:r>
              <a:rPr lang="pt-BR" sz="1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pt-BR" sz="1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Portaria </a:t>
            </a:r>
            <a:r>
              <a:rPr lang="pt-BR" sz="1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Uso Obrigatório do SISGESC e </a:t>
            </a:r>
            <a:r>
              <a:rPr lang="pt-BR" sz="1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</a:t>
            </a:r>
            <a:r>
              <a:rPr lang="pt-BR" sz="1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		Responsabilidades</a:t>
            </a:r>
            <a:r>
              <a:rPr lang="pt-BR" sz="1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 1576/SED de 17/06/2016.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pt-BR" sz="1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         Portaria da Migração N 1104/SED de 08/05/2017.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pt-BR" sz="1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pt-BR" sz="1900" dirty="0">
                <a:latin typeface="Arial" panose="020B0604020202020204" pitchFamily="34" charset="0"/>
                <a:cs typeface="Arial" panose="020B0604020202020204" pitchFamily="34" charset="0"/>
              </a:rPr>
              <a:t>MATERIAL DE APOIO </a:t>
            </a:r>
            <a:r>
              <a:rPr lang="pt-BR" sz="1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Layout Importação/INEP 2017.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pt-BR" sz="1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pt-BR" sz="1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pt-BR" sz="1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Tabelas </a:t>
            </a:r>
            <a:r>
              <a:rPr lang="pt-BR" sz="1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Auxiliares/INEP.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pt-BR" sz="1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pt-BR" sz="1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Etapas </a:t>
            </a:r>
            <a:r>
              <a:rPr lang="pt-BR" sz="1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Migração/INEP.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pt-BR" sz="1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pt-BR" sz="1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Considerações </a:t>
            </a:r>
            <a:r>
              <a:rPr lang="pt-BR" sz="1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Importantes SISGESC /SED  2017: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pt-BR" sz="1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1ª versão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pt-BR" sz="1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2ª versão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pt-BR" sz="1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3ª versão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pt-BR" sz="1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Manual Pronto Censo Escolar Migração 2015/SED.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pt-BR" sz="1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Planilha Alteração Órgão Regional.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pt-BR" sz="1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Procedimentos de Envio do Arquivo para o 			</a:t>
            </a:r>
            <a:r>
              <a:rPr lang="pt-BR" sz="1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Educacenso</a:t>
            </a:r>
            <a:r>
              <a:rPr lang="pt-BR" sz="1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pt-BR" sz="1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Slides dos assuntos discutidos via Skype.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pt-BR" sz="1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Tutorial sobre situações criadas no SISGESC.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pt-BR" sz="1800" dirty="0">
              <a:solidFill>
                <a:prstClr val="black"/>
              </a:solidFill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6571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755576" y="548680"/>
            <a:ext cx="7471148" cy="461665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A IMPORTÂNCIA DOS RELATÓRIOS DO SISGESC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782738" y="1124744"/>
            <a:ext cx="741682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	Os relatórios presentes no SIGESC estão e sempre estiveram disponíveis e devem ser utilizados durante todo Censo Escolar pelas UEs para acompanhamento, verificação, análise e correção das inconsistências. </a:t>
            </a: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Ausência de informações ou informações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equivocadas acarretam sérias consequências, sendo o Gestor e o responsável pelos dados informados no SISGESC das Unidades Escolares os responsáveis. </a:t>
            </a:r>
          </a:p>
          <a:p>
            <a:pPr algn="just">
              <a:lnSpc>
                <a:spcPct val="150000"/>
              </a:lnSpc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	Onde encontrar estes Relatórios no SISGESC?</a:t>
            </a:r>
          </a:p>
          <a:p>
            <a:pPr algn="just">
              <a:lnSpc>
                <a:spcPct val="150000"/>
              </a:lnSpc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Ir no Menu Principal – Censo Escolar - Atualização de Ocorrências e Painel de Controle. Conforme os slides a seguir:</a:t>
            </a:r>
          </a:p>
        </p:txBody>
      </p:sp>
    </p:spTree>
    <p:extLst>
      <p:ext uri="{BB962C8B-B14F-4D97-AF65-F5344CB8AC3E}">
        <p14:creationId xmlns:p14="http://schemas.microsoft.com/office/powerpoint/2010/main" val="209530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484"/>
            <a:ext cx="9144000" cy="6850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41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1661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452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971600" y="260648"/>
            <a:ext cx="7520940" cy="548640"/>
          </a:xfrm>
        </p:spPr>
        <p:txBody>
          <a:bodyPr/>
          <a:lstStyle/>
          <a:p>
            <a:pPr algn="ctr"/>
            <a:r>
              <a:rPr lang="pt-BR" dirty="0"/>
              <a:t>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erros e avisos</a:t>
            </a:r>
            <a:r>
              <a:rPr lang="pt-BR" b="1" dirty="0">
                <a:latin typeface="+mn-lt"/>
              </a:rPr>
              <a:t>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EM 19/06/2017</a:t>
            </a:r>
          </a:p>
        </p:txBody>
      </p:sp>
      <p:graphicFrame>
        <p:nvGraphicFramePr>
          <p:cNvPr id="43" name="Diagrama 42"/>
          <p:cNvGraphicFramePr/>
          <p:nvPr>
            <p:extLst>
              <p:ext uri="{D42A27DB-BD31-4B8C-83A1-F6EECF244321}">
                <p14:modId xmlns:p14="http://schemas.microsoft.com/office/powerpoint/2010/main" val="613864420"/>
              </p:ext>
            </p:extLst>
          </p:nvPr>
        </p:nvGraphicFramePr>
        <p:xfrm>
          <a:off x="422320" y="2091648"/>
          <a:ext cx="1152000" cy="9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5" name="Diagrama 44"/>
          <p:cNvGraphicFramePr/>
          <p:nvPr>
            <p:extLst>
              <p:ext uri="{D42A27DB-BD31-4B8C-83A1-F6EECF244321}">
                <p14:modId xmlns:p14="http://schemas.microsoft.com/office/powerpoint/2010/main" val="2908602661"/>
              </p:ext>
            </p:extLst>
          </p:nvPr>
        </p:nvGraphicFramePr>
        <p:xfrm>
          <a:off x="3419872" y="2132856"/>
          <a:ext cx="1152000" cy="9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50" name="Diagrama 49"/>
          <p:cNvGraphicFramePr/>
          <p:nvPr>
            <p:extLst>
              <p:ext uri="{D42A27DB-BD31-4B8C-83A1-F6EECF244321}">
                <p14:modId xmlns:p14="http://schemas.microsoft.com/office/powerpoint/2010/main" val="3632111549"/>
              </p:ext>
            </p:extLst>
          </p:nvPr>
        </p:nvGraphicFramePr>
        <p:xfrm>
          <a:off x="5128625" y="1231750"/>
          <a:ext cx="1656184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54" name="Diagrama 53"/>
          <p:cNvGraphicFramePr/>
          <p:nvPr>
            <p:extLst>
              <p:ext uri="{D42A27DB-BD31-4B8C-83A1-F6EECF244321}">
                <p14:modId xmlns:p14="http://schemas.microsoft.com/office/powerpoint/2010/main" val="4222412538"/>
              </p:ext>
            </p:extLst>
          </p:nvPr>
        </p:nvGraphicFramePr>
        <p:xfrm>
          <a:off x="4440109" y="5457266"/>
          <a:ext cx="1656184" cy="1101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55" name="Diagrama 54"/>
          <p:cNvGraphicFramePr/>
          <p:nvPr>
            <p:extLst>
              <p:ext uri="{D42A27DB-BD31-4B8C-83A1-F6EECF244321}">
                <p14:modId xmlns:p14="http://schemas.microsoft.com/office/powerpoint/2010/main" val="2102319997"/>
              </p:ext>
            </p:extLst>
          </p:nvPr>
        </p:nvGraphicFramePr>
        <p:xfrm>
          <a:off x="628462" y="3486110"/>
          <a:ext cx="1152000" cy="9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52" name="Diagrama 51"/>
          <p:cNvGraphicFramePr/>
          <p:nvPr>
            <p:extLst>
              <p:ext uri="{D42A27DB-BD31-4B8C-83A1-F6EECF244321}">
                <p14:modId xmlns:p14="http://schemas.microsoft.com/office/powerpoint/2010/main" val="2868465860"/>
              </p:ext>
            </p:extLst>
          </p:nvPr>
        </p:nvGraphicFramePr>
        <p:xfrm>
          <a:off x="2340741" y="4851914"/>
          <a:ext cx="2016224" cy="1156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51" name="Diagrama 50"/>
          <p:cNvGraphicFramePr/>
          <p:nvPr>
            <p:extLst>
              <p:ext uri="{D42A27DB-BD31-4B8C-83A1-F6EECF244321}">
                <p14:modId xmlns:p14="http://schemas.microsoft.com/office/powerpoint/2010/main" val="954902093"/>
              </p:ext>
            </p:extLst>
          </p:nvPr>
        </p:nvGraphicFramePr>
        <p:xfrm>
          <a:off x="1835696" y="1153776"/>
          <a:ext cx="1296144" cy="1526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graphicFrame>
        <p:nvGraphicFramePr>
          <p:cNvPr id="56" name="Diagrama 55"/>
          <p:cNvGraphicFramePr/>
          <p:nvPr>
            <p:extLst>
              <p:ext uri="{D42A27DB-BD31-4B8C-83A1-F6EECF244321}">
                <p14:modId xmlns:p14="http://schemas.microsoft.com/office/powerpoint/2010/main" val="3988349385"/>
              </p:ext>
            </p:extLst>
          </p:nvPr>
        </p:nvGraphicFramePr>
        <p:xfrm>
          <a:off x="7236296" y="3737239"/>
          <a:ext cx="1728192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7" r:lo="rId38" r:qs="rId39" r:cs="rId40"/>
          </a:graphicData>
        </a:graphic>
      </p:graphicFrame>
      <p:graphicFrame>
        <p:nvGraphicFramePr>
          <p:cNvPr id="58" name="Diagrama 57"/>
          <p:cNvGraphicFramePr/>
          <p:nvPr>
            <p:extLst/>
          </p:nvPr>
        </p:nvGraphicFramePr>
        <p:xfrm>
          <a:off x="683568" y="4077072"/>
          <a:ext cx="1296144" cy="79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2" r:lo="rId43" r:qs="rId44" r:cs="rId45"/>
          </a:graphicData>
        </a:graphic>
      </p:graphicFrame>
      <p:graphicFrame>
        <p:nvGraphicFramePr>
          <p:cNvPr id="62" name="Diagrama 61"/>
          <p:cNvGraphicFramePr/>
          <p:nvPr>
            <p:extLst>
              <p:ext uri="{D42A27DB-BD31-4B8C-83A1-F6EECF244321}">
                <p14:modId xmlns:p14="http://schemas.microsoft.com/office/powerpoint/2010/main" val="1862664673"/>
              </p:ext>
            </p:extLst>
          </p:nvPr>
        </p:nvGraphicFramePr>
        <p:xfrm>
          <a:off x="7164288" y="5262643"/>
          <a:ext cx="1517968" cy="1296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7" r:lo="rId48" r:qs="rId49" r:cs="rId50"/>
          </a:graphicData>
        </a:graphic>
      </p:graphicFrame>
      <p:graphicFrame>
        <p:nvGraphicFramePr>
          <p:cNvPr id="64" name="Diagrama 63"/>
          <p:cNvGraphicFramePr/>
          <p:nvPr>
            <p:extLst>
              <p:ext uri="{D42A27DB-BD31-4B8C-83A1-F6EECF244321}">
                <p14:modId xmlns:p14="http://schemas.microsoft.com/office/powerpoint/2010/main" val="675500737"/>
              </p:ext>
            </p:extLst>
          </p:nvPr>
        </p:nvGraphicFramePr>
        <p:xfrm>
          <a:off x="5761039" y="3362799"/>
          <a:ext cx="1368152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2" r:lo="rId53" r:qs="rId54" r:cs="rId55"/>
          </a:graphicData>
        </a:graphic>
      </p:graphicFrame>
      <p:graphicFrame>
        <p:nvGraphicFramePr>
          <p:cNvPr id="66" name="Diagrama 65">
            <a:hlinkClick r:id="rId57" action="ppaction://hlinkfile"/>
          </p:cNvPr>
          <p:cNvGraphicFramePr/>
          <p:nvPr>
            <p:extLst>
              <p:ext uri="{D42A27DB-BD31-4B8C-83A1-F6EECF244321}">
                <p14:modId xmlns:p14="http://schemas.microsoft.com/office/powerpoint/2010/main" val="704478067"/>
              </p:ext>
            </p:extLst>
          </p:nvPr>
        </p:nvGraphicFramePr>
        <p:xfrm>
          <a:off x="687151" y="5105979"/>
          <a:ext cx="144000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8" r:lo="rId59" r:qs="rId60" r:cs="rId61"/>
          </a:graphicData>
        </a:graphic>
      </p:graphicFrame>
      <p:grpSp>
        <p:nvGrpSpPr>
          <p:cNvPr id="23" name="Grupo 22"/>
          <p:cNvGrpSpPr/>
          <p:nvPr/>
        </p:nvGrpSpPr>
        <p:grpSpPr>
          <a:xfrm>
            <a:off x="4355975" y="3849012"/>
            <a:ext cx="864097" cy="864097"/>
            <a:chOff x="77807" y="0"/>
            <a:chExt cx="864097" cy="864097"/>
          </a:xfrm>
        </p:grpSpPr>
        <p:sp>
          <p:nvSpPr>
            <p:cNvPr id="24" name="Elipse 23"/>
            <p:cNvSpPr/>
            <p:nvPr/>
          </p:nvSpPr>
          <p:spPr>
            <a:xfrm>
              <a:off x="77807" y="0"/>
              <a:ext cx="864097" cy="864097"/>
            </a:xfrm>
            <a:prstGeom prst="ellipse">
              <a:avLst/>
            </a:prstGeom>
            <a:solidFill>
              <a:schemeClr val="accent3">
                <a:lumMod val="20000"/>
                <a:lumOff val="80000"/>
                <a:alpha val="50000"/>
              </a:schemeClr>
            </a:solidFill>
            <a:ln>
              <a:solidFill>
                <a:srgbClr val="3399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5" name="Elipse 4"/>
            <p:cNvSpPr/>
            <p:nvPr/>
          </p:nvSpPr>
          <p:spPr>
            <a:xfrm>
              <a:off x="204351" y="126544"/>
              <a:ext cx="611009" cy="6110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6667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/>
                  <a:ea typeface="+mn-ea"/>
                  <a:cs typeface="+mn-cs"/>
                </a:rPr>
                <a:t>ZONA</a:t>
              </a:r>
            </a:p>
          </p:txBody>
        </p:sp>
      </p:grpSp>
      <p:graphicFrame>
        <p:nvGraphicFramePr>
          <p:cNvPr id="26" name="Diagrama 25"/>
          <p:cNvGraphicFramePr/>
          <p:nvPr>
            <p:extLst>
              <p:ext uri="{D42A27DB-BD31-4B8C-83A1-F6EECF244321}">
                <p14:modId xmlns:p14="http://schemas.microsoft.com/office/powerpoint/2010/main" val="28250082"/>
              </p:ext>
            </p:extLst>
          </p:nvPr>
        </p:nvGraphicFramePr>
        <p:xfrm>
          <a:off x="7452320" y="2053876"/>
          <a:ext cx="1296144" cy="1526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3" r:lo="rId64" r:qs="rId65" r:cs="rId66"/>
          </a:graphicData>
        </a:graphic>
      </p:graphicFrame>
      <p:pic>
        <p:nvPicPr>
          <p:cNvPr id="21" name="Picture 3">
            <a:hlinkClick r:id="rId68" action="ppaction://hlinkfile"/>
            <a:extLst>
              <a:ext uri="{FF2B5EF4-FFF2-40B4-BE49-F238E27FC236}">
                <a16:creationId xmlns="" xmlns:a16="http://schemas.microsoft.com/office/drawing/2014/main" id="{35A613D3-3100-4153-B4EA-6417749EFF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1118420" cy="116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7" name="Diagrama 26">
            <a:extLst>
              <a:ext uri="{FF2B5EF4-FFF2-40B4-BE49-F238E27FC236}">
                <a16:creationId xmlns="" xmlns:a16="http://schemas.microsoft.com/office/drawing/2014/main" id="{F5374E6C-FF53-4235-ACF3-C0937B47A2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8267160"/>
              </p:ext>
            </p:extLst>
          </p:nvPr>
        </p:nvGraphicFramePr>
        <p:xfrm>
          <a:off x="7129191" y="890860"/>
          <a:ext cx="1152000" cy="9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0" r:lo="rId71" r:qs="rId72" r:cs="rId73"/>
          </a:graphicData>
        </a:graphic>
      </p:graphicFrame>
      <p:graphicFrame>
        <p:nvGraphicFramePr>
          <p:cNvPr id="28" name="Diagrama 27">
            <a:extLst>
              <a:ext uri="{FF2B5EF4-FFF2-40B4-BE49-F238E27FC236}">
                <a16:creationId xmlns="" xmlns:a16="http://schemas.microsoft.com/office/drawing/2014/main" id="{F09415C3-2320-4582-9BC3-D2399D5A07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0042717"/>
              </p:ext>
            </p:extLst>
          </p:nvPr>
        </p:nvGraphicFramePr>
        <p:xfrm>
          <a:off x="2385986" y="3441517"/>
          <a:ext cx="1152000" cy="9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5" r:lo="rId76" r:qs="rId77" r:cs="rId78"/>
          </a:graphicData>
        </a:graphic>
      </p:graphicFrame>
    </p:spTree>
    <p:extLst>
      <p:ext uri="{BB962C8B-B14F-4D97-AF65-F5344CB8AC3E}">
        <p14:creationId xmlns:p14="http://schemas.microsoft.com/office/powerpoint/2010/main" val="383336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7372191" y="2628110"/>
            <a:ext cx="1512168" cy="1766440"/>
            <a:chOff x="-221452" y="221452"/>
            <a:chExt cx="1512168" cy="1766440"/>
          </a:xfrm>
        </p:grpSpPr>
        <p:sp>
          <p:nvSpPr>
            <p:cNvPr id="3" name="Elipse 2"/>
            <p:cNvSpPr/>
            <p:nvPr/>
          </p:nvSpPr>
          <p:spPr>
            <a:xfrm>
              <a:off x="-221452" y="475724"/>
              <a:ext cx="1512168" cy="1512168"/>
            </a:xfrm>
            <a:prstGeom prst="ellipse">
              <a:avLst/>
            </a:prstGeom>
            <a:solidFill>
              <a:schemeClr val="accent3">
                <a:lumMod val="20000"/>
                <a:lumOff val="80000"/>
                <a:alpha val="50000"/>
              </a:schemeClr>
            </a:solidFill>
            <a:ln>
              <a:solidFill>
                <a:srgbClr val="3399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/>
                  <a:ea typeface="+mn-ea"/>
                  <a:cs typeface="+mn-cs"/>
                </a:rPr>
                <a:t>EQUIV. DE CURSOS</a:t>
              </a:r>
            </a:p>
          </p:txBody>
        </p:sp>
        <p:sp>
          <p:nvSpPr>
            <p:cNvPr id="4" name="Elipse 4"/>
            <p:cNvSpPr/>
            <p:nvPr/>
          </p:nvSpPr>
          <p:spPr>
            <a:xfrm>
              <a:off x="221452" y="221452"/>
              <a:ext cx="1069264" cy="10692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</p:txBody>
        </p:sp>
      </p:grpSp>
      <p:grpSp>
        <p:nvGrpSpPr>
          <p:cNvPr id="5" name="Grupo 4"/>
          <p:cNvGrpSpPr/>
          <p:nvPr/>
        </p:nvGrpSpPr>
        <p:grpSpPr>
          <a:xfrm>
            <a:off x="6876258" y="527987"/>
            <a:ext cx="1872206" cy="1617923"/>
            <a:chOff x="0" y="0"/>
            <a:chExt cx="1512168" cy="1512168"/>
          </a:xfrm>
        </p:grpSpPr>
        <p:sp>
          <p:nvSpPr>
            <p:cNvPr id="6" name="Elipse 5"/>
            <p:cNvSpPr/>
            <p:nvPr/>
          </p:nvSpPr>
          <p:spPr>
            <a:xfrm>
              <a:off x="0" y="0"/>
              <a:ext cx="1512168" cy="1512168"/>
            </a:xfrm>
            <a:prstGeom prst="ellipse">
              <a:avLst/>
            </a:prstGeom>
            <a:solidFill>
              <a:schemeClr val="accent3">
                <a:lumMod val="20000"/>
                <a:lumOff val="80000"/>
                <a:alpha val="50000"/>
              </a:schemeClr>
            </a:solidFill>
            <a:ln>
              <a:solidFill>
                <a:srgbClr val="3399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/>
                  <a:ea typeface="+mn-ea"/>
                  <a:cs typeface="+mn-cs"/>
                </a:rPr>
                <a:t>EQUIV. DE DISCIPLINAS</a:t>
              </a:r>
            </a:p>
          </p:txBody>
        </p:sp>
        <p:sp>
          <p:nvSpPr>
            <p:cNvPr id="7" name="Elipse 4"/>
            <p:cNvSpPr/>
            <p:nvPr/>
          </p:nvSpPr>
          <p:spPr>
            <a:xfrm>
              <a:off x="221452" y="221452"/>
              <a:ext cx="1069264" cy="10692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/>
                  <a:ea typeface="+mn-ea"/>
                  <a:cs typeface="+mn-cs"/>
                </a:rPr>
                <a:t> </a:t>
              </a:r>
            </a:p>
          </p:txBody>
        </p:sp>
      </p:grpSp>
      <p:grpSp>
        <p:nvGrpSpPr>
          <p:cNvPr id="8" name="Grupo 7"/>
          <p:cNvGrpSpPr/>
          <p:nvPr/>
        </p:nvGrpSpPr>
        <p:grpSpPr>
          <a:xfrm>
            <a:off x="5787472" y="2138792"/>
            <a:ext cx="1414106" cy="1296144"/>
            <a:chOff x="-58981" y="229968"/>
            <a:chExt cx="1414106" cy="1296144"/>
          </a:xfrm>
        </p:grpSpPr>
        <p:sp>
          <p:nvSpPr>
            <p:cNvPr id="9" name="Elipse 8"/>
            <p:cNvSpPr/>
            <p:nvPr/>
          </p:nvSpPr>
          <p:spPr>
            <a:xfrm>
              <a:off x="-58981" y="229968"/>
              <a:ext cx="1414106" cy="1296144"/>
            </a:xfrm>
            <a:prstGeom prst="ellipse">
              <a:avLst/>
            </a:prstGeom>
            <a:solidFill>
              <a:schemeClr val="accent3">
                <a:lumMod val="20000"/>
                <a:lumOff val="80000"/>
                <a:alpha val="50000"/>
              </a:schemeClr>
            </a:solidFill>
            <a:ln>
              <a:solidFill>
                <a:srgbClr val="3399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/>
                  <a:ea typeface="+mn-ea"/>
                  <a:cs typeface="+mn-cs"/>
                </a:rPr>
                <a:t>ESGOTO</a:t>
              </a:r>
            </a:p>
          </p:txBody>
        </p:sp>
        <p:sp>
          <p:nvSpPr>
            <p:cNvPr id="10" name="Elipse 4"/>
            <p:cNvSpPr/>
            <p:nvPr/>
          </p:nvSpPr>
          <p:spPr>
            <a:xfrm>
              <a:off x="148110" y="419784"/>
              <a:ext cx="999924" cy="9165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</p:txBody>
        </p:sp>
      </p:grpSp>
      <p:grpSp>
        <p:nvGrpSpPr>
          <p:cNvPr id="11" name="Grupo 10"/>
          <p:cNvGrpSpPr/>
          <p:nvPr/>
        </p:nvGrpSpPr>
        <p:grpSpPr>
          <a:xfrm>
            <a:off x="5522525" y="718371"/>
            <a:ext cx="972000" cy="1448232"/>
            <a:chOff x="24605" y="-618578"/>
            <a:chExt cx="972000" cy="1448232"/>
          </a:xfrm>
        </p:grpSpPr>
        <p:sp>
          <p:nvSpPr>
            <p:cNvPr id="12" name="Elipse 11"/>
            <p:cNvSpPr/>
            <p:nvPr/>
          </p:nvSpPr>
          <p:spPr>
            <a:xfrm>
              <a:off x="24605" y="-618578"/>
              <a:ext cx="972000" cy="9720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  <a:alpha val="50000"/>
              </a:schemeClr>
            </a:solidFill>
            <a:ln>
              <a:solidFill>
                <a:srgbClr val="3399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/>
                  <a:ea typeface="+mn-ea"/>
                  <a:cs typeface="+mn-cs"/>
                </a:rPr>
                <a:t>ÁGUA</a:t>
              </a:r>
            </a:p>
          </p:txBody>
        </p:sp>
        <p:sp>
          <p:nvSpPr>
            <p:cNvPr id="13" name="Elipse 4"/>
            <p:cNvSpPr/>
            <p:nvPr/>
          </p:nvSpPr>
          <p:spPr>
            <a:xfrm>
              <a:off x="232346" y="142346"/>
              <a:ext cx="687308" cy="6873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12446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</p:txBody>
        </p:sp>
      </p:grpSp>
      <p:grpSp>
        <p:nvGrpSpPr>
          <p:cNvPr id="14" name="Grupo 13"/>
          <p:cNvGrpSpPr/>
          <p:nvPr/>
        </p:nvGrpSpPr>
        <p:grpSpPr>
          <a:xfrm>
            <a:off x="568309" y="1893162"/>
            <a:ext cx="6192266" cy="2819582"/>
            <a:chOff x="142346" y="142346"/>
            <a:chExt cx="6192266" cy="2819582"/>
          </a:xfrm>
        </p:grpSpPr>
        <p:sp>
          <p:nvSpPr>
            <p:cNvPr id="15" name="Elipse 14"/>
            <p:cNvSpPr/>
            <p:nvPr/>
          </p:nvSpPr>
          <p:spPr>
            <a:xfrm>
              <a:off x="5362612" y="2058265"/>
              <a:ext cx="972000" cy="903663"/>
            </a:xfrm>
            <a:prstGeom prst="ellipse">
              <a:avLst/>
            </a:prstGeom>
            <a:solidFill>
              <a:schemeClr val="accent3">
                <a:lumMod val="20000"/>
                <a:lumOff val="80000"/>
                <a:alpha val="49804"/>
              </a:schemeClr>
            </a:solidFill>
            <a:ln>
              <a:solidFill>
                <a:srgbClr val="3399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r>
                <a:rPr lang="pt-BR" sz="1600" b="1" dirty="0">
                  <a:solidFill>
                    <a:srgbClr val="000000"/>
                  </a:solidFill>
                </a:rPr>
                <a:t>SEXO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</p:txBody>
        </p:sp>
        <p:sp>
          <p:nvSpPr>
            <p:cNvPr id="16" name="Elipse 4"/>
            <p:cNvSpPr/>
            <p:nvPr/>
          </p:nvSpPr>
          <p:spPr>
            <a:xfrm>
              <a:off x="142346" y="142346"/>
              <a:ext cx="687308" cy="6873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8001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</p:txBody>
        </p:sp>
      </p:grpSp>
      <p:sp>
        <p:nvSpPr>
          <p:cNvPr id="19" name="Elipse 18"/>
          <p:cNvSpPr/>
          <p:nvPr/>
        </p:nvSpPr>
        <p:spPr>
          <a:xfrm>
            <a:off x="2958793" y="445328"/>
            <a:ext cx="1800200" cy="1576538"/>
          </a:xfrm>
          <a:prstGeom prst="ellipse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solidFill>
              <a:srgbClr val="3399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TURMA SEM PROFESSOR</a:t>
            </a:r>
          </a:p>
        </p:txBody>
      </p:sp>
      <p:grpSp>
        <p:nvGrpSpPr>
          <p:cNvPr id="20" name="Grupo 19"/>
          <p:cNvGrpSpPr/>
          <p:nvPr/>
        </p:nvGrpSpPr>
        <p:grpSpPr>
          <a:xfrm>
            <a:off x="1624975" y="1860070"/>
            <a:ext cx="1813210" cy="1736919"/>
            <a:chOff x="0" y="0"/>
            <a:chExt cx="1512168" cy="1512168"/>
          </a:xfrm>
        </p:grpSpPr>
        <p:sp>
          <p:nvSpPr>
            <p:cNvPr id="21" name="Elipse 20"/>
            <p:cNvSpPr/>
            <p:nvPr/>
          </p:nvSpPr>
          <p:spPr>
            <a:xfrm>
              <a:off x="0" y="0"/>
              <a:ext cx="1512168" cy="1512168"/>
            </a:xfrm>
            <a:prstGeom prst="ellipse">
              <a:avLst/>
            </a:prstGeom>
            <a:solidFill>
              <a:schemeClr val="accent3">
                <a:lumMod val="20000"/>
                <a:lumOff val="80000"/>
                <a:alpha val="50000"/>
              </a:schemeClr>
            </a:solidFill>
            <a:ln>
              <a:solidFill>
                <a:srgbClr val="3399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2" name="Elipse 4"/>
            <p:cNvSpPr/>
            <p:nvPr/>
          </p:nvSpPr>
          <p:spPr>
            <a:xfrm>
              <a:off x="221452" y="287084"/>
              <a:ext cx="1051817" cy="10036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/>
                  <a:ea typeface="+mn-ea"/>
                  <a:cs typeface="+mn-cs"/>
                </a:rPr>
                <a:t>TRANSPORTE </a:t>
              </a:r>
            </a:p>
          </p:txBody>
        </p:sp>
      </p:grpSp>
      <p:grpSp>
        <p:nvGrpSpPr>
          <p:cNvPr id="23" name="Grupo 22"/>
          <p:cNvGrpSpPr/>
          <p:nvPr/>
        </p:nvGrpSpPr>
        <p:grpSpPr>
          <a:xfrm>
            <a:off x="231124" y="3227773"/>
            <a:ext cx="1512168" cy="1512168"/>
            <a:chOff x="0" y="0"/>
            <a:chExt cx="1512168" cy="1512168"/>
          </a:xfrm>
        </p:grpSpPr>
        <p:sp>
          <p:nvSpPr>
            <p:cNvPr id="24" name="Elipse 23"/>
            <p:cNvSpPr/>
            <p:nvPr/>
          </p:nvSpPr>
          <p:spPr>
            <a:xfrm>
              <a:off x="0" y="0"/>
              <a:ext cx="1512168" cy="1512168"/>
            </a:xfrm>
            <a:prstGeom prst="ellipse">
              <a:avLst/>
            </a:prstGeom>
            <a:solidFill>
              <a:schemeClr val="accent3">
                <a:lumMod val="20000"/>
                <a:lumOff val="80000"/>
                <a:alpha val="50000"/>
              </a:schemeClr>
            </a:solidFill>
            <a:ln>
              <a:solidFill>
                <a:srgbClr val="3399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5" name="Elipse 4"/>
            <p:cNvSpPr/>
            <p:nvPr/>
          </p:nvSpPr>
          <p:spPr>
            <a:xfrm>
              <a:off x="221452" y="221452"/>
              <a:ext cx="1069264" cy="10692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/>
                  <a:ea typeface="+mn-ea"/>
                  <a:cs typeface="+mn-cs"/>
                </a:rPr>
                <a:t>LONGITUDE </a:t>
              </a:r>
            </a:p>
          </p:txBody>
        </p:sp>
      </p:grpSp>
      <p:grpSp>
        <p:nvGrpSpPr>
          <p:cNvPr id="26" name="Grupo 25"/>
          <p:cNvGrpSpPr/>
          <p:nvPr/>
        </p:nvGrpSpPr>
        <p:grpSpPr>
          <a:xfrm>
            <a:off x="388805" y="664118"/>
            <a:ext cx="1512169" cy="1345659"/>
            <a:chOff x="286590" y="-255501"/>
            <a:chExt cx="1512169" cy="1345659"/>
          </a:xfrm>
        </p:grpSpPr>
        <p:sp>
          <p:nvSpPr>
            <p:cNvPr id="27" name="Elipse 26"/>
            <p:cNvSpPr/>
            <p:nvPr/>
          </p:nvSpPr>
          <p:spPr>
            <a:xfrm>
              <a:off x="286590" y="-255501"/>
              <a:ext cx="1512169" cy="1345659"/>
            </a:xfrm>
            <a:prstGeom prst="ellipse">
              <a:avLst/>
            </a:prstGeom>
            <a:solidFill>
              <a:schemeClr val="accent3">
                <a:lumMod val="20000"/>
                <a:lumOff val="80000"/>
                <a:alpha val="50000"/>
              </a:schemeClr>
            </a:solidFill>
            <a:ln>
              <a:solidFill>
                <a:srgbClr val="3399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/>
                  <a:ea typeface="+mn-ea"/>
                  <a:cs typeface="+mn-cs"/>
                </a:rPr>
                <a:t>LATITUDE</a:t>
              </a:r>
            </a:p>
          </p:txBody>
        </p:sp>
        <p:sp>
          <p:nvSpPr>
            <p:cNvPr id="28" name="Elipse 4"/>
            <p:cNvSpPr/>
            <p:nvPr/>
          </p:nvSpPr>
          <p:spPr>
            <a:xfrm>
              <a:off x="673367" y="169309"/>
              <a:ext cx="817495" cy="8174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</p:txBody>
        </p:sp>
      </p:grpSp>
      <p:grpSp>
        <p:nvGrpSpPr>
          <p:cNvPr id="29" name="Grupo 28"/>
          <p:cNvGrpSpPr/>
          <p:nvPr/>
        </p:nvGrpSpPr>
        <p:grpSpPr>
          <a:xfrm>
            <a:off x="2740147" y="3556631"/>
            <a:ext cx="1156113" cy="1156113"/>
            <a:chOff x="504058" y="0"/>
            <a:chExt cx="1156113" cy="1156113"/>
          </a:xfrm>
        </p:grpSpPr>
        <p:sp>
          <p:nvSpPr>
            <p:cNvPr id="30" name="Elipse 29"/>
            <p:cNvSpPr/>
            <p:nvPr/>
          </p:nvSpPr>
          <p:spPr>
            <a:xfrm>
              <a:off x="504058" y="0"/>
              <a:ext cx="1156113" cy="1156113"/>
            </a:xfrm>
            <a:prstGeom prst="ellipse">
              <a:avLst/>
            </a:prstGeom>
            <a:solidFill>
              <a:schemeClr val="accent3">
                <a:lumMod val="20000"/>
                <a:lumOff val="80000"/>
                <a:alpha val="50000"/>
              </a:schemeClr>
            </a:solidFill>
            <a:ln>
              <a:solidFill>
                <a:srgbClr val="3399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31" name="Elipse 4"/>
            <p:cNvSpPr/>
            <p:nvPr/>
          </p:nvSpPr>
          <p:spPr>
            <a:xfrm>
              <a:off x="673367" y="169309"/>
              <a:ext cx="817495" cy="8174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/>
                  <a:ea typeface="+mn-ea"/>
                  <a:cs typeface="+mn-cs"/>
                </a:rPr>
                <a:t>CEP</a:t>
              </a:r>
            </a:p>
          </p:txBody>
        </p:sp>
      </p:grpSp>
      <p:grpSp>
        <p:nvGrpSpPr>
          <p:cNvPr id="32" name="Grupo 31"/>
          <p:cNvGrpSpPr/>
          <p:nvPr/>
        </p:nvGrpSpPr>
        <p:grpSpPr>
          <a:xfrm>
            <a:off x="3896260" y="2021933"/>
            <a:ext cx="1628282" cy="1534698"/>
            <a:chOff x="504058" y="0"/>
            <a:chExt cx="1156113" cy="1156113"/>
          </a:xfrm>
        </p:grpSpPr>
        <p:sp>
          <p:nvSpPr>
            <p:cNvPr id="33" name="Elipse 32"/>
            <p:cNvSpPr/>
            <p:nvPr/>
          </p:nvSpPr>
          <p:spPr>
            <a:xfrm>
              <a:off x="504058" y="0"/>
              <a:ext cx="1156113" cy="1156113"/>
            </a:xfrm>
            <a:prstGeom prst="ellipse">
              <a:avLst/>
            </a:prstGeom>
            <a:solidFill>
              <a:schemeClr val="accent3">
                <a:lumMod val="20000"/>
                <a:lumOff val="80000"/>
                <a:alpha val="50000"/>
              </a:schemeClr>
            </a:solidFill>
            <a:ln>
              <a:solidFill>
                <a:srgbClr val="3399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34" name="Elipse 4"/>
            <p:cNvSpPr/>
            <p:nvPr/>
          </p:nvSpPr>
          <p:spPr>
            <a:xfrm>
              <a:off x="673367" y="169309"/>
              <a:ext cx="817495" cy="8174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/>
                  <a:ea typeface="+mn-ea"/>
                  <a:cs typeface="+mn-cs"/>
                </a:rPr>
                <a:t>TURMA MULTISSSERIADA</a:t>
              </a:r>
            </a:p>
          </p:txBody>
        </p:sp>
      </p:grpSp>
      <p:sp>
        <p:nvSpPr>
          <p:cNvPr id="17" name="Retângulo 16"/>
          <p:cNvSpPr/>
          <p:nvPr/>
        </p:nvSpPr>
        <p:spPr>
          <a:xfrm>
            <a:off x="1255618" y="5471760"/>
            <a:ext cx="69887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solidFill>
                  <a:srgbClr val="FF0000"/>
                </a:solidFill>
              </a:rPr>
              <a:t>CONFERIR OS RELATÓRIOS É IMPORTANTÍSSIMO! </a:t>
            </a:r>
            <a:endParaRPr lang="pt-BR" dirty="0">
              <a:solidFill>
                <a:srgbClr val="FF0000"/>
              </a:solidFill>
            </a:endParaRPr>
          </a:p>
          <a:p>
            <a:pPr algn="ctr"/>
            <a:r>
              <a:rPr lang="pt-BR" b="1" dirty="0">
                <a:solidFill>
                  <a:srgbClr val="FF0000"/>
                </a:solidFill>
              </a:rPr>
              <a:t>EVITA O ERRO! 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61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123728" y="2204864"/>
            <a:ext cx="6390456" cy="1793794"/>
          </a:xfrm>
        </p:spPr>
        <p:txBody>
          <a:bodyPr>
            <a:normAutofit/>
          </a:bodyPr>
          <a:lstStyle/>
          <a:p>
            <a:pPr algn="ctr"/>
            <a:r>
              <a:rPr lang="pt-BR" sz="3600" b="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AVALIAÇÃO DO         PROCESSO DE MIGRAÇÃO 2017</a:t>
            </a:r>
          </a:p>
          <a:p>
            <a:pPr algn="ctr"/>
            <a:endParaRPr lang="pt-BR" sz="3600" b="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41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484" y="2204864"/>
            <a:ext cx="3400619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789040"/>
            <a:ext cx="3400619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ângulo 1"/>
          <p:cNvSpPr/>
          <p:nvPr/>
        </p:nvSpPr>
        <p:spPr>
          <a:xfrm>
            <a:off x="1187624" y="620688"/>
            <a:ext cx="6624736" cy="83099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DESEMPENHO DAS UEs NO</a:t>
            </a:r>
          </a:p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PROCESSO DE MIGRAÇÃO</a:t>
            </a:r>
          </a:p>
        </p:txBody>
      </p:sp>
      <p:sp>
        <p:nvSpPr>
          <p:cNvPr id="3" name="Retângulo 2"/>
          <p:cNvSpPr/>
          <p:nvPr/>
        </p:nvSpPr>
        <p:spPr>
          <a:xfrm>
            <a:off x="1085646" y="2204864"/>
            <a:ext cx="655272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just"/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878" y="2204864"/>
            <a:ext cx="2850496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1454025" y="2626623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Migraram 1.218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1439961" y="4210799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Não Migraram 64 </a:t>
            </a:r>
          </a:p>
        </p:txBody>
      </p:sp>
    </p:spTree>
    <p:extLst>
      <p:ext uri="{BB962C8B-B14F-4D97-AF65-F5344CB8AC3E}">
        <p14:creationId xmlns:p14="http://schemas.microsoft.com/office/powerpoint/2010/main" val="220840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843128"/>
            <a:ext cx="2376264" cy="1799837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752701" y="2924944"/>
            <a:ext cx="303819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Foram feitos  batimentos, através do sistema dos cadastros de alunos e docentes, entre o SISGESC e o EDUCACENSO.</a:t>
            </a:r>
          </a:p>
          <a:p>
            <a:pPr algn="just"/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5004048" y="2935850"/>
            <a:ext cx="2880320" cy="26314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CPF</a:t>
            </a:r>
          </a:p>
          <a:p>
            <a:pPr algn="ctr">
              <a:lnSpc>
                <a:spcPct val="150000"/>
              </a:lnSpc>
            </a:pPr>
            <a:r>
              <a:rPr lang="pt-BR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</a:t>
            </a:r>
          </a:p>
          <a:p>
            <a:pPr algn="ctr">
              <a:lnSpc>
                <a:spcPct val="150000"/>
              </a:lnSpc>
            </a:pPr>
            <a:r>
              <a:rPr lang="pt-BR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</a:t>
            </a:r>
          </a:p>
          <a:p>
            <a:pPr algn="ctr">
              <a:lnSpc>
                <a:spcPct val="150000"/>
              </a:lnSpc>
            </a:pPr>
            <a:r>
              <a:rPr lang="pt-BR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DO ALUNO</a:t>
            </a:r>
          </a:p>
          <a:p>
            <a:pPr algn="ctr">
              <a:lnSpc>
                <a:spcPct val="150000"/>
              </a:lnSpc>
            </a:pPr>
            <a:r>
              <a:rPr lang="pt-BR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FILIAÇÃO 1</a:t>
            </a:r>
            <a:endParaRPr lang="pt-BR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61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rgaminho vertical 2"/>
          <p:cNvSpPr/>
          <p:nvPr/>
        </p:nvSpPr>
        <p:spPr>
          <a:xfrm>
            <a:off x="0" y="0"/>
            <a:ext cx="9144000" cy="6858000"/>
          </a:xfrm>
          <a:prstGeom prst="vertic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043608" y="1220215"/>
            <a:ext cx="71287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BR" dirty="0">
                <a:solidFill>
                  <a:srgbClr val="000000"/>
                </a:solidFill>
              </a:rPr>
              <a:t>	</a:t>
            </a: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ano de 2012 houve uma reunião por solicitação da Associação dos Assistentes de Educação à SED, onde apresentaram várias reinvindicações, sendo uma delas a migração  dos dados do SISGESC para o Educacenso, otimizando o trabalho nas escolas. Somando-se a esta solicitação também a necessidade de consistências das informações no SISGESC. 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2123728" y="260648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PONTO DE PARTIDA</a:t>
            </a:r>
          </a:p>
        </p:txBody>
      </p:sp>
    </p:spTree>
    <p:extLst>
      <p:ext uri="{BB962C8B-B14F-4D97-AF65-F5344CB8AC3E}">
        <p14:creationId xmlns:p14="http://schemas.microsoft.com/office/powerpoint/2010/main" val="148593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o explicativo em seta para a direita 9"/>
          <p:cNvSpPr/>
          <p:nvPr/>
        </p:nvSpPr>
        <p:spPr>
          <a:xfrm>
            <a:off x="899592" y="1484784"/>
            <a:ext cx="4464496" cy="3312368"/>
          </a:xfrm>
          <a:prstGeom prst="rightArrow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2"/>
          <p:cNvSpPr txBox="1"/>
          <p:nvPr/>
        </p:nvSpPr>
        <p:spPr>
          <a:xfrm>
            <a:off x="1107367" y="1894473"/>
            <a:ext cx="252028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Foram feitos  batimentos, através de relatórios entre o SISGESC e o EDUCACENSO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5383223" y="485258"/>
            <a:ext cx="315591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9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EMI</a:t>
            </a:r>
          </a:p>
          <a:p>
            <a:endParaRPr lang="pt-BR" sz="19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9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EMIEP/EMI</a:t>
            </a:r>
          </a:p>
          <a:p>
            <a:endParaRPr lang="pt-BR" sz="19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9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EM/EMI</a:t>
            </a:r>
          </a:p>
          <a:p>
            <a:endParaRPr lang="pt-BR" sz="19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9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MAIS EDUCAÇÃO</a:t>
            </a:r>
          </a:p>
          <a:p>
            <a:endParaRPr lang="pt-BR" sz="19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9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PENOA</a:t>
            </a:r>
          </a:p>
          <a:p>
            <a:endParaRPr lang="pt-BR" sz="19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9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PENOA/MAIS EDUCAÇÃO</a:t>
            </a:r>
          </a:p>
          <a:p>
            <a:endParaRPr lang="pt-BR" sz="19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9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SAEDE</a:t>
            </a:r>
          </a:p>
          <a:p>
            <a:endParaRPr lang="pt-BR" sz="19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9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TRANSPORTE</a:t>
            </a:r>
          </a:p>
          <a:p>
            <a:endParaRPr lang="pt-BR" sz="19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9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 DE CONTRATAÇÃO</a:t>
            </a:r>
          </a:p>
        </p:txBody>
      </p:sp>
    </p:spTree>
    <p:extLst>
      <p:ext uri="{BB962C8B-B14F-4D97-AF65-F5344CB8AC3E}">
        <p14:creationId xmlns:p14="http://schemas.microsoft.com/office/powerpoint/2010/main" val="118197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755576" y="631776"/>
            <a:ext cx="7416824" cy="461665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ALUNOS RETIRADOS </a:t>
            </a:r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 RECUSADOS</a:t>
            </a:r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m 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1872" y="1988839"/>
            <a:ext cx="2530705" cy="2736305"/>
          </a:xfrm>
          <a:prstGeom prst="rect">
            <a:avLst/>
          </a:prstGeom>
        </p:spPr>
      </p:pic>
      <p:pic>
        <p:nvPicPr>
          <p:cNvPr id="1026" name="Picture 2" descr="Resultado de imagem para DESENHO DE ALUNOS E ESCOLA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1988840"/>
            <a:ext cx="3096345" cy="270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4471493" y="321297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11" name="Menos 10"/>
          <p:cNvSpPr/>
          <p:nvPr/>
        </p:nvSpPr>
        <p:spPr>
          <a:xfrm>
            <a:off x="4716014" y="3356469"/>
            <a:ext cx="619573" cy="22583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719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348880"/>
            <a:ext cx="2817175" cy="2741468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971600" y="476672"/>
            <a:ext cx="6768752" cy="83099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INCONSISTÊNCIAS DE  DADOS DOS AMBIENTES DAS UEs</a:t>
            </a:r>
          </a:p>
        </p:txBody>
      </p:sp>
      <p:sp>
        <p:nvSpPr>
          <p:cNvPr id="6" name="Retângulo 5"/>
          <p:cNvSpPr/>
          <p:nvPr/>
        </p:nvSpPr>
        <p:spPr>
          <a:xfrm>
            <a:off x="3488797" y="1772816"/>
            <a:ext cx="4827620" cy="3993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 falta de informações consistentes nos ambientes das 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UEs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levou a realização de uma pesquisa em julho de 2017 da sua infraestrutura.</a:t>
            </a:r>
          </a:p>
          <a:p>
            <a:pPr algn="just">
              <a:lnSpc>
                <a:spcPct val="150000"/>
              </a:lnSpc>
            </a:pPr>
            <a:endParaRPr lang="pt-B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Com base nos dados verificados, foi solicitado que as 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UEs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realizassem os ajustes no SISGESC e no 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Educacenso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. Conforme gráfico a seguir:</a:t>
            </a:r>
          </a:p>
        </p:txBody>
      </p:sp>
    </p:spTree>
    <p:extLst>
      <p:ext uri="{BB962C8B-B14F-4D97-AF65-F5344CB8AC3E}">
        <p14:creationId xmlns:p14="http://schemas.microsoft.com/office/powerpoint/2010/main" val="100136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C54263D-1058-442E-A93C-FEFF61C1E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836" y="365129"/>
            <a:ext cx="8170966" cy="454271"/>
          </a:xfrm>
        </p:spPr>
        <p:txBody>
          <a:bodyPr>
            <a:noAutofit/>
          </a:bodyPr>
          <a:lstStyle/>
          <a:p>
            <a:pPr algn="ctr"/>
            <a:r>
              <a:rPr lang="pt-BR" sz="2800" b="1" dirty="0"/>
              <a:t>Pesquisa de validação de dados – dependências existentes na escola – Censo Escolar 2016</a:t>
            </a:r>
          </a:p>
        </p:txBody>
      </p:sp>
      <p:graphicFrame>
        <p:nvGraphicFramePr>
          <p:cNvPr id="4" name="Espaço Reservado para Conteúdo 3">
            <a:extLst>
              <a:ext uri="{FF2B5EF4-FFF2-40B4-BE49-F238E27FC236}">
                <a16:creationId xmlns="" xmlns:a16="http://schemas.microsoft.com/office/drawing/2014/main" id="{00000000-0008-0000-03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6394903"/>
              </p:ext>
            </p:extLst>
          </p:nvPr>
        </p:nvGraphicFramePr>
        <p:xfrm>
          <a:off x="0" y="1052736"/>
          <a:ext cx="9144000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5287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44" y="2420888"/>
            <a:ext cx="3275856" cy="2750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ângulo 3"/>
          <p:cNvSpPr/>
          <p:nvPr/>
        </p:nvSpPr>
        <p:spPr>
          <a:xfrm>
            <a:off x="683568" y="692696"/>
            <a:ext cx="7848872" cy="83099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dirty="0"/>
              <a:t> 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DADOS MIGRADOS NA MATRÍCULA INICIAL - 2017 SISGESC/EDUCACENSO</a:t>
            </a:r>
          </a:p>
        </p:txBody>
      </p:sp>
      <p:sp>
        <p:nvSpPr>
          <p:cNvPr id="5" name="Retângulo 4"/>
          <p:cNvSpPr/>
          <p:nvPr/>
        </p:nvSpPr>
        <p:spPr>
          <a:xfrm>
            <a:off x="4608004" y="2492896"/>
            <a:ext cx="37084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Matrículas   </a:t>
            </a:r>
            <a:r>
              <a:rPr lang="pt-BR" sz="2000" dirty="0"/>
              <a:t>     nº </a:t>
            </a:r>
            <a:r>
              <a:rPr lang="pt-BR" sz="2000" dirty="0" smtClean="0"/>
              <a:t> 489.215</a:t>
            </a:r>
            <a:endParaRPr lang="pt-BR" sz="2000" dirty="0"/>
          </a:p>
          <a:p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Alunos      </a:t>
            </a:r>
            <a:r>
              <a:rPr lang="pt-BR" sz="2000" dirty="0"/>
              <a:t>        n° 463.539</a:t>
            </a:r>
          </a:p>
          <a:p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Turmas</a:t>
            </a:r>
            <a:r>
              <a:rPr lang="pt-BR" sz="2000" dirty="0"/>
              <a:t>             n°</a:t>
            </a:r>
            <a:r>
              <a:rPr lang="pt-BR" sz="1600" dirty="0"/>
              <a:t> </a:t>
            </a:r>
            <a:r>
              <a:rPr lang="pt-BR" sz="1600" dirty="0" smtClean="0"/>
              <a:t>   </a:t>
            </a:r>
            <a:r>
              <a:rPr lang="pt-BR" sz="2000" dirty="0" smtClean="0"/>
              <a:t>29.417</a:t>
            </a:r>
            <a:endParaRPr lang="pt-BR" sz="2000" dirty="0"/>
          </a:p>
          <a:p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Docentes</a:t>
            </a:r>
            <a:r>
              <a:rPr lang="pt-BR" sz="2000" dirty="0"/>
              <a:t>          n</a:t>
            </a:r>
            <a:r>
              <a:rPr lang="pt-BR" sz="2000" dirty="0" smtClean="0"/>
              <a:t>°</a:t>
            </a:r>
            <a:r>
              <a:rPr lang="pt-BR" sz="1400" dirty="0" smtClean="0"/>
              <a:t>    </a:t>
            </a:r>
            <a:r>
              <a:rPr lang="pt-BR" sz="2000" dirty="0" smtClean="0"/>
              <a:t>30.669</a:t>
            </a:r>
            <a:endParaRPr lang="pt-BR" sz="2000" dirty="0"/>
          </a:p>
          <a:p>
            <a:endParaRPr lang="pt-BR" sz="2000" dirty="0"/>
          </a:p>
          <a:p>
            <a:endParaRPr lang="pt-BR" sz="2000" dirty="0"/>
          </a:p>
          <a:p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Fonte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INEP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Conector de Seta Reta 6">
            <a:extLst>
              <a:ext uri="{FF2B5EF4-FFF2-40B4-BE49-F238E27FC236}">
                <a16:creationId xmlns="" xmlns:a16="http://schemas.microsoft.com/office/drawing/2014/main" id="{AB5A3A3A-C732-467C-90CC-EC2C368D1DAB}"/>
              </a:ext>
            </a:extLst>
          </p:cNvPr>
          <p:cNvCxnSpPr>
            <a:cxnSpLocks/>
          </p:cNvCxnSpPr>
          <p:nvPr/>
        </p:nvCxnSpPr>
        <p:spPr>
          <a:xfrm>
            <a:off x="6012160" y="2708920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="" xmlns:a16="http://schemas.microsoft.com/office/drawing/2014/main" id="{DD1B58AE-CFEF-4051-9A8F-A36D5092AD88}"/>
              </a:ext>
            </a:extLst>
          </p:cNvPr>
          <p:cNvCxnSpPr>
            <a:cxnSpLocks/>
          </p:cNvCxnSpPr>
          <p:nvPr/>
        </p:nvCxnSpPr>
        <p:spPr>
          <a:xfrm>
            <a:off x="5652120" y="2996952"/>
            <a:ext cx="7920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e Seta Reta 15">
            <a:extLst>
              <a:ext uri="{FF2B5EF4-FFF2-40B4-BE49-F238E27FC236}">
                <a16:creationId xmlns="" xmlns:a16="http://schemas.microsoft.com/office/drawing/2014/main" id="{2C215D3B-7B48-4C11-8C65-7A80FC678EA1}"/>
              </a:ext>
            </a:extLst>
          </p:cNvPr>
          <p:cNvCxnSpPr>
            <a:cxnSpLocks/>
          </p:cNvCxnSpPr>
          <p:nvPr/>
        </p:nvCxnSpPr>
        <p:spPr>
          <a:xfrm>
            <a:off x="5868144" y="3645024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e Seta Reta 25">
            <a:extLst>
              <a:ext uri="{FF2B5EF4-FFF2-40B4-BE49-F238E27FC236}">
                <a16:creationId xmlns="" xmlns:a16="http://schemas.microsoft.com/office/drawing/2014/main" id="{2D53B5DE-E27C-4934-9563-FC385350C49A}"/>
              </a:ext>
            </a:extLst>
          </p:cNvPr>
          <p:cNvCxnSpPr/>
          <p:nvPr/>
        </p:nvCxnSpPr>
        <p:spPr>
          <a:xfrm>
            <a:off x="5652120" y="3356992"/>
            <a:ext cx="7920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70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971600" y="476672"/>
            <a:ext cx="6768752" cy="52322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SITUAÇÃO ALUNO 2017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259632" y="1628800"/>
            <a:ext cx="63367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Durante o etapa da Situação Aluno 2017 será feito acompanhamento do rendimento e movimento dos alunos.</a:t>
            </a:r>
          </a:p>
          <a:p>
            <a:pPr>
              <a:lnSpc>
                <a:spcPct val="150000"/>
              </a:lnSpc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Imagem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369" y="3717032"/>
            <a:ext cx="2232249" cy="2251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75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4634198" y="1939425"/>
            <a:ext cx="3888432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Esse procedimento é necessário, pois no ano de 2016 muitos alunos ficaram sem essas informações.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4526988" y="1126621"/>
            <a:ext cx="3960440" cy="461665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SITUAÇÃO ALUNO 2016</a:t>
            </a:r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8304"/>
            <a:ext cx="3820942" cy="6603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669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="" xmlns:a16="http://schemas.microsoft.com/office/drawing/2014/main" id="{91DE639E-D37C-4A0D-B11F-C7D6F9B42249}"/>
              </a:ext>
            </a:extLst>
          </p:cNvPr>
          <p:cNvSpPr/>
          <p:nvPr/>
        </p:nvSpPr>
        <p:spPr>
          <a:xfrm>
            <a:off x="683568" y="260648"/>
            <a:ext cx="7848872" cy="83099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dirty="0"/>
              <a:t> 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IMPORTÂNCIA DAS INFORMAÇÕES PRESTADAS NOS SISTEMAS – SISGESC E EDUCACENSO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="" xmlns:a16="http://schemas.microsoft.com/office/drawing/2014/main" id="{52DFF10A-7014-4850-8936-92C386B09327}"/>
              </a:ext>
            </a:extLst>
          </p:cNvPr>
          <p:cNvSpPr/>
          <p:nvPr/>
        </p:nvSpPr>
        <p:spPr>
          <a:xfrm>
            <a:off x="251520" y="1356741"/>
            <a:ext cx="8712968" cy="3365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compreensão da situação educacional ocorre por intermédio de um conjunto amplo de informações e indicadores que possibilitam monitorar o desenvolvimento da educação estadual e brasileira, como o IDEB, as taxas de rendimento e de fluxo escolar, a distorção idade-série, entre outros, que servem de referência para as metas do Plano Estadual de Educação e do Plano Nacional da Educação. Todos esses indicadores são calculados com base nos dados do Censo Escolar. Como utilizamos a ferramenta de migração, os dados do SISGESC precisam ser consistentes e fidedignos.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D5930A2A-9C84-4CE1-8A91-F1029AAC0FE7}"/>
              </a:ext>
            </a:extLst>
          </p:cNvPr>
          <p:cNvSpPr txBox="1"/>
          <p:nvPr/>
        </p:nvSpPr>
        <p:spPr>
          <a:xfrm>
            <a:off x="246584" y="4869160"/>
            <a:ext cx="8712968" cy="1709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Além disso, as matrículas e dados escolares coletados servem de base para o repasse de recursos do governo federal e para o planejamento e divulgação de dados das avaliações realizadas pelo Inep e para o desenvolvimento de políticas estaduais.</a:t>
            </a:r>
            <a:endParaRPr lang="pt-BR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25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="" xmlns:a16="http://schemas.microsoft.com/office/drawing/2014/main" id="{1DCB9AF1-017D-48CB-83E6-E513C86626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562" y="1556792"/>
            <a:ext cx="5802851" cy="4104456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="" xmlns:a16="http://schemas.microsoft.com/office/drawing/2014/main" id="{DEB996CB-3F59-47B5-8847-832754212FCA}"/>
              </a:ext>
            </a:extLst>
          </p:cNvPr>
          <p:cNvSpPr/>
          <p:nvPr/>
        </p:nvSpPr>
        <p:spPr>
          <a:xfrm>
            <a:off x="539552" y="620688"/>
            <a:ext cx="7848872" cy="83099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dirty="0"/>
              <a:t> 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CADERNO DE INDICADORES EDUCACIONAIS</a:t>
            </a:r>
          </a:p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CATARINENSES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127C2503-16B7-4131-B7FE-74028F14B52D}"/>
              </a:ext>
            </a:extLst>
          </p:cNvPr>
          <p:cNvSpPr txBox="1"/>
          <p:nvPr/>
        </p:nvSpPr>
        <p:spPr>
          <a:xfrm>
            <a:off x="1562562" y="5768696"/>
            <a:ext cx="58028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Disponível em </a:t>
            </a:r>
            <a:r>
              <a:rPr lang="pt-BR" dirty="0">
                <a:hlinkClick r:id="rId3"/>
              </a:rPr>
              <a:t>http://www.sed.sc.gov.br/servicos/indicadores-educacionais/28427-indicadores-educacionais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3091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771800" y="3572890"/>
            <a:ext cx="5470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OBRIGADA A TODOS!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0"/>
            <a:ext cx="6315744" cy="3604042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="" xmlns:a16="http://schemas.microsoft.com/office/drawing/2014/main" id="{D0B32E5B-E600-4A42-9DEE-48B8EF45C6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2720" cy="6858000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="" xmlns:a16="http://schemas.microsoft.com/office/drawing/2014/main" id="{9AE21FD0-E556-4300-AE5C-B73E27497B95}"/>
              </a:ext>
            </a:extLst>
          </p:cNvPr>
          <p:cNvSpPr/>
          <p:nvPr/>
        </p:nvSpPr>
        <p:spPr>
          <a:xfrm>
            <a:off x="2413518" y="4224266"/>
            <a:ext cx="689180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SECRETARIA DE ESTADO DA EDUCAÇÃO </a:t>
            </a:r>
          </a:p>
          <a:p>
            <a:r>
              <a:rPr lang="pt-BR" sz="1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DIRETORIA DE POLÍTICAS E PLANEJAMENTO EDUCACIONAL</a:t>
            </a:r>
          </a:p>
          <a:p>
            <a:r>
              <a:rPr lang="pt-BR" sz="1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GERÊNCIA DE AVALIAÇÃO DA EDUCAÇÃO BÁSICA E ESTATÍSTICAS EDUCACIONAIS </a:t>
            </a:r>
          </a:p>
          <a:p>
            <a:r>
              <a:rPr lang="pt-BR" sz="1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COORDENAÇÃO DE TRATAMENTO, DISSEMINAÇÃO DAS INFORMAÇÕES E ESTATÍSTICAS </a:t>
            </a:r>
          </a:p>
          <a:p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Rita de Cássia Cardoso</a:t>
            </a:r>
          </a:p>
          <a:p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Alexsandra Schmidt </a:t>
            </a:r>
            <a:r>
              <a:rPr lang="pt-BR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Fabrin</a:t>
            </a:r>
            <a:endParaRPr lang="pt-BR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Josiane Marques Motta</a:t>
            </a:r>
          </a:p>
          <a:p>
            <a:r>
              <a:rPr lang="pt-BR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Mauricéa</a:t>
            </a:r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Gazelle</a:t>
            </a:r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Burda</a:t>
            </a:r>
            <a:endParaRPr lang="pt-BR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Taciana </a:t>
            </a:r>
            <a:r>
              <a:rPr lang="pt-BR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Zardo</a:t>
            </a:r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Korossue</a:t>
            </a:r>
            <a:endParaRPr lang="pt-BR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Francisco Fernandez Alvares</a:t>
            </a:r>
          </a:p>
        </p:txBody>
      </p:sp>
    </p:spTree>
    <p:extLst>
      <p:ext uri="{BB962C8B-B14F-4D97-AF65-F5344CB8AC3E}">
        <p14:creationId xmlns:p14="http://schemas.microsoft.com/office/powerpoint/2010/main" val="251772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rgaminho vertical 2"/>
          <p:cNvSpPr/>
          <p:nvPr/>
        </p:nvSpPr>
        <p:spPr>
          <a:xfrm>
            <a:off x="0" y="0"/>
            <a:ext cx="9144000" cy="6858000"/>
          </a:xfrm>
          <a:prstGeom prst="vertic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007604" y="946583"/>
            <a:ext cx="712879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BR" dirty="0">
                <a:solidFill>
                  <a:srgbClr val="000000"/>
                </a:solidFill>
              </a:rPr>
              <a:t>	</a:t>
            </a:r>
            <a:r>
              <a:rPr lang="pt-BR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</a:t>
            </a: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</a:t>
            </a: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Projeto Piloto aplicado no IEE.</a:t>
            </a:r>
          </a:p>
          <a:p>
            <a:pPr algn="just">
              <a:lnSpc>
                <a:spcPct val="200000"/>
              </a:lnSpc>
            </a:pP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pt-BR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 Nessa etapa participaram 40 UEs.</a:t>
            </a:r>
          </a:p>
          <a:p>
            <a:pPr algn="just">
              <a:lnSpc>
                <a:spcPct val="200000"/>
              </a:lnSpc>
            </a:pP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	</a:t>
            </a:r>
            <a:r>
              <a:rPr lang="pt-BR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2015</a:t>
            </a: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 Neste ano o grupo passou a contar com 76 </a:t>
            </a:r>
            <a:r>
              <a:rPr lang="pt-B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UEs e </a:t>
            </a:r>
            <a:r>
              <a:rPr lang="pt-BR" sz="200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foi instituída a 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Comissão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de Migração na SED.</a:t>
            </a:r>
          </a:p>
          <a:p>
            <a:pPr algn="just">
              <a:lnSpc>
                <a:spcPct val="200000"/>
              </a:lnSpc>
            </a:pP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	</a:t>
            </a:r>
            <a:r>
              <a:rPr lang="pt-BR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2016</a:t>
            </a: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 Migraram todas UEs, ficando de fora a migração de algumas especificidades de turmas.</a:t>
            </a:r>
          </a:p>
          <a:p>
            <a:pPr algn="just">
              <a:lnSpc>
                <a:spcPct val="200000"/>
              </a:lnSpc>
            </a:pP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	</a:t>
            </a:r>
            <a:r>
              <a:rPr lang="pt-BR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2017</a:t>
            </a: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 </a:t>
            </a: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consolidado o processo de migração da Rede Estadual.</a:t>
            </a:r>
          </a:p>
          <a:p>
            <a:pPr algn="just">
              <a:lnSpc>
                <a:spcPct val="200000"/>
              </a:lnSpc>
            </a:pPr>
            <a:endParaRPr lang="pt-BR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</a:pPr>
            <a:endParaRPr lang="pt-BR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835696" y="116632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DESENVOLVIMENTO DO PROCESSO DE MIGRAÇÃO DA REDE ESTADUAL DE SC</a:t>
            </a:r>
          </a:p>
        </p:txBody>
      </p:sp>
    </p:spTree>
    <p:extLst>
      <p:ext uri="{BB962C8B-B14F-4D97-AF65-F5344CB8AC3E}">
        <p14:creationId xmlns:p14="http://schemas.microsoft.com/office/powerpoint/2010/main" val="375318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846177" y="1196752"/>
            <a:ext cx="756084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Dados cadastrais incompletos das UEs, alunos, docentes e </a:t>
            </a:r>
            <a:r>
              <a:rPr lang="pt-B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gestores. Foram detectados muitos problemas no CPF de docentes, gestores e alunos;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pt-BR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Alunos e docentes utilizando CPF de outra </a:t>
            </a:r>
            <a:r>
              <a:rPr lang="pt-B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pessoa;</a:t>
            </a:r>
          </a:p>
          <a:p>
            <a:pPr algn="just"/>
            <a:endParaRPr lang="pt-BR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pt-B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Falta </a:t>
            </a: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informações confiáveis sobre os ambientes das UE.</a:t>
            </a:r>
          </a:p>
          <a:p>
            <a:pPr algn="just"/>
            <a:endParaRPr lang="pt-BR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pt-BR" sz="2000" dirty="0">
                <a:effectLst/>
                <a:latin typeface="Arial"/>
                <a:ea typeface="Calibri"/>
              </a:rPr>
              <a:t>Ausência de informação dos atos de criação da UE e da autorização dos cursos, comprometendo a regularidade;</a:t>
            </a:r>
            <a:endParaRPr lang="pt-BR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pt-BR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Unidades escolares em atividade no SISGESC, mas não havendo enturmação;</a:t>
            </a:r>
          </a:p>
          <a:p>
            <a:pPr algn="just"/>
            <a:endParaRPr lang="pt-BR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83569" y="548680"/>
            <a:ext cx="7848872" cy="46166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SITUAÇÕES DETECTADAS DURANTE O PROCESSO</a:t>
            </a:r>
          </a:p>
        </p:txBody>
      </p:sp>
    </p:spTree>
    <p:extLst>
      <p:ext uri="{BB962C8B-B14F-4D97-AF65-F5344CB8AC3E}">
        <p14:creationId xmlns:p14="http://schemas.microsoft.com/office/powerpoint/2010/main" val="357983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964162" y="980728"/>
            <a:ext cx="70567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Matrículas duplicadas de alunos; Problemas no registro da movimentação dos alunos (movidos-transferência</a:t>
            </a:r>
            <a:r>
              <a:rPr lang="pt-B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algn="just"/>
            <a:endParaRPr lang="pt-BR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pt-B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Falta </a:t>
            </a: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critérios das informações de atendimentos na Educação Especial e Atividades Complementares;</a:t>
            </a:r>
          </a:p>
          <a:p>
            <a:pPr lvl="0" algn="just"/>
            <a:endParaRPr lang="pt-BR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Choque de horário na EJA, PENOA, Mais Educação, Atividade de Cultura e Esporte, Educação Especial/SAEDE, EMI, AMBIAL, Educação Profissional e Tecnologia Educacional/disciplina de informática/EMI;</a:t>
            </a: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endParaRPr lang="pt-BR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Dificuldade de mapeamento real da 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aprovação, reprovação, transferidos e desistentes.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48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971600" y="476672"/>
            <a:ext cx="7560840" cy="52322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RESPONSABILIDADE DAS INFORMAÇÕES</a:t>
            </a:r>
            <a:endParaRPr lang="pt-B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2005338" cy="1818197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2949351" y="1484784"/>
            <a:ext cx="4572000" cy="707886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/>
            <a:r>
              <a:rPr lang="pt-BR" sz="2000" b="1" dirty="0">
                <a:solidFill>
                  <a:srgbClr val="00B0F0"/>
                </a:solidFill>
              </a:rPr>
              <a:t>Importante o conhecimento da legislação!</a:t>
            </a:r>
          </a:p>
        </p:txBody>
      </p:sp>
      <p:sp>
        <p:nvSpPr>
          <p:cNvPr id="5" name="Retângulo 4"/>
          <p:cNvSpPr/>
          <p:nvPr/>
        </p:nvSpPr>
        <p:spPr>
          <a:xfrm>
            <a:off x="2400874" y="2636912"/>
            <a:ext cx="5668955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Portaria </a:t>
            </a:r>
            <a:r>
              <a:rPr lang="pt-BR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N 1576/SED</a:t>
            </a:r>
            <a:r>
              <a:rPr lang="pt-BR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de 17/06/2016  </a:t>
            </a:r>
          </a:p>
          <a:p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  <a:hlinkClick r:id="rId4" action="ppaction://hlinkfile"/>
              </a:rPr>
              <a:t>Portaria N 269/INEP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23/03/2017</a:t>
            </a:r>
          </a:p>
          <a:p>
            <a:r>
              <a:rPr lang="pt-BR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5" action="ppaction://hlinkfile"/>
              </a:rPr>
              <a:t>Portaria </a:t>
            </a:r>
            <a:r>
              <a:rPr lang="pt-BR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5" action="ppaction://hlinkfile"/>
              </a:rPr>
              <a:t>da Migração N 1104/SED</a:t>
            </a:r>
            <a:r>
              <a:rPr lang="pt-BR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08/05/2017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      Todos os arquivos 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txt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do SISGESC enviados ao Educacenso no período de Migração ficam 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armazenados, juntamente com o Termo de Compromisso, onde consta o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CPF e nome 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do responsável pelas informações. </a:t>
            </a:r>
          </a:p>
          <a:p>
            <a:pPr algn="just"/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Quando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da necessidade de comprovação das informações enviadas ao Educacenso é possível auditar.</a:t>
            </a:r>
          </a:p>
        </p:txBody>
      </p:sp>
    </p:spTree>
    <p:extLst>
      <p:ext uri="{BB962C8B-B14F-4D97-AF65-F5344CB8AC3E}">
        <p14:creationId xmlns:p14="http://schemas.microsoft.com/office/powerpoint/2010/main" val="270892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136904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523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02297" y="404664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TERMO DE COMPROMISSO</a:t>
            </a:r>
          </a:p>
        </p:txBody>
      </p:sp>
      <p:pic>
        <p:nvPicPr>
          <p:cNvPr id="4" name="Imagem 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835456"/>
            <a:ext cx="3168352" cy="3157790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1535257" y="5177912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PAINEL DE CONTROLE - SISGESC</a:t>
            </a:r>
          </a:p>
        </p:txBody>
      </p:sp>
    </p:spTree>
    <p:extLst>
      <p:ext uri="{BB962C8B-B14F-4D97-AF65-F5344CB8AC3E}">
        <p14:creationId xmlns:p14="http://schemas.microsoft.com/office/powerpoint/2010/main" val="204199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2906" y="476672"/>
            <a:ext cx="7467600" cy="1008112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ctr"/>
            <a:r>
              <a:rPr lang="pt-B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pt-B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erificação dos dados no </a:t>
            </a:r>
            <a:r>
              <a:rPr lang="pt-BR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sisgesc</a:t>
            </a:r>
            <a:r>
              <a:rPr lang="pt-B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para migração</a:t>
            </a:r>
            <a:endParaRPr lang="pt-B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B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luxograma: Dados armazenados 3"/>
          <p:cNvSpPr/>
          <p:nvPr/>
        </p:nvSpPr>
        <p:spPr>
          <a:xfrm>
            <a:off x="1289043" y="2276872"/>
            <a:ext cx="6595323" cy="1152128"/>
          </a:xfrm>
          <a:prstGeom prst="flowChartOnlineStorag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Verifica-se </a:t>
            </a:r>
            <a:r>
              <a:rPr lang="pt-BR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informações </a:t>
            </a:r>
            <a:r>
              <a:rPr lang="pt-BR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constantes no SISGESC</a:t>
            </a:r>
            <a:endParaRPr lang="pt-BR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luxograma: Dados armazenados 4"/>
          <p:cNvSpPr/>
          <p:nvPr/>
        </p:nvSpPr>
        <p:spPr>
          <a:xfrm>
            <a:off x="1289044" y="4365104"/>
            <a:ext cx="6595324" cy="1080120"/>
          </a:xfrm>
          <a:prstGeom prst="flowChartOnlineStorag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Cruza-se estas informações para que haja consistência nos dados a serem migrados</a:t>
            </a:r>
            <a:endParaRPr lang="pt-BR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97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Balcão Envidraçado">
  <a:themeElements>
    <a:clrScheme name="Elementar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Balcão Envidraçado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alcão Envidraçad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Ângulos">
  <a:themeElements>
    <a:clrScheme name="Â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Â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Â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1317</TotalTime>
  <Words>881</Words>
  <Application>Microsoft Office PowerPoint</Application>
  <PresentationFormat>Apresentação na tela (4:3)</PresentationFormat>
  <Paragraphs>280</Paragraphs>
  <Slides>29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slides</vt:lpstr>
      </vt:variant>
      <vt:variant>
        <vt:i4>29</vt:i4>
      </vt:variant>
    </vt:vector>
  </HeadingPairs>
  <TitlesOfParts>
    <vt:vector size="32" baseType="lpstr">
      <vt:lpstr>Balcão Envidraçado</vt:lpstr>
      <vt:lpstr>Tema do Office</vt:lpstr>
      <vt:lpstr>Ângulos</vt:lpstr>
      <vt:lpstr>migração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Verificação dos dados no sisgesc para migração</vt:lpstr>
      <vt:lpstr>Apresentação do PowerPoint</vt:lpstr>
      <vt:lpstr>MATERIAL DISPONIBILIZADO </vt:lpstr>
      <vt:lpstr>Apresentação do PowerPoint</vt:lpstr>
      <vt:lpstr>Apresentação do PowerPoint</vt:lpstr>
      <vt:lpstr>Apresentação do PowerPoint</vt:lpstr>
      <vt:lpstr> erros e avisos EM 19/06/2017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Pesquisa de validação de dados – dependências existentes na escola – Censo Escolar 2016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Maria</dc:creator>
  <cp:lastModifiedBy>Maria</cp:lastModifiedBy>
  <cp:revision>139</cp:revision>
  <dcterms:created xsi:type="dcterms:W3CDTF">2017-10-18T15:03:36Z</dcterms:created>
  <dcterms:modified xsi:type="dcterms:W3CDTF">2017-11-14T15:30:21Z</dcterms:modified>
</cp:coreProperties>
</file>