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7556500" cy="10693400"/>
  <p:notesSz cx="7556500" cy="106934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2154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3457" y="1673986"/>
            <a:ext cx="5479415" cy="554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760" marR="5080" indent="-226060">
              <a:lnSpc>
                <a:spcPct val="144600"/>
              </a:lnSpc>
              <a:spcBef>
                <a:spcPts val="100"/>
              </a:spcBef>
            </a:pPr>
            <a:r>
              <a:rPr sz="1200" b="1" spc="-5" dirty="0">
                <a:latin typeface="Arial"/>
                <a:cs typeface="Arial"/>
              </a:rPr>
              <a:t>ORIENTAÇÕES </a:t>
            </a:r>
            <a:r>
              <a:rPr sz="1200" b="1" dirty="0">
                <a:latin typeface="Arial"/>
                <a:cs typeface="Arial"/>
              </a:rPr>
              <a:t>PARA O </a:t>
            </a:r>
            <a:r>
              <a:rPr sz="1200" b="1" spc="-5" dirty="0">
                <a:latin typeface="Arial"/>
                <a:cs typeface="Arial"/>
              </a:rPr>
              <a:t>PREENCHIMENTO NO SISGESC, DO </a:t>
            </a:r>
            <a:r>
              <a:rPr sz="1200" b="1" spc="-10" dirty="0">
                <a:latin typeface="Arial"/>
                <a:cs typeface="Arial"/>
              </a:rPr>
              <a:t>QUADRO DE  VAGAS, DAS UNIDADES </a:t>
            </a:r>
            <a:r>
              <a:rPr sz="1200" b="1" spc="-5" dirty="0">
                <a:latin typeface="Arial"/>
                <a:cs typeface="Arial"/>
              </a:rPr>
              <a:t>ESCOLARES </a:t>
            </a:r>
            <a:r>
              <a:rPr sz="1200" b="1" dirty="0">
                <a:latin typeface="Arial"/>
                <a:cs typeface="Arial"/>
              </a:rPr>
              <a:t>DA </a:t>
            </a:r>
            <a:r>
              <a:rPr sz="1200" b="1" spc="-5" dirty="0">
                <a:latin typeface="Arial"/>
                <a:cs typeface="Arial"/>
              </a:rPr>
              <a:t>REDE PÚBLICA</a:t>
            </a:r>
            <a:r>
              <a:rPr sz="1200" b="1" spc="75" dirty="0">
                <a:latin typeface="Arial"/>
                <a:cs typeface="Arial"/>
              </a:rPr>
              <a:t> </a:t>
            </a:r>
            <a:r>
              <a:rPr sz="1200" b="1" spc="-10" dirty="0">
                <a:latin typeface="Arial"/>
                <a:cs typeface="Arial"/>
              </a:rPr>
              <a:t>ESTADUAL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41057" y="2825113"/>
            <a:ext cx="5651500" cy="389762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38760" marR="5080" indent="629920" algn="just">
              <a:lnSpc>
                <a:spcPct val="143800"/>
              </a:lnSpc>
              <a:spcBef>
                <a:spcPts val="90"/>
              </a:spcBef>
            </a:pPr>
            <a:r>
              <a:rPr sz="1200" dirty="0">
                <a:latin typeface="Arial"/>
                <a:cs typeface="Arial"/>
              </a:rPr>
              <a:t>A </a:t>
            </a:r>
            <a:r>
              <a:rPr sz="1200" spc="-5" dirty="0">
                <a:latin typeface="Arial"/>
                <a:cs typeface="Arial"/>
              </a:rPr>
              <a:t>Secretaria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Estado </a:t>
            </a:r>
            <a:r>
              <a:rPr sz="1200" dirty="0">
                <a:latin typeface="Arial"/>
                <a:cs typeface="Arial"/>
              </a:rPr>
              <a:t>da </a:t>
            </a:r>
            <a:r>
              <a:rPr sz="1200" spc="-5" dirty="0">
                <a:latin typeface="Arial"/>
                <a:cs typeface="Arial"/>
              </a:rPr>
              <a:t>Educação, através </a:t>
            </a:r>
            <a:r>
              <a:rPr sz="1200" spc="-10" dirty="0">
                <a:latin typeface="Arial"/>
                <a:cs typeface="Arial"/>
              </a:rPr>
              <a:t>da </a:t>
            </a:r>
            <a:r>
              <a:rPr sz="1200" spc="-5" dirty="0">
                <a:latin typeface="Arial"/>
                <a:cs typeface="Arial"/>
              </a:rPr>
              <a:t>Diretoria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Gestão  </a:t>
            </a:r>
            <a:r>
              <a:rPr sz="1200" spc="-10" dirty="0">
                <a:latin typeface="Arial"/>
                <a:cs typeface="Arial"/>
              </a:rPr>
              <a:t>da </a:t>
            </a:r>
            <a:r>
              <a:rPr sz="1200" spc="-5" dirty="0">
                <a:latin typeface="Arial"/>
                <a:cs typeface="Arial"/>
              </a:rPr>
              <a:t>Rede Estadual, encaminha orientações para o preenchimento </a:t>
            </a:r>
            <a:r>
              <a:rPr sz="1200" dirty="0">
                <a:latin typeface="Arial"/>
                <a:cs typeface="Arial"/>
              </a:rPr>
              <a:t>do </a:t>
            </a:r>
            <a:r>
              <a:rPr sz="1200" spc="-5" dirty="0">
                <a:latin typeface="Arial"/>
                <a:cs typeface="Arial"/>
              </a:rPr>
              <a:t>QUADRO 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dirty="0">
                <a:latin typeface="Arial"/>
                <a:cs typeface="Arial"/>
              </a:rPr>
              <a:t>VAGAS, </a:t>
            </a:r>
            <a:r>
              <a:rPr sz="1200" spc="-5" dirty="0">
                <a:latin typeface="Arial"/>
                <a:cs typeface="Arial"/>
              </a:rPr>
              <a:t>referente a </a:t>
            </a:r>
            <a:r>
              <a:rPr sz="1200" spc="-10" dirty="0">
                <a:latin typeface="Arial"/>
                <a:cs typeface="Arial"/>
              </a:rPr>
              <a:t>Matrícula dos ALUNOS </a:t>
            </a:r>
            <a:r>
              <a:rPr sz="1200" spc="-5" dirty="0">
                <a:latin typeface="Arial"/>
                <a:cs typeface="Arial"/>
              </a:rPr>
              <a:t>NOVOS, </a:t>
            </a:r>
            <a:r>
              <a:rPr sz="1200" spc="-10" dirty="0">
                <a:latin typeface="Arial"/>
                <a:cs typeface="Arial"/>
              </a:rPr>
              <a:t>nas Unidades  </a:t>
            </a:r>
            <a:r>
              <a:rPr sz="1200" spc="-5" dirty="0">
                <a:latin typeface="Arial"/>
                <a:cs typeface="Arial"/>
              </a:rPr>
              <a:t>Escolares </a:t>
            </a:r>
            <a:r>
              <a:rPr sz="120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Educação Básica e Profissional </a:t>
            </a:r>
            <a:r>
              <a:rPr sz="1200" spc="-10" dirty="0">
                <a:latin typeface="Arial"/>
                <a:cs typeface="Arial"/>
              </a:rPr>
              <a:t>da </a:t>
            </a:r>
            <a:r>
              <a:rPr sz="1200" spc="-5" dirty="0">
                <a:latin typeface="Arial"/>
                <a:cs typeface="Arial"/>
              </a:rPr>
              <a:t>rede </a:t>
            </a:r>
            <a:r>
              <a:rPr sz="1200" dirty="0">
                <a:latin typeface="Arial"/>
                <a:cs typeface="Arial"/>
              </a:rPr>
              <a:t>estadual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ensino </a:t>
            </a:r>
            <a:r>
              <a:rPr sz="1200" spc="-10" dirty="0">
                <a:latin typeface="Arial"/>
                <a:cs typeface="Arial"/>
              </a:rPr>
              <a:t>de  </a:t>
            </a:r>
            <a:r>
              <a:rPr sz="1200" spc="-5" dirty="0">
                <a:latin typeface="Arial"/>
                <a:cs typeface="Arial"/>
              </a:rPr>
              <a:t>Santa</a:t>
            </a:r>
            <a:r>
              <a:rPr sz="1200" spc="-10" dirty="0">
                <a:latin typeface="Arial"/>
                <a:cs typeface="Arial"/>
              </a:rPr>
              <a:t> Catarina.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200">
              <a:latin typeface="Times New Roman"/>
              <a:cs typeface="Times New Roman"/>
            </a:endParaRPr>
          </a:p>
          <a:p>
            <a:pPr marL="238760" marR="10160" algn="just">
              <a:lnSpc>
                <a:spcPct val="143900"/>
              </a:lnSpc>
            </a:pPr>
            <a:r>
              <a:rPr sz="1200" dirty="0">
                <a:latin typeface="Arial"/>
                <a:cs typeface="Arial"/>
              </a:rPr>
              <a:t>É </a:t>
            </a:r>
            <a:r>
              <a:rPr sz="1200" spc="-10" dirty="0">
                <a:latin typeface="Arial"/>
                <a:cs typeface="Arial"/>
              </a:rPr>
              <a:t>fundamental </a:t>
            </a:r>
            <a:r>
              <a:rPr sz="1200" spc="-5" dirty="0">
                <a:latin typeface="Arial"/>
                <a:cs typeface="Arial"/>
              </a:rPr>
              <a:t>o correto preenchimento deste </a:t>
            </a:r>
            <a:r>
              <a:rPr sz="1200" spc="-10" dirty="0">
                <a:latin typeface="Arial"/>
                <a:cs typeface="Arial"/>
              </a:rPr>
              <a:t>instrumento </a:t>
            </a:r>
            <a:r>
              <a:rPr sz="1200" spc="-5" dirty="0">
                <a:latin typeface="Arial"/>
                <a:cs typeface="Arial"/>
              </a:rPr>
              <a:t>para que possamos  </a:t>
            </a:r>
            <a:r>
              <a:rPr sz="1200" spc="-10" dirty="0">
                <a:latin typeface="Arial"/>
                <a:cs typeface="Arial"/>
              </a:rPr>
              <a:t>fazer </a:t>
            </a:r>
            <a:r>
              <a:rPr sz="1200" spc="-5" dirty="0">
                <a:latin typeface="Arial"/>
                <a:cs typeface="Arial"/>
              </a:rPr>
              <a:t>o levantamento </a:t>
            </a:r>
            <a:r>
              <a:rPr sz="1200" spc="-10" dirty="0">
                <a:latin typeface="Arial"/>
                <a:cs typeface="Arial"/>
              </a:rPr>
              <a:t>do </a:t>
            </a:r>
            <a:r>
              <a:rPr sz="1200" spc="-5" dirty="0">
                <a:latin typeface="Arial"/>
                <a:cs typeface="Arial"/>
              </a:rPr>
              <a:t>número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novas vagas oferecidas e adequarmos o  Sistema </a:t>
            </a:r>
            <a:r>
              <a:rPr sz="1200" spc="-10" dirty="0">
                <a:latin typeface="Arial"/>
                <a:cs typeface="Arial"/>
              </a:rPr>
              <a:t>para </a:t>
            </a:r>
            <a:r>
              <a:rPr sz="1200" spc="-5" dirty="0">
                <a:latin typeface="Arial"/>
                <a:cs typeface="Arial"/>
              </a:rPr>
              <a:t>o </a:t>
            </a:r>
            <a:r>
              <a:rPr sz="1200" spc="-10" dirty="0">
                <a:latin typeface="Arial"/>
                <a:cs typeface="Arial"/>
              </a:rPr>
              <a:t>ano </a:t>
            </a:r>
            <a:r>
              <a:rPr sz="1200" dirty="0">
                <a:latin typeface="Arial"/>
                <a:cs typeface="Arial"/>
              </a:rPr>
              <a:t>de</a:t>
            </a:r>
            <a:r>
              <a:rPr sz="1200" spc="1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2018.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00">
              <a:latin typeface="Times New Roman"/>
              <a:cs typeface="Times New Roman"/>
            </a:endParaRPr>
          </a:p>
          <a:p>
            <a:pPr marL="238760" indent="-226060">
              <a:lnSpc>
                <a:spcPct val="100000"/>
              </a:lnSpc>
              <a:buFont typeface="Symbol"/>
              <a:buChar char=""/>
              <a:tabLst>
                <a:tab pos="238125" algn="l"/>
                <a:tab pos="238760" algn="l"/>
              </a:tabLst>
            </a:pPr>
            <a:r>
              <a:rPr sz="1200" b="1" spc="-5" dirty="0">
                <a:latin typeface="Arial"/>
                <a:cs typeface="Arial"/>
              </a:rPr>
              <a:t>Período </a:t>
            </a:r>
            <a:r>
              <a:rPr sz="1200" b="1" dirty="0">
                <a:latin typeface="Arial"/>
                <a:cs typeface="Arial"/>
              </a:rPr>
              <a:t>de </a:t>
            </a:r>
            <a:r>
              <a:rPr sz="1200" b="1" spc="-10" dirty="0">
                <a:latin typeface="Arial"/>
                <a:cs typeface="Arial"/>
              </a:rPr>
              <a:t>cadastro </a:t>
            </a:r>
            <a:r>
              <a:rPr sz="1200" b="1" dirty="0">
                <a:latin typeface="Arial"/>
                <a:cs typeface="Arial"/>
              </a:rPr>
              <a:t>do </a:t>
            </a:r>
            <a:r>
              <a:rPr sz="1200" b="1" spc="-5" dirty="0">
                <a:latin typeface="Arial"/>
                <a:cs typeface="Arial"/>
              </a:rPr>
              <a:t>quadro </a:t>
            </a:r>
            <a:r>
              <a:rPr sz="1200" b="1" dirty="0">
                <a:latin typeface="Arial"/>
                <a:cs typeface="Arial"/>
              </a:rPr>
              <a:t>de </a:t>
            </a:r>
            <a:r>
              <a:rPr sz="1200" b="1" spc="-10" dirty="0">
                <a:latin typeface="Arial"/>
                <a:cs typeface="Arial"/>
              </a:rPr>
              <a:t>vagas: </a:t>
            </a:r>
            <a:r>
              <a:rPr sz="1200" b="1" spc="-5" dirty="0">
                <a:latin typeface="Arial"/>
                <a:cs typeface="Arial"/>
              </a:rPr>
              <a:t>09∕11∕2017 </a:t>
            </a:r>
            <a:r>
              <a:rPr sz="1200" b="1" dirty="0">
                <a:latin typeface="Arial"/>
                <a:cs typeface="Arial"/>
              </a:rPr>
              <a:t>a</a:t>
            </a:r>
            <a:r>
              <a:rPr sz="1200" b="1" spc="35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23∕11∕2017;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Symbol"/>
              <a:buChar char=""/>
            </a:pPr>
            <a:endParaRPr sz="1750">
              <a:latin typeface="Times New Roman"/>
              <a:cs typeface="Times New Roman"/>
            </a:endParaRPr>
          </a:p>
          <a:p>
            <a:pPr marL="238760" algn="just">
              <a:lnSpc>
                <a:spcPct val="100000"/>
              </a:lnSpc>
            </a:pPr>
            <a:r>
              <a:rPr sz="1200" spc="-5" dirty="0">
                <a:latin typeface="Arial"/>
                <a:cs typeface="Arial"/>
              </a:rPr>
              <a:t>Para auxilia-los </a:t>
            </a:r>
            <a:r>
              <a:rPr sz="1200" dirty="0">
                <a:latin typeface="Arial"/>
                <a:cs typeface="Arial"/>
              </a:rPr>
              <a:t>no </a:t>
            </a:r>
            <a:r>
              <a:rPr sz="1200" spc="-5" dirty="0">
                <a:latin typeface="Arial"/>
                <a:cs typeface="Arial"/>
              </a:rPr>
              <a:t>preenchimento segue o</a:t>
            </a:r>
            <a:r>
              <a:rPr sz="1200" spc="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manual: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750">
              <a:latin typeface="Times New Roman"/>
              <a:cs typeface="Times New Roman"/>
            </a:endParaRPr>
          </a:p>
          <a:p>
            <a:pPr marL="695960" lvl="1" indent="-229235">
              <a:lnSpc>
                <a:spcPct val="100000"/>
              </a:lnSpc>
              <a:spcBef>
                <a:spcPts val="5"/>
              </a:spcBef>
              <a:buAutoNum type="arabicParenR"/>
              <a:tabLst>
                <a:tab pos="696595" algn="l"/>
              </a:tabLst>
            </a:pPr>
            <a:r>
              <a:rPr sz="1200" spc="-10" dirty="0">
                <a:latin typeface="Arial"/>
                <a:cs typeface="Arial"/>
              </a:rPr>
              <a:t>No menu </a:t>
            </a:r>
            <a:r>
              <a:rPr sz="1200" spc="-5" dirty="0">
                <a:latin typeface="Arial"/>
                <a:cs typeface="Arial"/>
              </a:rPr>
              <a:t>principal escola a pasta </a:t>
            </a:r>
            <a:r>
              <a:rPr sz="1200" i="1" spc="-5" dirty="0">
                <a:latin typeface="Arial"/>
                <a:cs typeface="Arial"/>
              </a:rPr>
              <a:t>Matrícula</a:t>
            </a:r>
            <a:r>
              <a:rPr sz="1200" i="1" spc="25" dirty="0">
                <a:latin typeface="Arial"/>
                <a:cs typeface="Arial"/>
              </a:rPr>
              <a:t> </a:t>
            </a:r>
            <a:r>
              <a:rPr sz="1200" i="1" spc="-5" dirty="0">
                <a:latin typeface="Arial"/>
                <a:cs typeface="Arial"/>
              </a:rPr>
              <a:t>on-line</a:t>
            </a:r>
            <a:r>
              <a:rPr sz="1200" spc="-5" dirty="0">
                <a:latin typeface="Arial"/>
                <a:cs typeface="Arial"/>
              </a:rPr>
              <a:t>;</a:t>
            </a:r>
            <a:endParaRPr sz="1200">
              <a:latin typeface="Arial"/>
              <a:cs typeface="Arial"/>
            </a:endParaRPr>
          </a:p>
          <a:p>
            <a:pPr marL="695960" lvl="1" indent="-229235">
              <a:lnSpc>
                <a:spcPct val="100000"/>
              </a:lnSpc>
              <a:spcBef>
                <a:spcPts val="620"/>
              </a:spcBef>
              <a:buAutoNum type="arabicParenR"/>
              <a:tabLst>
                <a:tab pos="696595" algn="l"/>
              </a:tabLst>
            </a:pPr>
            <a:r>
              <a:rPr sz="1200" spc="-10" dirty="0">
                <a:latin typeface="Arial"/>
                <a:cs typeface="Arial"/>
              </a:rPr>
              <a:t>Após </a:t>
            </a:r>
            <a:r>
              <a:rPr sz="1200" spc="-5" dirty="0">
                <a:latin typeface="Arial"/>
                <a:cs typeface="Arial"/>
              </a:rPr>
              <a:t>selecione</a:t>
            </a:r>
            <a:r>
              <a:rPr sz="1200" spc="5" dirty="0">
                <a:latin typeface="Arial"/>
                <a:cs typeface="Arial"/>
              </a:rPr>
              <a:t> </a:t>
            </a:r>
            <a:r>
              <a:rPr sz="1200" i="1" spc="-5" dirty="0">
                <a:latin typeface="Arial"/>
                <a:cs typeface="Arial"/>
              </a:rPr>
              <a:t>Acompanhamento</a:t>
            </a:r>
            <a:r>
              <a:rPr sz="1200" spc="-5" dirty="0">
                <a:latin typeface="Arial"/>
                <a:cs typeface="Arial"/>
              </a:rPr>
              <a:t>;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17014" y="589533"/>
            <a:ext cx="2598420" cy="5613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420"/>
              </a:lnSpc>
              <a:spcBef>
                <a:spcPts val="100"/>
              </a:spcBef>
            </a:pPr>
            <a:r>
              <a:rPr sz="1200" b="1" spc="-10" dirty="0">
                <a:latin typeface="Arial"/>
                <a:cs typeface="Arial"/>
              </a:rPr>
              <a:t>ESTADO DE </a:t>
            </a:r>
            <a:r>
              <a:rPr sz="1200" b="1" spc="-5" dirty="0">
                <a:latin typeface="Arial"/>
                <a:cs typeface="Arial"/>
              </a:rPr>
              <a:t>SANTA</a:t>
            </a:r>
            <a:r>
              <a:rPr sz="1200" b="1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CATARINA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380"/>
              </a:lnSpc>
              <a:spcBef>
                <a:spcPts val="75"/>
              </a:spcBef>
            </a:pPr>
            <a:r>
              <a:rPr sz="1200" spc="-5" dirty="0">
                <a:latin typeface="Arial"/>
                <a:cs typeface="Arial"/>
              </a:rPr>
              <a:t>Secretaria </a:t>
            </a:r>
            <a:r>
              <a:rPr sz="120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Estado </a:t>
            </a:r>
            <a:r>
              <a:rPr sz="1200" dirty="0">
                <a:latin typeface="Arial"/>
                <a:cs typeface="Arial"/>
              </a:rPr>
              <a:t>da </a:t>
            </a:r>
            <a:r>
              <a:rPr sz="1200" spc="-5" dirty="0">
                <a:latin typeface="Arial"/>
                <a:cs typeface="Arial"/>
              </a:rPr>
              <a:t>Educação.  Diretoria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Gestão </a:t>
            </a:r>
            <a:r>
              <a:rPr sz="1200" dirty="0">
                <a:latin typeface="Arial"/>
                <a:cs typeface="Arial"/>
              </a:rPr>
              <a:t>da </a:t>
            </a:r>
            <a:r>
              <a:rPr sz="1200" spc="-5" dirty="0">
                <a:latin typeface="Arial"/>
                <a:cs typeface="Arial"/>
              </a:rPr>
              <a:t>Rede</a:t>
            </a:r>
            <a:r>
              <a:rPr sz="1200" spc="-3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Estadual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55955" y="535939"/>
            <a:ext cx="854075" cy="6400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85750" y="6981825"/>
            <a:ext cx="6858000" cy="315196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95653" y="797940"/>
            <a:ext cx="5191125" cy="1336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5080" indent="-228600">
              <a:lnSpc>
                <a:spcPct val="143100"/>
              </a:lnSpc>
              <a:spcBef>
                <a:spcPts val="100"/>
              </a:spcBef>
              <a:buAutoNum type="arabicParenR" startAt="3"/>
              <a:tabLst>
                <a:tab pos="241935" algn="l"/>
              </a:tabLst>
            </a:pPr>
            <a:r>
              <a:rPr sz="1200" spc="-5" dirty="0">
                <a:latin typeface="Arial"/>
                <a:cs typeface="Arial"/>
              </a:rPr>
              <a:t>Irá abrir o Acompanhamento </a:t>
            </a:r>
            <a:r>
              <a:rPr sz="1200" spc="-10" dirty="0">
                <a:latin typeface="Arial"/>
                <a:cs typeface="Arial"/>
              </a:rPr>
              <a:t>do Quadro de </a:t>
            </a:r>
            <a:r>
              <a:rPr sz="1200" spc="-5" dirty="0">
                <a:latin typeface="Arial"/>
                <a:cs typeface="Arial"/>
              </a:rPr>
              <a:t>Vagas para Matrícula,  selecione a sua</a:t>
            </a:r>
            <a:r>
              <a:rPr sz="1200" dirty="0">
                <a:latin typeface="Arial"/>
                <a:cs typeface="Arial"/>
              </a:rPr>
              <a:t> </a:t>
            </a:r>
            <a:r>
              <a:rPr sz="1200" i="1" spc="-10" dirty="0">
                <a:latin typeface="Arial"/>
                <a:cs typeface="Arial"/>
              </a:rPr>
              <a:t>Regional;</a:t>
            </a:r>
            <a:endParaRPr sz="120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615"/>
              </a:spcBef>
              <a:buAutoNum type="arabicParenR" startAt="3"/>
              <a:tabLst>
                <a:tab pos="241935" algn="l"/>
              </a:tabLst>
            </a:pPr>
            <a:r>
              <a:rPr sz="1200" spc="-10" dirty="0">
                <a:latin typeface="Arial"/>
                <a:cs typeface="Arial"/>
              </a:rPr>
              <a:t>Após </a:t>
            </a:r>
            <a:r>
              <a:rPr sz="1200" spc="-5" dirty="0">
                <a:latin typeface="Arial"/>
                <a:cs typeface="Arial"/>
              </a:rPr>
              <a:t>selecione o nome </a:t>
            </a:r>
            <a:r>
              <a:rPr sz="1200" spc="-10" dirty="0">
                <a:latin typeface="Arial"/>
                <a:cs typeface="Arial"/>
              </a:rPr>
              <a:t>da </a:t>
            </a:r>
            <a:r>
              <a:rPr sz="1200" dirty="0">
                <a:latin typeface="Arial"/>
                <a:cs typeface="Arial"/>
              </a:rPr>
              <a:t>sua </a:t>
            </a:r>
            <a:r>
              <a:rPr sz="1200" i="1" spc="-5" dirty="0">
                <a:latin typeface="Arial"/>
                <a:cs typeface="Arial"/>
              </a:rPr>
              <a:t>escola </a:t>
            </a:r>
            <a:r>
              <a:rPr sz="1200" spc="-10" dirty="0">
                <a:latin typeface="Arial"/>
                <a:cs typeface="Arial"/>
              </a:rPr>
              <a:t>no</a:t>
            </a:r>
            <a:r>
              <a:rPr sz="1200" spc="50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quadro;</a:t>
            </a:r>
            <a:endParaRPr sz="120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640"/>
              </a:spcBef>
              <a:buAutoNum type="arabicParenR" startAt="3"/>
              <a:tabLst>
                <a:tab pos="241935" algn="l"/>
              </a:tabLst>
            </a:pPr>
            <a:r>
              <a:rPr sz="1200" spc="-10" dirty="0">
                <a:latin typeface="Arial"/>
                <a:cs typeface="Arial"/>
              </a:rPr>
              <a:t>Confira </a:t>
            </a:r>
            <a:r>
              <a:rPr sz="1200" dirty="0">
                <a:latin typeface="Arial"/>
                <a:cs typeface="Arial"/>
              </a:rPr>
              <a:t>no </a:t>
            </a:r>
            <a:r>
              <a:rPr sz="1200" spc="-5" dirty="0">
                <a:latin typeface="Arial"/>
                <a:cs typeface="Arial"/>
              </a:rPr>
              <a:t>fim </a:t>
            </a:r>
            <a:r>
              <a:rPr sz="1200" spc="-10" dirty="0">
                <a:latin typeface="Arial"/>
                <a:cs typeface="Arial"/>
              </a:rPr>
              <a:t>do </a:t>
            </a:r>
            <a:r>
              <a:rPr sz="1200" spc="-5" dirty="0">
                <a:latin typeface="Arial"/>
                <a:cs typeface="Arial"/>
              </a:rPr>
              <a:t>quadro se está correta a </a:t>
            </a:r>
            <a:r>
              <a:rPr sz="1200" i="1" spc="-5" dirty="0">
                <a:latin typeface="Arial"/>
                <a:cs typeface="Arial"/>
              </a:rPr>
              <a:t>escola</a:t>
            </a:r>
            <a:r>
              <a:rPr sz="1200" i="1" spc="7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selecionada;</a:t>
            </a:r>
            <a:endParaRPr sz="120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625"/>
              </a:spcBef>
              <a:buAutoNum type="arabicParenR" startAt="3"/>
              <a:tabLst>
                <a:tab pos="241935" algn="l"/>
              </a:tabLst>
            </a:pPr>
            <a:r>
              <a:rPr sz="1200" spc="-10" dirty="0">
                <a:latin typeface="Arial"/>
                <a:cs typeface="Arial"/>
              </a:rPr>
              <a:t>Após </a:t>
            </a:r>
            <a:r>
              <a:rPr sz="1200" spc="-5" dirty="0">
                <a:latin typeface="Arial"/>
                <a:cs typeface="Arial"/>
              </a:rPr>
              <a:t>isso, selecione </a:t>
            </a:r>
            <a:r>
              <a:rPr sz="1200" i="1" spc="-5" dirty="0">
                <a:latin typeface="Arial"/>
                <a:cs typeface="Arial"/>
              </a:rPr>
              <a:t>Vagas </a:t>
            </a:r>
            <a:r>
              <a:rPr sz="1200" i="1" spc="-10" dirty="0">
                <a:latin typeface="Arial"/>
                <a:cs typeface="Arial"/>
              </a:rPr>
              <a:t>por</a:t>
            </a:r>
            <a:r>
              <a:rPr sz="1200" i="1" spc="50" dirty="0">
                <a:latin typeface="Arial"/>
                <a:cs typeface="Arial"/>
              </a:rPr>
              <a:t> </a:t>
            </a:r>
            <a:r>
              <a:rPr sz="1200" i="1" spc="-5" dirty="0">
                <a:latin typeface="Arial"/>
                <a:cs typeface="Arial"/>
              </a:rPr>
              <a:t>Etapas</a:t>
            </a:r>
            <a:r>
              <a:rPr sz="1200" spc="-5" dirty="0">
                <a:latin typeface="Arial"/>
                <a:cs typeface="Arial"/>
              </a:rPr>
              <a:t>;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7117" y="5469889"/>
            <a:ext cx="3505835" cy="914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3045" indent="-220345">
              <a:lnSpc>
                <a:spcPct val="100000"/>
              </a:lnSpc>
              <a:spcBef>
                <a:spcPts val="100"/>
              </a:spcBef>
              <a:buAutoNum type="arabicParenR" startAt="7"/>
              <a:tabLst>
                <a:tab pos="233679" algn="l"/>
              </a:tabLst>
            </a:pPr>
            <a:r>
              <a:rPr sz="1200" spc="-5" dirty="0">
                <a:latin typeface="Arial"/>
                <a:cs typeface="Arial"/>
              </a:rPr>
              <a:t>Irá </a:t>
            </a:r>
            <a:r>
              <a:rPr sz="1200" spc="-10" dirty="0">
                <a:latin typeface="Arial"/>
                <a:cs typeface="Arial"/>
              </a:rPr>
              <a:t>abrir </a:t>
            </a:r>
            <a:r>
              <a:rPr sz="1200" spc="-5" dirty="0">
                <a:latin typeface="Arial"/>
                <a:cs typeface="Arial"/>
              </a:rPr>
              <a:t>o quadro </a:t>
            </a:r>
            <a:r>
              <a:rPr sz="1200" i="1" spc="-5" dirty="0">
                <a:latin typeface="Arial"/>
                <a:cs typeface="Arial"/>
              </a:rPr>
              <a:t>Vagas </a:t>
            </a:r>
            <a:r>
              <a:rPr sz="1200" i="1" spc="-10" dirty="0">
                <a:latin typeface="Arial"/>
                <a:cs typeface="Arial"/>
              </a:rPr>
              <a:t>por </a:t>
            </a:r>
            <a:r>
              <a:rPr sz="1200" i="1" dirty="0">
                <a:latin typeface="Arial"/>
                <a:cs typeface="Arial"/>
              </a:rPr>
              <a:t>Área ∕ </a:t>
            </a:r>
            <a:r>
              <a:rPr sz="1200" i="1" spc="-5" dirty="0">
                <a:latin typeface="Arial"/>
                <a:cs typeface="Arial"/>
              </a:rPr>
              <a:t>curso </a:t>
            </a:r>
            <a:r>
              <a:rPr sz="1200" i="1" dirty="0">
                <a:latin typeface="Arial"/>
                <a:cs typeface="Arial"/>
              </a:rPr>
              <a:t>∕</a:t>
            </a:r>
            <a:r>
              <a:rPr sz="1200" i="1" spc="60" dirty="0">
                <a:latin typeface="Arial"/>
                <a:cs typeface="Arial"/>
              </a:rPr>
              <a:t> </a:t>
            </a:r>
            <a:r>
              <a:rPr sz="1200" i="1" spc="-5" dirty="0">
                <a:latin typeface="Arial"/>
                <a:cs typeface="Arial"/>
              </a:rPr>
              <a:t>Etapa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Arial"/>
              <a:buAutoNum type="arabicParenR" startAt="7"/>
            </a:pPr>
            <a:endParaRPr sz="1150">
              <a:latin typeface="Times New Roman"/>
              <a:cs typeface="Times New Roman"/>
            </a:endParaRPr>
          </a:p>
          <a:p>
            <a:pPr marL="233045" indent="-220345">
              <a:lnSpc>
                <a:spcPct val="100000"/>
              </a:lnSpc>
              <a:buAutoNum type="arabicParenR" startAt="7"/>
              <a:tabLst>
                <a:tab pos="233679" algn="l"/>
              </a:tabLst>
            </a:pPr>
            <a:r>
              <a:rPr sz="1200" spc="-10" dirty="0">
                <a:latin typeface="Arial"/>
                <a:cs typeface="Arial"/>
              </a:rPr>
              <a:t>Selecione </a:t>
            </a:r>
            <a:r>
              <a:rPr sz="1200" dirty="0">
                <a:latin typeface="Arial"/>
                <a:cs typeface="Arial"/>
              </a:rPr>
              <a:t>um</a:t>
            </a:r>
            <a:r>
              <a:rPr sz="1200" spc="-1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registro;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Arial"/>
              <a:buAutoNum type="arabicParenR" startAt="7"/>
            </a:pPr>
            <a:endParaRPr sz="1150">
              <a:latin typeface="Times New Roman"/>
              <a:cs typeface="Times New Roman"/>
            </a:endParaRPr>
          </a:p>
          <a:p>
            <a:pPr marL="190500" indent="-177800">
              <a:lnSpc>
                <a:spcPct val="100000"/>
              </a:lnSpc>
              <a:buAutoNum type="arabicParenR" startAt="7"/>
              <a:tabLst>
                <a:tab pos="190500" algn="l"/>
              </a:tabLst>
            </a:pPr>
            <a:r>
              <a:rPr sz="1200" spc="-10" dirty="0">
                <a:latin typeface="Arial"/>
                <a:cs typeface="Arial"/>
              </a:rPr>
              <a:t>Clique </a:t>
            </a:r>
            <a:r>
              <a:rPr sz="1200" dirty="0">
                <a:latin typeface="Arial"/>
                <a:cs typeface="Arial"/>
              </a:rPr>
              <a:t>em </a:t>
            </a:r>
            <a:r>
              <a:rPr sz="1200" i="1" spc="-10" dirty="0">
                <a:latin typeface="Arial"/>
                <a:cs typeface="Arial"/>
              </a:rPr>
              <a:t>Informar </a:t>
            </a:r>
            <a:r>
              <a:rPr sz="1200" i="1" spc="-5" dirty="0">
                <a:latin typeface="Arial"/>
                <a:cs typeface="Arial"/>
              </a:rPr>
              <a:t>número </a:t>
            </a:r>
            <a:r>
              <a:rPr sz="1200" i="1" dirty="0">
                <a:latin typeface="Arial"/>
                <a:cs typeface="Arial"/>
              </a:rPr>
              <a:t>de</a:t>
            </a:r>
            <a:r>
              <a:rPr sz="1200" i="1" spc="25" dirty="0">
                <a:latin typeface="Arial"/>
                <a:cs typeface="Arial"/>
              </a:rPr>
              <a:t> </a:t>
            </a:r>
            <a:r>
              <a:rPr sz="1200" i="1" spc="-5" dirty="0">
                <a:latin typeface="Arial"/>
                <a:cs typeface="Arial"/>
              </a:rPr>
              <a:t>vagas</a:t>
            </a:r>
            <a:r>
              <a:rPr sz="1200" spc="-5" dirty="0">
                <a:latin typeface="Arial"/>
                <a:cs typeface="Arial"/>
              </a:rPr>
              <a:t>;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57175" y="2447924"/>
            <a:ext cx="6764020" cy="304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52450" y="7058025"/>
            <a:ext cx="6086475" cy="28264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7117" y="874141"/>
            <a:ext cx="5424805" cy="914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buAutoNum type="arabicParenR" startAt="10"/>
              <a:tabLst>
                <a:tab pos="274320" algn="l"/>
              </a:tabLst>
            </a:pPr>
            <a:r>
              <a:rPr sz="1200" spc="-5" dirty="0">
                <a:latin typeface="Arial"/>
                <a:cs typeface="Arial"/>
              </a:rPr>
              <a:t>Abrirá o Quadro </a:t>
            </a:r>
            <a:r>
              <a:rPr sz="120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vagas </a:t>
            </a:r>
            <a:r>
              <a:rPr sz="1200" spc="-10" dirty="0">
                <a:latin typeface="Arial"/>
                <a:cs typeface="Arial"/>
              </a:rPr>
              <a:t>por </a:t>
            </a:r>
            <a:r>
              <a:rPr sz="1200" spc="-5" dirty="0">
                <a:latin typeface="Arial"/>
                <a:cs typeface="Arial"/>
              </a:rPr>
              <a:t>etapa, digita o número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i="1" spc="-5" dirty="0">
                <a:latin typeface="Arial"/>
                <a:cs typeface="Arial"/>
              </a:rPr>
              <a:t>vagas</a:t>
            </a:r>
            <a:r>
              <a:rPr sz="1200" i="1" spc="125" dirty="0">
                <a:latin typeface="Arial"/>
                <a:cs typeface="Arial"/>
              </a:rPr>
              <a:t> </a:t>
            </a:r>
            <a:r>
              <a:rPr sz="1200" i="1" spc="-5" dirty="0">
                <a:latin typeface="Arial"/>
                <a:cs typeface="Arial"/>
              </a:rPr>
              <a:t>oferecidas</a:t>
            </a:r>
            <a:r>
              <a:rPr sz="1200" spc="-5" dirty="0">
                <a:latin typeface="Arial"/>
                <a:cs typeface="Arial"/>
              </a:rPr>
              <a:t>;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Font typeface="Arial"/>
              <a:buAutoNum type="arabicParenR" startAt="10"/>
            </a:pP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ct val="144400"/>
              </a:lnSpc>
              <a:buAutoNum type="arabicParenR" startAt="10"/>
              <a:tabLst>
                <a:tab pos="302260" algn="l"/>
              </a:tabLst>
            </a:pPr>
            <a:r>
              <a:rPr sz="1200" dirty="0">
                <a:latin typeface="Arial"/>
                <a:cs typeface="Arial"/>
              </a:rPr>
              <a:t>em </a:t>
            </a:r>
            <a:r>
              <a:rPr sz="1200" spc="-5" dirty="0">
                <a:latin typeface="Arial"/>
                <a:cs typeface="Arial"/>
              </a:rPr>
              <a:t>seguida clique </a:t>
            </a:r>
            <a:r>
              <a:rPr sz="1200" dirty="0">
                <a:latin typeface="Arial"/>
                <a:cs typeface="Arial"/>
              </a:rPr>
              <a:t>em </a:t>
            </a:r>
            <a:r>
              <a:rPr sz="1200" i="1" spc="-5" dirty="0">
                <a:latin typeface="Arial"/>
                <a:cs typeface="Arial"/>
              </a:rPr>
              <a:t>confirmar</a:t>
            </a:r>
            <a:r>
              <a:rPr sz="1200" spc="-5" dirty="0">
                <a:latin typeface="Arial"/>
                <a:cs typeface="Arial"/>
              </a:rPr>
              <a:t>. Faça este procedimento </a:t>
            </a:r>
            <a:r>
              <a:rPr sz="1200" dirty="0">
                <a:latin typeface="Arial"/>
                <a:cs typeface="Arial"/>
              </a:rPr>
              <a:t>com </a:t>
            </a:r>
            <a:r>
              <a:rPr sz="1200" spc="-5" dirty="0">
                <a:latin typeface="Arial"/>
                <a:cs typeface="Arial"/>
              </a:rPr>
              <a:t>todas </a:t>
            </a:r>
            <a:r>
              <a:rPr sz="1200" spc="-10" dirty="0">
                <a:latin typeface="Arial"/>
                <a:cs typeface="Arial"/>
              </a:rPr>
              <a:t>as  etapas;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7117" y="5160009"/>
            <a:ext cx="5424805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1700"/>
              </a:lnSpc>
              <a:spcBef>
                <a:spcPts val="100"/>
              </a:spcBef>
            </a:pPr>
            <a:r>
              <a:rPr sz="1200" spc="-10" dirty="0">
                <a:latin typeface="Arial"/>
                <a:cs typeface="Arial"/>
              </a:rPr>
              <a:t>12) Após finalizar </a:t>
            </a:r>
            <a:r>
              <a:rPr sz="1200" spc="-5" dirty="0">
                <a:latin typeface="Arial"/>
                <a:cs typeface="Arial"/>
              </a:rPr>
              <a:t>o cadastro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todas </a:t>
            </a:r>
            <a:r>
              <a:rPr sz="1200" spc="-10" dirty="0">
                <a:latin typeface="Arial"/>
                <a:cs typeface="Arial"/>
              </a:rPr>
              <a:t>as </a:t>
            </a:r>
            <a:r>
              <a:rPr sz="1200" spc="-5" dirty="0">
                <a:latin typeface="Arial"/>
                <a:cs typeface="Arial"/>
              </a:rPr>
              <a:t>vagas oferecidas, revise </a:t>
            </a:r>
            <a:r>
              <a:rPr sz="1200" spc="-10" dirty="0">
                <a:latin typeface="Arial"/>
                <a:cs typeface="Arial"/>
              </a:rPr>
              <a:t>para </a:t>
            </a:r>
            <a:r>
              <a:rPr sz="1200" spc="-5" dirty="0">
                <a:latin typeface="Arial"/>
                <a:cs typeface="Arial"/>
              </a:rPr>
              <a:t>ter  certeza que cadastrou </a:t>
            </a:r>
            <a:r>
              <a:rPr sz="1200" spc="-10" dirty="0">
                <a:latin typeface="Arial"/>
                <a:cs typeface="Arial"/>
              </a:rPr>
              <a:t>todas as </a:t>
            </a:r>
            <a:r>
              <a:rPr sz="1200" spc="-5" dirty="0">
                <a:latin typeface="Arial"/>
                <a:cs typeface="Arial"/>
              </a:rPr>
              <a:t>etapas e só </a:t>
            </a:r>
            <a:r>
              <a:rPr sz="1200" spc="-10" dirty="0">
                <a:latin typeface="Arial"/>
                <a:cs typeface="Arial"/>
              </a:rPr>
              <a:t>então </a:t>
            </a:r>
            <a:r>
              <a:rPr sz="1200" i="1" spc="-5" dirty="0">
                <a:latin typeface="Arial"/>
                <a:cs typeface="Arial"/>
              </a:rPr>
              <a:t>clique </a:t>
            </a:r>
            <a:r>
              <a:rPr sz="1200" i="1" dirty="0">
                <a:latin typeface="Arial"/>
                <a:cs typeface="Arial"/>
              </a:rPr>
              <a:t>em</a:t>
            </a:r>
            <a:r>
              <a:rPr sz="1200" i="1" spc="100" dirty="0">
                <a:latin typeface="Arial"/>
                <a:cs typeface="Arial"/>
              </a:rPr>
              <a:t> </a:t>
            </a:r>
            <a:r>
              <a:rPr sz="1200" i="1" spc="-5" dirty="0">
                <a:latin typeface="Arial"/>
                <a:cs typeface="Arial"/>
              </a:rPr>
              <a:t>Finalizar;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85800" y="2514599"/>
            <a:ext cx="6410325" cy="27431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81050" y="6524625"/>
            <a:ext cx="6124575" cy="336422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7117" y="1234948"/>
            <a:ext cx="5426710" cy="1255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4400"/>
              </a:lnSpc>
              <a:spcBef>
                <a:spcPts val="100"/>
              </a:spcBef>
              <a:buAutoNum type="arabicParenR" startAt="13"/>
              <a:tabLst>
                <a:tab pos="299720" algn="l"/>
              </a:tabLst>
            </a:pPr>
            <a:r>
              <a:rPr sz="1200" spc="-10" dirty="0">
                <a:latin typeface="Arial"/>
                <a:cs typeface="Arial"/>
              </a:rPr>
              <a:t>Após </a:t>
            </a:r>
            <a:r>
              <a:rPr sz="1200" spc="-5" dirty="0">
                <a:latin typeface="Arial"/>
                <a:cs typeface="Arial"/>
              </a:rPr>
              <a:t>finalizar, abrirá a tela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i="1" spc="-10" dirty="0">
                <a:latin typeface="Arial"/>
                <a:cs typeface="Arial"/>
              </a:rPr>
              <a:t>Confirmação </a:t>
            </a:r>
            <a:r>
              <a:rPr sz="1200" i="1" dirty="0">
                <a:latin typeface="Arial"/>
                <a:cs typeface="Arial"/>
              </a:rPr>
              <a:t>do </a:t>
            </a:r>
            <a:r>
              <a:rPr sz="1200" i="1" spc="-5" dirty="0">
                <a:latin typeface="Arial"/>
                <a:cs typeface="Arial"/>
              </a:rPr>
              <a:t>Termo </a:t>
            </a:r>
            <a:r>
              <a:rPr sz="1200" i="1" spc="-10" dirty="0">
                <a:latin typeface="Arial"/>
                <a:cs typeface="Arial"/>
              </a:rPr>
              <a:t>de </a:t>
            </a:r>
            <a:r>
              <a:rPr sz="1200" i="1" spc="-5" dirty="0">
                <a:latin typeface="Arial"/>
                <a:cs typeface="Arial"/>
              </a:rPr>
              <a:t>Compromisso</a:t>
            </a:r>
            <a:r>
              <a:rPr sz="1200" spc="-5" dirty="0">
                <a:latin typeface="Arial"/>
                <a:cs typeface="Arial"/>
              </a:rPr>
              <a:t>;  Nesta </a:t>
            </a:r>
            <a:r>
              <a:rPr sz="1200" spc="-10" dirty="0">
                <a:latin typeface="Arial"/>
                <a:cs typeface="Arial"/>
              </a:rPr>
              <a:t>tela </a:t>
            </a:r>
            <a:r>
              <a:rPr sz="1200" spc="-5" dirty="0">
                <a:latin typeface="Arial"/>
                <a:cs typeface="Arial"/>
              </a:rPr>
              <a:t>você poderá verificar todas </a:t>
            </a:r>
            <a:r>
              <a:rPr sz="1200" spc="-10" dirty="0">
                <a:latin typeface="Arial"/>
                <a:cs typeface="Arial"/>
              </a:rPr>
              <a:t>as </a:t>
            </a:r>
            <a:r>
              <a:rPr sz="1200" spc="-5" dirty="0">
                <a:latin typeface="Arial"/>
                <a:cs typeface="Arial"/>
              </a:rPr>
              <a:t>vagas</a:t>
            </a:r>
            <a:r>
              <a:rPr sz="1200" spc="7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cadastradas,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Font typeface="Arial"/>
              <a:buAutoNum type="arabicParenR" startAt="13"/>
            </a:pPr>
            <a:endParaRPr sz="1200">
              <a:latin typeface="Times New Roman"/>
              <a:cs typeface="Times New Roman"/>
            </a:endParaRPr>
          </a:p>
          <a:p>
            <a:pPr marL="12700" marR="5715">
              <a:lnSpc>
                <a:spcPct val="143100"/>
              </a:lnSpc>
              <a:buAutoNum type="arabicParenR" startAt="13"/>
              <a:tabLst>
                <a:tab pos="302260" algn="l"/>
              </a:tabLst>
            </a:pPr>
            <a:r>
              <a:rPr sz="1200" spc="-5" dirty="0">
                <a:latin typeface="Arial"/>
                <a:cs typeface="Arial"/>
              </a:rPr>
              <a:t>Se perceber que </a:t>
            </a:r>
            <a:r>
              <a:rPr sz="1200" spc="-10" dirty="0">
                <a:latin typeface="Arial"/>
                <a:cs typeface="Arial"/>
              </a:rPr>
              <a:t>as </a:t>
            </a:r>
            <a:r>
              <a:rPr sz="1200" spc="-5" dirty="0">
                <a:latin typeface="Arial"/>
                <a:cs typeface="Arial"/>
              </a:rPr>
              <a:t>informações </a:t>
            </a:r>
            <a:r>
              <a:rPr sz="1200" spc="-10" dirty="0">
                <a:latin typeface="Arial"/>
                <a:cs typeface="Arial"/>
              </a:rPr>
              <a:t>não </a:t>
            </a:r>
            <a:r>
              <a:rPr sz="1200" spc="-5" dirty="0">
                <a:latin typeface="Arial"/>
                <a:cs typeface="Arial"/>
              </a:rPr>
              <a:t>estão corretas, clique </a:t>
            </a:r>
            <a:r>
              <a:rPr sz="1200" i="1" dirty="0">
                <a:latin typeface="Arial"/>
                <a:cs typeface="Arial"/>
              </a:rPr>
              <a:t>em </a:t>
            </a:r>
            <a:r>
              <a:rPr sz="1200" i="1" spc="-10" dirty="0">
                <a:latin typeface="Arial"/>
                <a:cs typeface="Arial"/>
              </a:rPr>
              <a:t>li </a:t>
            </a:r>
            <a:r>
              <a:rPr sz="1200" i="1" spc="-5" dirty="0">
                <a:latin typeface="Arial"/>
                <a:cs typeface="Arial"/>
              </a:rPr>
              <a:t>e </a:t>
            </a:r>
            <a:r>
              <a:rPr sz="1200" i="1" spc="-10" dirty="0">
                <a:latin typeface="Arial"/>
                <a:cs typeface="Arial"/>
              </a:rPr>
              <a:t>não  </a:t>
            </a:r>
            <a:r>
              <a:rPr sz="1200" i="1" spc="-5" dirty="0">
                <a:latin typeface="Arial"/>
                <a:cs typeface="Arial"/>
              </a:rPr>
              <a:t>concordo,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7117" y="6028689"/>
            <a:ext cx="48825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Arial"/>
                <a:cs typeface="Arial"/>
              </a:rPr>
              <a:t>15) </a:t>
            </a:r>
            <a:r>
              <a:rPr sz="1200" spc="-5" dirty="0">
                <a:latin typeface="Arial"/>
                <a:cs typeface="Arial"/>
              </a:rPr>
              <a:t>Aparecerá está tela e você </a:t>
            </a:r>
            <a:r>
              <a:rPr sz="1200" spc="-10" dirty="0">
                <a:latin typeface="Arial"/>
                <a:cs typeface="Arial"/>
              </a:rPr>
              <a:t>poderá corrigir </a:t>
            </a:r>
            <a:r>
              <a:rPr sz="1200" spc="-5" dirty="0">
                <a:latin typeface="Arial"/>
                <a:cs typeface="Arial"/>
              </a:rPr>
              <a:t>o que ficou</a:t>
            </a:r>
            <a:r>
              <a:rPr sz="1200" spc="15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inconsistente;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09625" y="2714624"/>
            <a:ext cx="6228715" cy="28955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46455" y="7001509"/>
            <a:ext cx="5859145" cy="27191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7117" y="792861"/>
            <a:ext cx="5425440" cy="16998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4400"/>
              </a:lnSpc>
              <a:spcBef>
                <a:spcPts val="100"/>
              </a:spcBef>
              <a:buAutoNum type="arabicParenR" startAt="16"/>
              <a:tabLst>
                <a:tab pos="322580" algn="l"/>
              </a:tabLst>
            </a:pPr>
            <a:r>
              <a:rPr sz="1200" spc="-10" dirty="0">
                <a:latin typeface="Arial"/>
                <a:cs typeface="Arial"/>
              </a:rPr>
              <a:t>Após fazer </a:t>
            </a:r>
            <a:r>
              <a:rPr sz="1200" spc="-5" dirty="0">
                <a:latin typeface="Arial"/>
                <a:cs typeface="Arial"/>
              </a:rPr>
              <a:t>todas </a:t>
            </a:r>
            <a:r>
              <a:rPr sz="1200" spc="-10" dirty="0">
                <a:latin typeface="Arial"/>
                <a:cs typeface="Arial"/>
              </a:rPr>
              <a:t>as </a:t>
            </a:r>
            <a:r>
              <a:rPr sz="1200" spc="-5" dirty="0">
                <a:latin typeface="Arial"/>
                <a:cs typeface="Arial"/>
              </a:rPr>
              <a:t>correções e </a:t>
            </a:r>
            <a:r>
              <a:rPr sz="1200" spc="-10" dirty="0">
                <a:latin typeface="Arial"/>
                <a:cs typeface="Arial"/>
              </a:rPr>
              <a:t>conferir novamente, </a:t>
            </a:r>
            <a:r>
              <a:rPr sz="1200" spc="-5" dirty="0">
                <a:latin typeface="Arial"/>
                <a:cs typeface="Arial"/>
              </a:rPr>
              <a:t>clique </a:t>
            </a:r>
            <a:r>
              <a:rPr sz="1200" dirty="0">
                <a:latin typeface="Arial"/>
                <a:cs typeface="Arial"/>
              </a:rPr>
              <a:t>em </a:t>
            </a:r>
            <a:r>
              <a:rPr sz="1200" i="1" spc="-10" dirty="0">
                <a:latin typeface="Arial"/>
                <a:cs typeface="Arial"/>
              </a:rPr>
              <a:t>Li </a:t>
            </a:r>
            <a:r>
              <a:rPr sz="1200" i="1" spc="-5" dirty="0">
                <a:latin typeface="Arial"/>
                <a:cs typeface="Arial"/>
              </a:rPr>
              <a:t>e  </a:t>
            </a:r>
            <a:r>
              <a:rPr sz="1200" i="1" spc="-10" dirty="0">
                <a:latin typeface="Arial"/>
                <a:cs typeface="Arial"/>
              </a:rPr>
              <a:t>Concordo,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AutoNum type="arabicParenR" startAt="16"/>
            </a:pPr>
            <a:endParaRPr sz="1750">
              <a:latin typeface="Times New Roman"/>
              <a:cs typeface="Times New Roman"/>
            </a:endParaRPr>
          </a:p>
          <a:p>
            <a:pPr marL="273685" indent="-260985">
              <a:lnSpc>
                <a:spcPct val="100000"/>
              </a:lnSpc>
              <a:buAutoNum type="arabicParenR" startAt="16"/>
              <a:tabLst>
                <a:tab pos="274320" algn="l"/>
              </a:tabLst>
            </a:pPr>
            <a:r>
              <a:rPr sz="1200" spc="-5" dirty="0">
                <a:latin typeface="Arial"/>
                <a:cs typeface="Arial"/>
              </a:rPr>
              <a:t>Confirme que fez a leitura </a:t>
            </a:r>
            <a:r>
              <a:rPr sz="1200" dirty="0">
                <a:latin typeface="Arial"/>
                <a:cs typeface="Arial"/>
              </a:rPr>
              <a:t>do t</a:t>
            </a:r>
            <a:r>
              <a:rPr sz="1200" i="1" dirty="0">
                <a:latin typeface="Arial"/>
                <a:cs typeface="Arial"/>
              </a:rPr>
              <a:t>ermo </a:t>
            </a:r>
            <a:r>
              <a:rPr sz="1200" i="1" spc="-10" dirty="0">
                <a:latin typeface="Arial"/>
                <a:cs typeface="Arial"/>
              </a:rPr>
              <a:t>de</a:t>
            </a:r>
            <a:r>
              <a:rPr sz="1200" i="1" spc="-30" dirty="0">
                <a:latin typeface="Arial"/>
                <a:cs typeface="Arial"/>
              </a:rPr>
              <a:t> </a:t>
            </a:r>
            <a:r>
              <a:rPr sz="1200" i="1" spc="-5" dirty="0">
                <a:latin typeface="Arial"/>
                <a:cs typeface="Arial"/>
              </a:rPr>
              <a:t>compromisso</a:t>
            </a:r>
            <a:r>
              <a:rPr sz="1200" spc="-5" dirty="0">
                <a:latin typeface="Arial"/>
                <a:cs typeface="Arial"/>
              </a:rPr>
              <a:t>;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AutoNum type="arabicParenR" startAt="16"/>
            </a:pPr>
            <a:endParaRPr sz="1250">
              <a:latin typeface="Times New Roman"/>
              <a:cs typeface="Times New Roman"/>
            </a:endParaRPr>
          </a:p>
          <a:p>
            <a:pPr marL="12700" marR="8890">
              <a:lnSpc>
                <a:spcPct val="143100"/>
              </a:lnSpc>
              <a:buAutoNum type="arabicParenR" startAt="16"/>
              <a:tabLst>
                <a:tab pos="279400" algn="l"/>
              </a:tabLst>
            </a:pPr>
            <a:r>
              <a:rPr sz="1200" spc="-5" dirty="0">
                <a:latin typeface="Arial"/>
                <a:cs typeface="Arial"/>
              </a:rPr>
              <a:t>Observe </a:t>
            </a:r>
            <a:r>
              <a:rPr sz="1200" spc="-10" dirty="0">
                <a:latin typeface="Arial"/>
                <a:cs typeface="Arial"/>
              </a:rPr>
              <a:t>que </a:t>
            </a:r>
            <a:r>
              <a:rPr sz="1200" spc="-5" dirty="0">
                <a:latin typeface="Arial"/>
                <a:cs typeface="Arial"/>
              </a:rPr>
              <a:t>o processo só será </a:t>
            </a:r>
            <a:r>
              <a:rPr sz="1200" spc="-10" dirty="0">
                <a:latin typeface="Arial"/>
                <a:cs typeface="Arial"/>
              </a:rPr>
              <a:t>finalizado após </a:t>
            </a:r>
            <a:r>
              <a:rPr sz="1200" spc="-5" dirty="0">
                <a:latin typeface="Arial"/>
                <a:cs typeface="Arial"/>
              </a:rPr>
              <a:t>concordar </a:t>
            </a:r>
            <a:r>
              <a:rPr sz="1200" dirty="0">
                <a:latin typeface="Arial"/>
                <a:cs typeface="Arial"/>
              </a:rPr>
              <a:t>com </a:t>
            </a:r>
            <a:r>
              <a:rPr sz="1200" spc="-5" dirty="0">
                <a:latin typeface="Arial"/>
                <a:cs typeface="Arial"/>
              </a:rPr>
              <a:t>o termo </a:t>
            </a:r>
            <a:r>
              <a:rPr sz="1200" spc="-10" dirty="0">
                <a:latin typeface="Arial"/>
                <a:cs typeface="Arial"/>
              </a:rPr>
              <a:t>de  </a:t>
            </a:r>
            <a:r>
              <a:rPr sz="1200" spc="-5" dirty="0">
                <a:latin typeface="Arial"/>
                <a:cs typeface="Arial"/>
              </a:rPr>
              <a:t>compromisso;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7117" y="6580378"/>
            <a:ext cx="5420360" cy="548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3000"/>
              </a:lnSpc>
              <a:spcBef>
                <a:spcPts val="100"/>
              </a:spcBef>
            </a:pPr>
            <a:r>
              <a:rPr sz="1200" spc="-10" dirty="0">
                <a:latin typeface="Arial"/>
                <a:cs typeface="Arial"/>
              </a:rPr>
              <a:t>19) Pronto! </a:t>
            </a:r>
            <a:r>
              <a:rPr sz="1200" spc="-5" dirty="0">
                <a:latin typeface="Arial"/>
                <a:cs typeface="Arial"/>
              </a:rPr>
              <a:t>Sua </a:t>
            </a:r>
            <a:r>
              <a:rPr sz="1200" spc="-10" dirty="0">
                <a:latin typeface="Arial"/>
                <a:cs typeface="Arial"/>
              </a:rPr>
              <a:t>escola já </a:t>
            </a:r>
            <a:r>
              <a:rPr sz="1200" spc="-5" dirty="0">
                <a:latin typeface="Arial"/>
                <a:cs typeface="Arial"/>
              </a:rPr>
              <a:t>está </a:t>
            </a:r>
            <a:r>
              <a:rPr sz="1200" spc="-10" dirty="0">
                <a:latin typeface="Arial"/>
                <a:cs typeface="Arial"/>
              </a:rPr>
              <a:t>preparada para </a:t>
            </a:r>
            <a:r>
              <a:rPr sz="1200" spc="-5" dirty="0">
                <a:latin typeface="Arial"/>
                <a:cs typeface="Arial"/>
              </a:rPr>
              <a:t>receber a Matrícula </a:t>
            </a:r>
            <a:r>
              <a:rPr sz="1200" spc="-10" dirty="0">
                <a:latin typeface="Arial"/>
                <a:cs typeface="Arial"/>
              </a:rPr>
              <a:t>dos alunos  </a:t>
            </a:r>
            <a:r>
              <a:rPr sz="1200" spc="-5" dirty="0">
                <a:latin typeface="Arial"/>
                <a:cs typeface="Arial"/>
              </a:rPr>
              <a:t>novos.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42900" y="2533649"/>
            <a:ext cx="6686550" cy="37052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33375" y="7677150"/>
            <a:ext cx="6496050" cy="269975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074716" y="876680"/>
            <a:ext cx="46609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5" dirty="0">
                <a:latin typeface="Arial"/>
                <a:cs typeface="Arial"/>
              </a:rPr>
              <a:t>e</a:t>
            </a:r>
            <a:r>
              <a:rPr sz="1200" dirty="0">
                <a:latin typeface="Arial"/>
                <a:cs typeface="Arial"/>
              </a:rPr>
              <a:t>s</a:t>
            </a:r>
            <a:r>
              <a:rPr sz="1200" spc="10" dirty="0">
                <a:latin typeface="Arial"/>
                <a:cs typeface="Arial"/>
              </a:rPr>
              <a:t>c</a:t>
            </a:r>
            <a:r>
              <a:rPr sz="1200" spc="-15" dirty="0">
                <a:latin typeface="Arial"/>
                <a:cs typeface="Arial"/>
              </a:rPr>
              <a:t>ol</a:t>
            </a:r>
            <a:r>
              <a:rPr sz="1200" spc="-5" dirty="0">
                <a:latin typeface="Arial"/>
                <a:cs typeface="Arial"/>
              </a:rPr>
              <a:t>a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656122" y="876680"/>
            <a:ext cx="83693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54685" algn="l"/>
              </a:tabLst>
            </a:pPr>
            <a:r>
              <a:rPr sz="1200" spc="-15" dirty="0">
                <a:latin typeface="Arial"/>
                <a:cs typeface="Arial"/>
              </a:rPr>
              <a:t>a</a:t>
            </a:r>
            <a:r>
              <a:rPr sz="1200" dirty="0">
                <a:latin typeface="Arial"/>
                <a:cs typeface="Arial"/>
              </a:rPr>
              <a:t>t</a:t>
            </a:r>
            <a:r>
              <a:rPr sz="1200" spc="-5" dirty="0">
                <a:latin typeface="Arial"/>
                <a:cs typeface="Arial"/>
              </a:rPr>
              <a:t>r</a:t>
            </a:r>
            <a:r>
              <a:rPr sz="1200" spc="-15" dirty="0">
                <a:latin typeface="Arial"/>
                <a:cs typeface="Arial"/>
              </a:rPr>
              <a:t>a</a:t>
            </a:r>
            <a:r>
              <a:rPr sz="1200" spc="10" dirty="0">
                <a:latin typeface="Arial"/>
                <a:cs typeface="Arial"/>
              </a:rPr>
              <a:t>v</a:t>
            </a:r>
            <a:r>
              <a:rPr sz="1200" spc="-15" dirty="0">
                <a:latin typeface="Arial"/>
                <a:cs typeface="Arial"/>
              </a:rPr>
              <a:t>é</a:t>
            </a:r>
            <a:r>
              <a:rPr sz="1200" dirty="0">
                <a:latin typeface="Arial"/>
                <a:cs typeface="Arial"/>
              </a:rPr>
              <a:t>s	</a:t>
            </a:r>
            <a:r>
              <a:rPr sz="1200" spc="-15" dirty="0">
                <a:latin typeface="Arial"/>
                <a:cs typeface="Arial"/>
              </a:rPr>
              <a:t>d</a:t>
            </a:r>
            <a:r>
              <a:rPr sz="1200" spc="-5" dirty="0">
                <a:latin typeface="Arial"/>
                <a:cs typeface="Arial"/>
              </a:rPr>
              <a:t>o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67117" y="797940"/>
            <a:ext cx="3894454" cy="548640"/>
          </a:xfrm>
          <a:prstGeom prst="rect">
            <a:avLst/>
          </a:prstGeom>
        </p:spPr>
        <p:txBody>
          <a:bodyPr vert="horz" wrap="square" lIns="0" tIns="914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20"/>
              </a:spcBef>
              <a:tabLst>
                <a:tab pos="370205" algn="l"/>
                <a:tab pos="857885" algn="l"/>
                <a:tab pos="1336040" algn="l"/>
                <a:tab pos="2009775" algn="l"/>
                <a:tab pos="2522220" algn="l"/>
                <a:tab pos="2824480" algn="l"/>
                <a:tab pos="3326765" algn="l"/>
                <a:tab pos="3634104" algn="l"/>
              </a:tabLst>
            </a:pPr>
            <a:r>
              <a:rPr sz="1200" spc="-15" dirty="0">
                <a:latin typeface="Arial"/>
                <a:cs typeface="Arial"/>
              </a:rPr>
              <a:t>20</a:t>
            </a:r>
            <a:r>
              <a:rPr sz="1200" spc="-5" dirty="0">
                <a:latin typeface="Arial"/>
                <a:cs typeface="Arial"/>
              </a:rPr>
              <a:t>)	V</a:t>
            </a:r>
            <a:r>
              <a:rPr sz="1200" spc="-15" dirty="0">
                <a:latin typeface="Arial"/>
                <a:cs typeface="Arial"/>
              </a:rPr>
              <a:t>o</a:t>
            </a:r>
            <a:r>
              <a:rPr sz="1200" spc="-5" dirty="0">
                <a:latin typeface="Arial"/>
                <a:cs typeface="Arial"/>
              </a:rPr>
              <a:t>cê</a:t>
            </a:r>
            <a:r>
              <a:rPr sz="1200" dirty="0">
                <a:latin typeface="Arial"/>
                <a:cs typeface="Arial"/>
              </a:rPr>
              <a:t>	</a:t>
            </a:r>
            <a:r>
              <a:rPr sz="1200" spc="-15" dirty="0">
                <a:latin typeface="Arial"/>
                <a:cs typeface="Arial"/>
              </a:rPr>
              <a:t>p</a:t>
            </a:r>
            <a:r>
              <a:rPr sz="1200" spc="0" dirty="0">
                <a:latin typeface="Arial"/>
                <a:cs typeface="Arial"/>
              </a:rPr>
              <a:t>o</a:t>
            </a:r>
            <a:r>
              <a:rPr sz="1200" spc="-10" dirty="0">
                <a:latin typeface="Arial"/>
                <a:cs typeface="Arial"/>
              </a:rPr>
              <a:t>d</a:t>
            </a:r>
            <a:r>
              <a:rPr sz="1200" spc="-5" dirty="0">
                <a:latin typeface="Arial"/>
                <a:cs typeface="Arial"/>
              </a:rPr>
              <a:t>e</a:t>
            </a:r>
            <a:r>
              <a:rPr sz="1200" dirty="0">
                <a:latin typeface="Arial"/>
                <a:cs typeface="Arial"/>
              </a:rPr>
              <a:t>	</a:t>
            </a:r>
            <a:r>
              <a:rPr sz="1200" spc="10" dirty="0">
                <a:latin typeface="Arial"/>
                <a:cs typeface="Arial"/>
              </a:rPr>
              <a:t>v</a:t>
            </a:r>
            <a:r>
              <a:rPr sz="1200" spc="-15" dirty="0">
                <a:latin typeface="Arial"/>
                <a:cs typeface="Arial"/>
              </a:rPr>
              <a:t>e</a:t>
            </a:r>
            <a:r>
              <a:rPr sz="1200" spc="-5" dirty="0">
                <a:latin typeface="Arial"/>
                <a:cs typeface="Arial"/>
              </a:rPr>
              <a:t>r</a:t>
            </a:r>
            <a:r>
              <a:rPr sz="1200" spc="-15" dirty="0">
                <a:latin typeface="Arial"/>
                <a:cs typeface="Arial"/>
              </a:rPr>
              <a:t>i</a:t>
            </a:r>
            <a:r>
              <a:rPr sz="1200" dirty="0">
                <a:latin typeface="Arial"/>
                <a:cs typeface="Arial"/>
              </a:rPr>
              <a:t>f</a:t>
            </a:r>
            <a:r>
              <a:rPr sz="1200" spc="-15" dirty="0">
                <a:latin typeface="Arial"/>
                <a:cs typeface="Arial"/>
              </a:rPr>
              <a:t>i</a:t>
            </a:r>
            <a:r>
              <a:rPr sz="1200" spc="-5" dirty="0">
                <a:latin typeface="Arial"/>
                <a:cs typeface="Arial"/>
              </a:rPr>
              <a:t>c</a:t>
            </a:r>
            <a:r>
              <a:rPr sz="1200" spc="-15" dirty="0">
                <a:latin typeface="Arial"/>
                <a:cs typeface="Arial"/>
              </a:rPr>
              <a:t>a</a:t>
            </a:r>
            <a:r>
              <a:rPr sz="1200" spc="-5" dirty="0">
                <a:latin typeface="Arial"/>
                <a:cs typeface="Arial"/>
              </a:rPr>
              <a:t>r	</a:t>
            </a:r>
            <a:r>
              <a:rPr sz="1200" dirty="0">
                <a:latin typeface="Arial"/>
                <a:cs typeface="Arial"/>
              </a:rPr>
              <a:t>t</a:t>
            </a:r>
            <a:r>
              <a:rPr sz="1200" spc="-15" dirty="0">
                <a:latin typeface="Arial"/>
                <a:cs typeface="Arial"/>
              </a:rPr>
              <a:t>o</a:t>
            </a:r>
            <a:r>
              <a:rPr sz="1200" spc="0" dirty="0">
                <a:latin typeface="Arial"/>
                <a:cs typeface="Arial"/>
              </a:rPr>
              <a:t>d</a:t>
            </a:r>
            <a:r>
              <a:rPr sz="1200" spc="-15" dirty="0">
                <a:latin typeface="Arial"/>
                <a:cs typeface="Arial"/>
              </a:rPr>
              <a:t>a</a:t>
            </a:r>
            <a:r>
              <a:rPr sz="1200" dirty="0">
                <a:latin typeface="Arial"/>
                <a:cs typeface="Arial"/>
              </a:rPr>
              <a:t>s	</a:t>
            </a:r>
            <a:r>
              <a:rPr sz="1200" spc="0" dirty="0">
                <a:latin typeface="Arial"/>
                <a:cs typeface="Arial"/>
              </a:rPr>
              <a:t>a</a:t>
            </a:r>
            <a:r>
              <a:rPr sz="1200" dirty="0">
                <a:latin typeface="Arial"/>
                <a:cs typeface="Arial"/>
              </a:rPr>
              <a:t>s	f</a:t>
            </a:r>
            <a:r>
              <a:rPr sz="1200" spc="-15" dirty="0">
                <a:latin typeface="Arial"/>
                <a:cs typeface="Arial"/>
              </a:rPr>
              <a:t>a</a:t>
            </a:r>
            <a:r>
              <a:rPr sz="1200" spc="-5" dirty="0">
                <a:latin typeface="Arial"/>
                <a:cs typeface="Arial"/>
              </a:rPr>
              <a:t>s</a:t>
            </a:r>
            <a:r>
              <a:rPr sz="1200" spc="-15" dirty="0">
                <a:latin typeface="Arial"/>
                <a:cs typeface="Arial"/>
              </a:rPr>
              <a:t>e</a:t>
            </a:r>
            <a:r>
              <a:rPr sz="1200" dirty="0">
                <a:latin typeface="Arial"/>
                <a:cs typeface="Arial"/>
              </a:rPr>
              <a:t>s	</a:t>
            </a:r>
            <a:r>
              <a:rPr sz="1200" spc="-15" dirty="0">
                <a:latin typeface="Arial"/>
                <a:cs typeface="Arial"/>
              </a:rPr>
              <a:t>d</a:t>
            </a:r>
            <a:r>
              <a:rPr sz="1200" spc="-5" dirty="0">
                <a:latin typeface="Arial"/>
                <a:cs typeface="Arial"/>
              </a:rPr>
              <a:t>a</a:t>
            </a:r>
            <a:r>
              <a:rPr sz="1200" dirty="0">
                <a:latin typeface="Arial"/>
                <a:cs typeface="Arial"/>
              </a:rPr>
              <a:t>	</a:t>
            </a:r>
            <a:r>
              <a:rPr sz="1200" spc="10" dirty="0">
                <a:latin typeface="Arial"/>
                <a:cs typeface="Arial"/>
              </a:rPr>
              <a:t>s</a:t>
            </a:r>
            <a:r>
              <a:rPr sz="1200" spc="-15" dirty="0">
                <a:latin typeface="Arial"/>
                <a:cs typeface="Arial"/>
              </a:rPr>
              <a:t>u</a:t>
            </a:r>
            <a:r>
              <a:rPr sz="1200" spc="-5" dirty="0">
                <a:latin typeface="Arial"/>
                <a:cs typeface="Arial"/>
              </a:rPr>
              <a:t>a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20"/>
              </a:spcBef>
            </a:pPr>
            <a:r>
              <a:rPr sz="1200" i="1" spc="-10" dirty="0">
                <a:latin typeface="Arial"/>
                <a:cs typeface="Arial"/>
              </a:rPr>
              <a:t>acompanhamento </a:t>
            </a:r>
            <a:r>
              <a:rPr sz="1200" i="1" dirty="0">
                <a:latin typeface="Arial"/>
                <a:cs typeface="Arial"/>
              </a:rPr>
              <a:t>do </a:t>
            </a:r>
            <a:r>
              <a:rPr sz="1200" i="1" spc="-5" dirty="0">
                <a:latin typeface="Arial"/>
                <a:cs typeface="Arial"/>
              </a:rPr>
              <a:t>quadro </a:t>
            </a:r>
            <a:r>
              <a:rPr sz="1200" i="1" dirty="0">
                <a:latin typeface="Arial"/>
                <a:cs typeface="Arial"/>
              </a:rPr>
              <a:t>de </a:t>
            </a:r>
            <a:r>
              <a:rPr sz="1200" i="1" spc="-5" dirty="0">
                <a:latin typeface="Arial"/>
                <a:cs typeface="Arial"/>
              </a:rPr>
              <a:t>vagas </a:t>
            </a:r>
            <a:r>
              <a:rPr sz="1200" i="1" spc="-10" dirty="0">
                <a:latin typeface="Arial"/>
                <a:cs typeface="Arial"/>
              </a:rPr>
              <a:t>para</a:t>
            </a:r>
            <a:r>
              <a:rPr sz="1200" i="1" spc="50" dirty="0">
                <a:latin typeface="Arial"/>
                <a:cs typeface="Arial"/>
              </a:rPr>
              <a:t> </a:t>
            </a:r>
            <a:r>
              <a:rPr sz="1200" i="1" spc="-5" dirty="0">
                <a:latin typeface="Arial"/>
                <a:cs typeface="Arial"/>
              </a:rPr>
              <a:t>matrícula;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67117" y="5205729"/>
            <a:ext cx="5426710" cy="990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3100"/>
              </a:lnSpc>
              <a:spcBef>
                <a:spcPts val="100"/>
              </a:spcBef>
            </a:pPr>
            <a:r>
              <a:rPr sz="1200" dirty="0">
                <a:latin typeface="Arial"/>
                <a:cs typeface="Arial"/>
              </a:rPr>
              <a:t>Em </a:t>
            </a:r>
            <a:r>
              <a:rPr sz="1200" spc="-5" dirty="0">
                <a:latin typeface="Arial"/>
                <a:cs typeface="Arial"/>
              </a:rPr>
              <a:t>caso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dúvida, favor </a:t>
            </a:r>
            <a:r>
              <a:rPr sz="1200" spc="-10" dirty="0">
                <a:latin typeface="Arial"/>
                <a:cs typeface="Arial"/>
              </a:rPr>
              <a:t>entrar em </a:t>
            </a:r>
            <a:r>
              <a:rPr sz="1200" spc="-5" dirty="0">
                <a:latin typeface="Arial"/>
                <a:cs typeface="Arial"/>
              </a:rPr>
              <a:t>contato pelo telefone (48) </a:t>
            </a:r>
            <a:r>
              <a:rPr sz="1200" dirty="0">
                <a:latin typeface="Arial"/>
                <a:cs typeface="Arial"/>
              </a:rPr>
              <a:t>3664- </a:t>
            </a:r>
            <a:r>
              <a:rPr sz="1200" spc="-5" dirty="0">
                <a:latin typeface="Arial"/>
                <a:cs typeface="Arial"/>
              </a:rPr>
              <a:t>0065 </a:t>
            </a:r>
            <a:r>
              <a:rPr sz="1200" dirty="0">
                <a:latin typeface="Arial"/>
                <a:cs typeface="Arial"/>
              </a:rPr>
              <a:t>com  </a:t>
            </a:r>
            <a:r>
              <a:rPr sz="1200" spc="-10" dirty="0">
                <a:latin typeface="Arial"/>
                <a:cs typeface="Arial"/>
              </a:rPr>
              <a:t>Cáli, </a:t>
            </a:r>
            <a:r>
              <a:rPr sz="1200" spc="-5" dirty="0">
                <a:latin typeface="Arial"/>
                <a:cs typeface="Arial"/>
              </a:rPr>
              <a:t>Edmilson e</a:t>
            </a:r>
            <a:r>
              <a:rPr sz="1200" spc="2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Patrícia.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200" spc="-10" dirty="0">
                <a:latin typeface="Arial"/>
                <a:cs typeface="Arial"/>
              </a:rPr>
              <a:t>Um </a:t>
            </a:r>
            <a:r>
              <a:rPr sz="1200" spc="-5" dirty="0">
                <a:latin typeface="Arial"/>
                <a:cs typeface="Arial"/>
              </a:rPr>
              <a:t>ótimo trabalho a</a:t>
            </a:r>
            <a:r>
              <a:rPr sz="1200" spc="-1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todos!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85775" y="2066924"/>
            <a:ext cx="6667500" cy="31481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423</Words>
  <Application>Microsoft Office PowerPoint</Application>
  <PresentationFormat>Personalizar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1" baseType="lpstr">
      <vt:lpstr>Arial</vt:lpstr>
      <vt:lpstr>Calibri</vt:lpstr>
      <vt:lpstr>Symbol</vt:lpstr>
      <vt:lpstr>Times New Roman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Cali CF. Ferri</dc:creator>
  <cp:lastModifiedBy>CALI</cp:lastModifiedBy>
  <cp:revision>1</cp:revision>
  <dcterms:created xsi:type="dcterms:W3CDTF">2017-11-04T23:18:10Z</dcterms:created>
  <dcterms:modified xsi:type="dcterms:W3CDTF">2017-11-06T15:22:02Z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2017-11-04T00:00:00Z</vt:filetime>
  </property>
  <property fmtid="{D5CDD505-2E9C-101B-9397-08002B2CF9AE}" pid="3" name="Creator">
    <vt:lpwstr>Microsoft® Word 2013</vt:lpwstr>
  </property>
  <property fmtid="{D5CDD505-2E9C-101B-9397-08002B2CF9AE}" pid="4" name="LastSaved">
    <vt:filetime>2017-11-04T00:00:00Z</vt:filetime>
  </property>
</Properties>
</file>