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86" r:id="rId7"/>
    <p:sldId id="267" r:id="rId8"/>
    <p:sldId id="261" r:id="rId9"/>
    <p:sldId id="262" r:id="rId10"/>
    <p:sldId id="263" r:id="rId11"/>
    <p:sldId id="264" r:id="rId12"/>
    <p:sldId id="268" r:id="rId13"/>
    <p:sldId id="269" r:id="rId14"/>
    <p:sldId id="282" r:id="rId15"/>
    <p:sldId id="270" r:id="rId16"/>
    <p:sldId id="281" r:id="rId17"/>
    <p:sldId id="283" r:id="rId18"/>
    <p:sldId id="265" r:id="rId19"/>
    <p:sldId id="273" r:id="rId20"/>
    <p:sldId id="274" r:id="rId21"/>
    <p:sldId id="275" r:id="rId22"/>
    <p:sldId id="276" r:id="rId23"/>
    <p:sldId id="284" r:id="rId24"/>
    <p:sldId id="278" r:id="rId25"/>
    <p:sldId id="277" r:id="rId26"/>
    <p:sldId id="285" r:id="rId27"/>
    <p:sldId id="292" r:id="rId28"/>
    <p:sldId id="291" r:id="rId29"/>
    <p:sldId id="290" r:id="rId30"/>
    <p:sldId id="279" r:id="rId31"/>
    <p:sldId id="288" r:id="rId32"/>
    <p:sldId id="305" r:id="rId33"/>
    <p:sldId id="304" r:id="rId34"/>
    <p:sldId id="303" r:id="rId35"/>
    <p:sldId id="293" r:id="rId36"/>
    <p:sldId id="280" r:id="rId37"/>
    <p:sldId id="296" r:id="rId38"/>
    <p:sldId id="294" r:id="rId39"/>
    <p:sldId id="295" r:id="rId40"/>
    <p:sldId id="299" r:id="rId41"/>
    <p:sldId id="298" r:id="rId42"/>
    <p:sldId id="300" r:id="rId43"/>
    <p:sldId id="301" r:id="rId44"/>
    <p:sldId id="302" r:id="rId4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42" d="100"/>
          <a:sy n="42" d="100"/>
        </p:scale>
        <p:origin x="132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4E65-9EDA-4C3E-9030-1D613BF753C3}" type="datetimeFigureOut">
              <a:rPr lang="pt-BR" smtClean="0"/>
              <a:pPr/>
              <a:t>24/11/2017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704A9-C5A3-47AD-833D-2C32AEE7EDBC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4E65-9EDA-4C3E-9030-1D613BF753C3}" type="datetimeFigureOut">
              <a:rPr lang="pt-BR" smtClean="0"/>
              <a:pPr/>
              <a:t>24/11/2017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704A9-C5A3-47AD-833D-2C32AEE7EDBC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4E65-9EDA-4C3E-9030-1D613BF753C3}" type="datetimeFigureOut">
              <a:rPr lang="pt-BR" smtClean="0"/>
              <a:pPr/>
              <a:t>24/11/2017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704A9-C5A3-47AD-833D-2C32AEE7EDBC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4E65-9EDA-4C3E-9030-1D613BF753C3}" type="datetimeFigureOut">
              <a:rPr lang="pt-BR" smtClean="0"/>
              <a:pPr/>
              <a:t>24/11/2017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704A9-C5A3-47AD-833D-2C32AEE7EDBC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4E65-9EDA-4C3E-9030-1D613BF753C3}" type="datetimeFigureOut">
              <a:rPr lang="pt-BR" smtClean="0"/>
              <a:pPr/>
              <a:t>24/11/2017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704A9-C5A3-47AD-833D-2C32AEE7EDBC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4E65-9EDA-4C3E-9030-1D613BF753C3}" type="datetimeFigureOut">
              <a:rPr lang="pt-BR" smtClean="0"/>
              <a:pPr/>
              <a:t>24/11/2017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704A9-C5A3-47AD-833D-2C32AEE7EDBC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4E65-9EDA-4C3E-9030-1D613BF753C3}" type="datetimeFigureOut">
              <a:rPr lang="pt-BR" smtClean="0"/>
              <a:pPr/>
              <a:t>24/11/2017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704A9-C5A3-47AD-833D-2C32AEE7EDBC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4E65-9EDA-4C3E-9030-1D613BF753C3}" type="datetimeFigureOut">
              <a:rPr lang="pt-BR" smtClean="0"/>
              <a:pPr/>
              <a:t>24/11/2017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704A9-C5A3-47AD-833D-2C32AEE7EDBC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4E65-9EDA-4C3E-9030-1D613BF753C3}" type="datetimeFigureOut">
              <a:rPr lang="pt-BR" smtClean="0"/>
              <a:pPr/>
              <a:t>24/11/2017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704A9-C5A3-47AD-833D-2C32AEE7EDBC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4E65-9EDA-4C3E-9030-1D613BF753C3}" type="datetimeFigureOut">
              <a:rPr lang="pt-BR" smtClean="0"/>
              <a:pPr/>
              <a:t>24/11/2017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704A9-C5A3-47AD-833D-2C32AEE7EDBC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4E65-9EDA-4C3E-9030-1D613BF753C3}" type="datetimeFigureOut">
              <a:rPr lang="pt-BR" smtClean="0"/>
              <a:pPr/>
              <a:t>24/11/2017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704A9-C5A3-47AD-833D-2C32AEE7EDBC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E4E65-9EDA-4C3E-9030-1D613BF753C3}" type="datetimeFigureOut">
              <a:rPr lang="pt-BR" smtClean="0"/>
              <a:pPr/>
              <a:t>24/11/2017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704A9-C5A3-47AD-833D-2C32AEE7EDBC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107504" y="188640"/>
            <a:ext cx="8826378" cy="6554634"/>
            <a:chOff x="107504" y="188640"/>
            <a:chExt cx="8826378" cy="6554634"/>
          </a:xfrm>
        </p:grpSpPr>
        <p:sp>
          <p:nvSpPr>
            <p:cNvPr id="7" name="Retângulo 6"/>
            <p:cNvSpPr/>
            <p:nvPr/>
          </p:nvSpPr>
          <p:spPr>
            <a:xfrm>
              <a:off x="1187624" y="188640"/>
              <a:ext cx="1944216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pt-B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SECRETARIA DE ESTADO DA EDUCAÇÃO</a:t>
              </a:r>
            </a:p>
          </p:txBody>
        </p:sp>
        <p:pic>
          <p:nvPicPr>
            <p:cNvPr id="8" name="Picture 6" descr="http://www.aprovaconcursos.com.br/noticias/wp-content/uploads/2012/07/governo-sc-300x233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188640"/>
              <a:ext cx="648998" cy="576064"/>
            </a:xfrm>
            <a:prstGeom prst="rect">
              <a:avLst/>
            </a:prstGeom>
            <a:noFill/>
          </p:spPr>
        </p:pic>
        <p:sp>
          <p:nvSpPr>
            <p:cNvPr id="9" name="Retângulo 8"/>
            <p:cNvSpPr/>
            <p:nvPr/>
          </p:nvSpPr>
          <p:spPr>
            <a:xfrm>
              <a:off x="107504" y="260648"/>
              <a:ext cx="144016" cy="63640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10" name="Retângulo 9"/>
            <p:cNvSpPr/>
            <p:nvPr/>
          </p:nvSpPr>
          <p:spPr>
            <a:xfrm rot="16200000">
              <a:off x="4467210" y="2276603"/>
              <a:ext cx="112871" cy="882047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cxnSp>
          <p:nvCxnSpPr>
            <p:cNvPr id="11" name="Conector reto 10"/>
            <p:cNvCxnSpPr/>
            <p:nvPr/>
          </p:nvCxnSpPr>
          <p:spPr>
            <a:xfrm>
              <a:off x="431540" y="836712"/>
              <a:ext cx="828092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tângulo 13"/>
          <p:cNvSpPr/>
          <p:nvPr/>
        </p:nvSpPr>
        <p:spPr>
          <a:xfrm>
            <a:off x="719572" y="2507412"/>
            <a:ext cx="7704856" cy="156966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pt-BR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CURSO DE FORMAÇÃO E CAPACITAÇÃO DOS </a:t>
            </a:r>
            <a:r>
              <a:rPr lang="pt-BR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NTE’s</a:t>
            </a:r>
            <a:endParaRPr lang="pt-BR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2663788" y="5589240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13 e 14/março 2017</a:t>
            </a:r>
            <a:endParaRPr lang="pt-BR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836712"/>
            <a:ext cx="8496944" cy="532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aixaDeTexto 15"/>
          <p:cNvSpPr txBox="1"/>
          <p:nvPr/>
        </p:nvSpPr>
        <p:spPr>
          <a:xfrm>
            <a:off x="1259632" y="6165304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                         </a:t>
            </a:r>
            <a:endParaRPr lang="pt-B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3284984"/>
            <a:ext cx="619268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07504" y="188640"/>
            <a:ext cx="8826378" cy="6554634"/>
            <a:chOff x="107504" y="188640"/>
            <a:chExt cx="8826378" cy="6554634"/>
          </a:xfrm>
        </p:grpSpPr>
        <p:sp>
          <p:nvSpPr>
            <p:cNvPr id="3" name="Retângulo 2"/>
            <p:cNvSpPr/>
            <p:nvPr/>
          </p:nvSpPr>
          <p:spPr>
            <a:xfrm>
              <a:off x="1187624" y="188640"/>
              <a:ext cx="1944216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pt-B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SECRETARIA DE ESTADO DA EDUCAÇÃO</a:t>
              </a:r>
            </a:p>
          </p:txBody>
        </p:sp>
        <p:pic>
          <p:nvPicPr>
            <p:cNvPr id="4" name="Picture 6" descr="http://www.aprovaconcursos.com.br/noticias/wp-content/uploads/2012/07/governo-sc-300x233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9578" y="188640"/>
              <a:ext cx="648998" cy="504056"/>
            </a:xfrm>
            <a:prstGeom prst="rect">
              <a:avLst/>
            </a:prstGeom>
            <a:noFill/>
          </p:spPr>
        </p:pic>
        <p:sp>
          <p:nvSpPr>
            <p:cNvPr id="5" name="Retângulo 4"/>
            <p:cNvSpPr/>
            <p:nvPr/>
          </p:nvSpPr>
          <p:spPr>
            <a:xfrm>
              <a:off x="107504" y="260648"/>
              <a:ext cx="144016" cy="63640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/>
            <p:cNvSpPr/>
            <p:nvPr/>
          </p:nvSpPr>
          <p:spPr>
            <a:xfrm rot="16200000">
              <a:off x="4467210" y="2276603"/>
              <a:ext cx="112871" cy="882047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7" name="Conector reto 6"/>
            <p:cNvCxnSpPr/>
            <p:nvPr/>
          </p:nvCxnSpPr>
          <p:spPr>
            <a:xfrm>
              <a:off x="431540" y="836712"/>
              <a:ext cx="828092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764704"/>
            <a:ext cx="8505577" cy="547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07504" y="188640"/>
            <a:ext cx="8826378" cy="6554634"/>
            <a:chOff x="107504" y="188640"/>
            <a:chExt cx="8826378" cy="6554634"/>
          </a:xfrm>
        </p:grpSpPr>
        <p:sp>
          <p:nvSpPr>
            <p:cNvPr id="3" name="Retângulo 2"/>
            <p:cNvSpPr/>
            <p:nvPr/>
          </p:nvSpPr>
          <p:spPr>
            <a:xfrm>
              <a:off x="1187624" y="188640"/>
              <a:ext cx="1944216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pt-B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SECRETARIA DE ESTADO DA EDUCAÇÃO</a:t>
              </a:r>
            </a:p>
          </p:txBody>
        </p:sp>
        <p:pic>
          <p:nvPicPr>
            <p:cNvPr id="4" name="Picture 6" descr="http://www.aprovaconcursos.com.br/noticias/wp-content/uploads/2012/07/governo-sc-300x233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9578" y="188640"/>
              <a:ext cx="648998" cy="504056"/>
            </a:xfrm>
            <a:prstGeom prst="rect">
              <a:avLst/>
            </a:prstGeom>
            <a:noFill/>
          </p:spPr>
        </p:pic>
        <p:sp>
          <p:nvSpPr>
            <p:cNvPr id="5" name="Retângulo 4"/>
            <p:cNvSpPr/>
            <p:nvPr/>
          </p:nvSpPr>
          <p:spPr>
            <a:xfrm>
              <a:off x="107504" y="260648"/>
              <a:ext cx="144016" cy="63640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/>
            <p:cNvSpPr/>
            <p:nvPr/>
          </p:nvSpPr>
          <p:spPr>
            <a:xfrm rot="16200000">
              <a:off x="4467210" y="2276603"/>
              <a:ext cx="112871" cy="882047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7" name="Conector reto 6"/>
            <p:cNvCxnSpPr/>
            <p:nvPr/>
          </p:nvCxnSpPr>
          <p:spPr>
            <a:xfrm>
              <a:off x="431540" y="836712"/>
              <a:ext cx="828092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aixaDeTexto 7"/>
          <p:cNvSpPr txBox="1"/>
          <p:nvPr/>
        </p:nvSpPr>
        <p:spPr>
          <a:xfrm>
            <a:off x="1043608" y="1052736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chemeClr val="accent1"/>
                </a:solidFill>
              </a:rPr>
              <a:t>     Criar Agenda da Turma permite criar agenda do dia  </a:t>
            </a:r>
            <a:endParaRPr lang="pt-BR" sz="2400" dirty="0">
              <a:solidFill>
                <a:schemeClr val="accent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7632848" cy="3945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aixaDeTexto 1"/>
          <p:cNvSpPr txBox="1"/>
          <p:nvPr/>
        </p:nvSpPr>
        <p:spPr>
          <a:xfrm>
            <a:off x="827584" y="1052736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                                </a:t>
            </a:r>
            <a:r>
              <a:rPr lang="pt-BR" sz="2400" dirty="0" smtClean="0">
                <a:solidFill>
                  <a:schemeClr val="accent1"/>
                </a:solidFill>
              </a:rPr>
              <a:t>Criar Agenda Semanal </a:t>
            </a:r>
            <a:endParaRPr lang="pt-BR" sz="2400" dirty="0">
              <a:solidFill>
                <a:schemeClr val="accent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20920"/>
            <a:ext cx="7344816" cy="4300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80728"/>
            <a:ext cx="871296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84784"/>
            <a:ext cx="8568952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ângulo de cantos arredondados 3"/>
          <p:cNvSpPr/>
          <p:nvPr/>
        </p:nvSpPr>
        <p:spPr>
          <a:xfrm>
            <a:off x="971600" y="2348880"/>
            <a:ext cx="2304256" cy="194421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Seta para a direita 4"/>
          <p:cNvSpPr/>
          <p:nvPr/>
        </p:nvSpPr>
        <p:spPr>
          <a:xfrm flipV="1">
            <a:off x="611560" y="3861048"/>
            <a:ext cx="648072" cy="21602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611560" y="980728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       </a:t>
            </a:r>
            <a:r>
              <a:rPr lang="pt-B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Registro da nota na avaliação indicada  e liberação para o Estudantes On-Line </a:t>
            </a:r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7" name="Seta para a esquerda 6"/>
          <p:cNvSpPr/>
          <p:nvPr/>
        </p:nvSpPr>
        <p:spPr>
          <a:xfrm>
            <a:off x="7884368" y="2996952"/>
            <a:ext cx="720080" cy="28803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de cantos arredondados 7"/>
          <p:cNvSpPr/>
          <p:nvPr/>
        </p:nvSpPr>
        <p:spPr>
          <a:xfrm>
            <a:off x="6228184" y="2852936"/>
            <a:ext cx="1584176" cy="64807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8640960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2123728" y="90872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           </a:t>
            </a:r>
            <a:r>
              <a:rPr lang="pt-BR" sz="2400" dirty="0" smtClean="0">
                <a:solidFill>
                  <a:schemeClr val="accent1"/>
                </a:solidFill>
              </a:rPr>
              <a:t>Conteúdos  do Dia </a:t>
            </a:r>
            <a:endParaRPr lang="pt-BR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964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988840"/>
            <a:ext cx="522007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916832"/>
            <a:ext cx="396044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1187624" y="1124744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                                            </a:t>
            </a: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Registro das faltas </a:t>
            </a:r>
            <a:endParaRPr lang="pt-B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83568" y="1772816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    </a:t>
            </a:r>
            <a:r>
              <a:rPr lang="pt-B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Faltas por Dia </a:t>
            </a:r>
            <a:endParaRPr lang="pt-BR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6804248" y="1916832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/>
              <a:t>      </a:t>
            </a:r>
            <a:r>
              <a:rPr lang="pt-B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Faltas por mês</a:t>
            </a:r>
            <a:r>
              <a:rPr lang="pt-BR" sz="2000" dirty="0" smtClean="0"/>
              <a:t> </a:t>
            </a:r>
            <a:endParaRPr lang="pt-BR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348880"/>
            <a:ext cx="7848872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ângulo de cantos arredondados 3"/>
          <p:cNvSpPr/>
          <p:nvPr/>
        </p:nvSpPr>
        <p:spPr>
          <a:xfrm>
            <a:off x="2411760" y="4149080"/>
            <a:ext cx="3672408" cy="72008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Seta para a esquerda 4"/>
          <p:cNvSpPr/>
          <p:nvPr/>
        </p:nvSpPr>
        <p:spPr>
          <a:xfrm>
            <a:off x="5796136" y="4509120"/>
            <a:ext cx="1080120" cy="28803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115616" y="1340768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Liberação para Dispositivo  </a:t>
            </a:r>
            <a:endParaRPr lang="pt-BR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07504" y="0"/>
            <a:ext cx="8826378" cy="6743274"/>
            <a:chOff x="107504" y="188640"/>
            <a:chExt cx="8826378" cy="6554634"/>
          </a:xfrm>
        </p:grpSpPr>
        <p:sp>
          <p:nvSpPr>
            <p:cNvPr id="3" name="Retângulo 2"/>
            <p:cNvSpPr/>
            <p:nvPr/>
          </p:nvSpPr>
          <p:spPr>
            <a:xfrm>
              <a:off x="1187624" y="188640"/>
              <a:ext cx="1944216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pt-B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SECRETARIA DE ESTADO DA EDUCAÇÃO</a:t>
              </a:r>
            </a:p>
          </p:txBody>
        </p:sp>
        <p:pic>
          <p:nvPicPr>
            <p:cNvPr id="4" name="Picture 6" descr="http://www.aprovaconcursos.com.br/noticias/wp-content/uploads/2012/07/governo-sc-300x233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9578" y="188640"/>
              <a:ext cx="648998" cy="504056"/>
            </a:xfrm>
            <a:prstGeom prst="rect">
              <a:avLst/>
            </a:prstGeom>
            <a:noFill/>
          </p:spPr>
        </p:pic>
        <p:sp>
          <p:nvSpPr>
            <p:cNvPr id="5" name="Retângulo 4"/>
            <p:cNvSpPr/>
            <p:nvPr/>
          </p:nvSpPr>
          <p:spPr>
            <a:xfrm>
              <a:off x="107504" y="260648"/>
              <a:ext cx="144016" cy="63640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/>
            <p:cNvSpPr/>
            <p:nvPr/>
          </p:nvSpPr>
          <p:spPr>
            <a:xfrm rot="16200000">
              <a:off x="4467210" y="2276603"/>
              <a:ext cx="112871" cy="882047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7" name="Conector reto 6"/>
            <p:cNvCxnSpPr/>
            <p:nvPr/>
          </p:nvCxnSpPr>
          <p:spPr>
            <a:xfrm>
              <a:off x="431540" y="836712"/>
              <a:ext cx="828092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8" y="692696"/>
            <a:ext cx="8550150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764704"/>
            <a:ext cx="8496944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ixaDeTexto 3"/>
          <p:cNvSpPr txBox="1"/>
          <p:nvPr/>
        </p:nvSpPr>
        <p:spPr>
          <a:xfrm>
            <a:off x="1403648" y="3789040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 smtClean="0"/>
          </a:p>
          <a:p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1403648" y="3717032"/>
            <a:ext cx="6192688" cy="18722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1691680" y="3717032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SISGESC </a:t>
            </a:r>
          </a:p>
          <a:p>
            <a:r>
              <a:rPr lang="pt-BR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Sistema de Gestão Educacional de Santa Catarina </a:t>
            </a:r>
          </a:p>
          <a:p>
            <a:r>
              <a:rPr lang="pt-BR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           Perfil -AE</a:t>
            </a:r>
            <a:endParaRPr lang="pt-BR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07504" y="188640"/>
            <a:ext cx="8826378" cy="6554634"/>
            <a:chOff x="107504" y="188640"/>
            <a:chExt cx="8826378" cy="6554634"/>
          </a:xfrm>
        </p:grpSpPr>
        <p:sp>
          <p:nvSpPr>
            <p:cNvPr id="3" name="Retângulo 2"/>
            <p:cNvSpPr/>
            <p:nvPr/>
          </p:nvSpPr>
          <p:spPr>
            <a:xfrm>
              <a:off x="1187624" y="188640"/>
              <a:ext cx="1944216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pt-B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SECRETARIA DE ESTADO DA EDUCAÇÃO</a:t>
              </a:r>
            </a:p>
          </p:txBody>
        </p:sp>
        <p:pic>
          <p:nvPicPr>
            <p:cNvPr id="4" name="Picture 6" descr="http://www.aprovaconcursos.com.br/noticias/wp-content/uploads/2012/07/governo-sc-300x233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9578" y="188640"/>
              <a:ext cx="648998" cy="504056"/>
            </a:xfrm>
            <a:prstGeom prst="rect">
              <a:avLst/>
            </a:prstGeom>
            <a:noFill/>
          </p:spPr>
        </p:pic>
        <p:sp>
          <p:nvSpPr>
            <p:cNvPr id="5" name="Retângulo 4"/>
            <p:cNvSpPr/>
            <p:nvPr/>
          </p:nvSpPr>
          <p:spPr>
            <a:xfrm>
              <a:off x="107504" y="260648"/>
              <a:ext cx="144016" cy="63640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/>
            <p:cNvSpPr/>
            <p:nvPr/>
          </p:nvSpPr>
          <p:spPr>
            <a:xfrm rot="16200000">
              <a:off x="4467210" y="2276603"/>
              <a:ext cx="112871" cy="882047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7" name="Conector reto 6"/>
            <p:cNvCxnSpPr/>
            <p:nvPr/>
          </p:nvCxnSpPr>
          <p:spPr>
            <a:xfrm>
              <a:off x="431540" y="836712"/>
              <a:ext cx="828092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ângulo 9"/>
          <p:cNvSpPr/>
          <p:nvPr/>
        </p:nvSpPr>
        <p:spPr>
          <a:xfrm>
            <a:off x="755576" y="1988840"/>
            <a:ext cx="7704856" cy="193899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pt-B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Sejam bem vindos ao SISTEMA DE GESTÃO EDUCACIONAL DE SANTA CATARINA - SISGESC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 l="25417" t="13044" r="25540" b="78729"/>
          <a:stretch>
            <a:fillRect/>
          </a:stretch>
        </p:blipFill>
        <p:spPr bwMode="auto">
          <a:xfrm>
            <a:off x="1519267" y="4797153"/>
            <a:ext cx="6105466" cy="5760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836712"/>
            <a:ext cx="8496944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836712"/>
            <a:ext cx="8640959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" y="764704"/>
            <a:ext cx="8953500" cy="5760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5085184"/>
            <a:ext cx="597666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908720"/>
            <a:ext cx="856895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tângulo de cantos arredondados 9"/>
          <p:cNvSpPr/>
          <p:nvPr/>
        </p:nvSpPr>
        <p:spPr>
          <a:xfrm>
            <a:off x="467544" y="2132856"/>
            <a:ext cx="1080120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Seta para a direita 11"/>
          <p:cNvSpPr/>
          <p:nvPr/>
        </p:nvSpPr>
        <p:spPr>
          <a:xfrm>
            <a:off x="323528" y="3645024"/>
            <a:ext cx="360040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de cantos arredondados 12"/>
          <p:cNvSpPr/>
          <p:nvPr/>
        </p:nvSpPr>
        <p:spPr>
          <a:xfrm>
            <a:off x="5220072" y="1628800"/>
            <a:ext cx="864096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72816"/>
            <a:ext cx="882047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ângulo de cantos arredondados 3"/>
          <p:cNvSpPr/>
          <p:nvPr/>
        </p:nvSpPr>
        <p:spPr>
          <a:xfrm flipV="1">
            <a:off x="2051720" y="2060848"/>
            <a:ext cx="2304256" cy="360040"/>
          </a:xfrm>
          <a:prstGeom prst="roundRect">
            <a:avLst>
              <a:gd name="adj" fmla="val 0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de cantos arredondados 4"/>
          <p:cNvSpPr/>
          <p:nvPr/>
        </p:nvSpPr>
        <p:spPr>
          <a:xfrm>
            <a:off x="8172400" y="2780928"/>
            <a:ext cx="792088" cy="108012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de cantos arredondados 5"/>
          <p:cNvSpPr/>
          <p:nvPr/>
        </p:nvSpPr>
        <p:spPr>
          <a:xfrm>
            <a:off x="2123728" y="5877272"/>
            <a:ext cx="1224136" cy="36004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Seta para a direita 6"/>
          <p:cNvSpPr/>
          <p:nvPr/>
        </p:nvSpPr>
        <p:spPr>
          <a:xfrm>
            <a:off x="1475656" y="5877272"/>
            <a:ext cx="648072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4067944" y="4365104"/>
            <a:ext cx="4176464" cy="10801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4283968" y="4581128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>
                <a:solidFill>
                  <a:schemeClr val="bg1"/>
                </a:solidFill>
              </a:rPr>
              <a:t>Processo para alteração de notas de uma avaliação do referente estudante solicitado </a:t>
            </a:r>
            <a:endParaRPr lang="pt-BR" sz="1600" b="1" dirty="0">
              <a:solidFill>
                <a:schemeClr val="bg1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1475656" y="1124744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     </a:t>
            </a: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Função – Processos para Alteração de Notas </a:t>
            </a:r>
            <a:endParaRPr lang="pt-B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340768"/>
            <a:ext cx="856895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ixaDeTexto 3"/>
          <p:cNvSpPr txBox="1"/>
          <p:nvPr/>
        </p:nvSpPr>
        <p:spPr>
          <a:xfrm>
            <a:off x="1187624" y="11247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1403648" y="836712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accent1"/>
                </a:solidFill>
                <a:latin typeface="+mj-lt"/>
              </a:rPr>
              <a:t>         Função -</a:t>
            </a:r>
            <a:r>
              <a:rPr lang="pt-BR" sz="2400" b="1" dirty="0" smtClean="0">
                <a:solidFill>
                  <a:schemeClr val="accent1"/>
                </a:solidFill>
              </a:rPr>
              <a:t>Liberar/Bloquear Períodos </a:t>
            </a:r>
            <a:endParaRPr lang="pt-BR" sz="2400" b="1" dirty="0">
              <a:solidFill>
                <a:schemeClr val="accent1"/>
              </a:solidFill>
            </a:endParaRPr>
          </a:p>
        </p:txBody>
      </p:sp>
      <p:sp>
        <p:nvSpPr>
          <p:cNvPr id="6" name="Retângulo de cantos arredondados 5"/>
          <p:cNvSpPr/>
          <p:nvPr/>
        </p:nvSpPr>
        <p:spPr>
          <a:xfrm>
            <a:off x="2051720" y="2204864"/>
            <a:ext cx="3024336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de cantos arredondados 6"/>
          <p:cNvSpPr/>
          <p:nvPr/>
        </p:nvSpPr>
        <p:spPr>
          <a:xfrm>
            <a:off x="2195736" y="3429000"/>
            <a:ext cx="1512168" cy="432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924944"/>
            <a:ext cx="324036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eta para a esquerda 8"/>
          <p:cNvSpPr/>
          <p:nvPr/>
        </p:nvSpPr>
        <p:spPr>
          <a:xfrm>
            <a:off x="4139952" y="3501008"/>
            <a:ext cx="936104" cy="261743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1340768"/>
            <a:ext cx="8712968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ângulo de cantos arredondados 3"/>
          <p:cNvSpPr/>
          <p:nvPr/>
        </p:nvSpPr>
        <p:spPr>
          <a:xfrm>
            <a:off x="2051720" y="2204864"/>
            <a:ext cx="1368152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de cantos arredondados 4"/>
          <p:cNvSpPr/>
          <p:nvPr/>
        </p:nvSpPr>
        <p:spPr>
          <a:xfrm>
            <a:off x="2051720" y="3861048"/>
            <a:ext cx="5112568" cy="7200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1043608" y="764704"/>
            <a:ext cx="62646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solidFill>
                  <a:schemeClr val="accent1"/>
                </a:solidFill>
              </a:rPr>
              <a:t>                Função – Turmas por atividade </a:t>
            </a:r>
            <a:endParaRPr lang="pt-BR" sz="2400" b="1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797152"/>
            <a:ext cx="345638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eta para a esquerda e para cima 7"/>
          <p:cNvSpPr/>
          <p:nvPr/>
        </p:nvSpPr>
        <p:spPr>
          <a:xfrm>
            <a:off x="4139952" y="4653136"/>
            <a:ext cx="1152128" cy="1008112"/>
          </a:xfrm>
          <a:prstGeom prst="left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4860032" y="1988840"/>
            <a:ext cx="144016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44824"/>
            <a:ext cx="842493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ângulo de cantos arredondados 3"/>
          <p:cNvSpPr/>
          <p:nvPr/>
        </p:nvSpPr>
        <p:spPr>
          <a:xfrm>
            <a:off x="2411760" y="3140968"/>
            <a:ext cx="3312368" cy="504056"/>
          </a:xfrm>
          <a:prstGeom prst="roundRect">
            <a:avLst>
              <a:gd name="adj" fmla="val 22082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Seta para a direita 4"/>
          <p:cNvSpPr/>
          <p:nvPr/>
        </p:nvSpPr>
        <p:spPr>
          <a:xfrm>
            <a:off x="1763688" y="3284984"/>
            <a:ext cx="720080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1115616" y="1052736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    </a:t>
            </a:r>
            <a:r>
              <a:rPr lang="pt-B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Visualizar Notas – Mostrar alunos transferidos / movidos </a:t>
            </a:r>
            <a:endParaRPr lang="pt-BR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836712"/>
            <a:ext cx="842493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96752"/>
            <a:ext cx="856895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ângulo de cantos arredondados 4"/>
          <p:cNvSpPr/>
          <p:nvPr/>
        </p:nvSpPr>
        <p:spPr>
          <a:xfrm>
            <a:off x="3995936" y="3501008"/>
            <a:ext cx="1368152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Seta para a direita 6"/>
          <p:cNvSpPr/>
          <p:nvPr/>
        </p:nvSpPr>
        <p:spPr>
          <a:xfrm>
            <a:off x="2987824" y="3501008"/>
            <a:ext cx="936104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4437112"/>
            <a:ext cx="525658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ixaDeTexto 11"/>
          <p:cNvSpPr txBox="1"/>
          <p:nvPr/>
        </p:nvSpPr>
        <p:spPr>
          <a:xfrm>
            <a:off x="1907704" y="764704"/>
            <a:ext cx="6264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Função –Liberar Boletim  ao  Estudante On-Li</a:t>
            </a:r>
            <a:r>
              <a:rPr lang="pt-B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 </a:t>
            </a:r>
            <a:endParaRPr lang="pt-B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Retângulo de cantos arredondados 12"/>
          <p:cNvSpPr/>
          <p:nvPr/>
        </p:nvSpPr>
        <p:spPr>
          <a:xfrm>
            <a:off x="5508104" y="5013176"/>
            <a:ext cx="2088232" cy="86409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Seta para baixo 13"/>
          <p:cNvSpPr/>
          <p:nvPr/>
        </p:nvSpPr>
        <p:spPr>
          <a:xfrm>
            <a:off x="4572000" y="3861048"/>
            <a:ext cx="360040" cy="50405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64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84784"/>
            <a:ext cx="8712968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ângulo de cantos arredondados 3"/>
          <p:cNvSpPr/>
          <p:nvPr/>
        </p:nvSpPr>
        <p:spPr>
          <a:xfrm>
            <a:off x="6876256" y="2564904"/>
            <a:ext cx="1080120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971600" y="836712"/>
            <a:ext cx="684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       Função - Senha Permutantes </a:t>
            </a:r>
            <a:endParaRPr lang="pt-BR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645024"/>
            <a:ext cx="540060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eta para baixo 6"/>
          <p:cNvSpPr/>
          <p:nvPr/>
        </p:nvSpPr>
        <p:spPr>
          <a:xfrm>
            <a:off x="7236296" y="2996952"/>
            <a:ext cx="360040" cy="57606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07504" y="188640"/>
            <a:ext cx="8826378" cy="6554634"/>
            <a:chOff x="107504" y="188640"/>
            <a:chExt cx="8826378" cy="6554634"/>
          </a:xfrm>
        </p:grpSpPr>
        <p:sp>
          <p:nvSpPr>
            <p:cNvPr id="3" name="Retângulo 2"/>
            <p:cNvSpPr/>
            <p:nvPr/>
          </p:nvSpPr>
          <p:spPr>
            <a:xfrm>
              <a:off x="1187624" y="188640"/>
              <a:ext cx="1944216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pt-B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SECRETARIA DE ESTADO DA EDUCAÇÃO</a:t>
              </a:r>
            </a:p>
          </p:txBody>
        </p:sp>
        <p:pic>
          <p:nvPicPr>
            <p:cNvPr id="4" name="Picture 6" descr="http://www.aprovaconcursos.com.br/noticias/wp-content/uploads/2012/07/governo-sc-300x233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9578" y="188640"/>
              <a:ext cx="648998" cy="504056"/>
            </a:xfrm>
            <a:prstGeom prst="rect">
              <a:avLst/>
            </a:prstGeom>
            <a:noFill/>
          </p:spPr>
        </p:pic>
        <p:sp>
          <p:nvSpPr>
            <p:cNvPr id="5" name="Retângulo 4"/>
            <p:cNvSpPr/>
            <p:nvPr/>
          </p:nvSpPr>
          <p:spPr>
            <a:xfrm>
              <a:off x="107504" y="260648"/>
              <a:ext cx="144016" cy="63640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/>
            <p:cNvSpPr/>
            <p:nvPr/>
          </p:nvSpPr>
          <p:spPr>
            <a:xfrm rot="16200000">
              <a:off x="4467210" y="2276603"/>
              <a:ext cx="112871" cy="882047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7" name="Conector reto 6"/>
            <p:cNvCxnSpPr/>
            <p:nvPr/>
          </p:nvCxnSpPr>
          <p:spPr>
            <a:xfrm>
              <a:off x="431540" y="836712"/>
              <a:ext cx="828092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tângulo 11"/>
          <p:cNvSpPr/>
          <p:nvPr/>
        </p:nvSpPr>
        <p:spPr>
          <a:xfrm>
            <a:off x="1043608" y="1997839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836712"/>
            <a:ext cx="8496944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12776"/>
            <a:ext cx="864096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ângulo de cantos arredondados 3"/>
          <p:cNvSpPr/>
          <p:nvPr/>
        </p:nvSpPr>
        <p:spPr>
          <a:xfrm>
            <a:off x="2051720" y="2348880"/>
            <a:ext cx="1584176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2564904"/>
            <a:ext cx="3240360" cy="2168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ixaDeTexto 7"/>
          <p:cNvSpPr txBox="1"/>
          <p:nvPr/>
        </p:nvSpPr>
        <p:spPr>
          <a:xfrm>
            <a:off x="1475656" y="980728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        </a:t>
            </a:r>
            <a:r>
              <a:rPr lang="pt-BR" sz="2400" dirty="0" smtClean="0">
                <a:solidFill>
                  <a:schemeClr val="accent1"/>
                </a:solidFill>
              </a:rPr>
              <a:t>Função- Fechamento de Período </a:t>
            </a:r>
            <a:endParaRPr lang="pt-BR" sz="2400" dirty="0">
              <a:solidFill>
                <a:schemeClr val="accent1"/>
              </a:solidFill>
            </a:endParaRPr>
          </a:p>
        </p:txBody>
      </p:sp>
      <p:sp>
        <p:nvSpPr>
          <p:cNvPr id="7" name="Retângulo de cantos arredondados 6"/>
          <p:cNvSpPr/>
          <p:nvPr/>
        </p:nvSpPr>
        <p:spPr>
          <a:xfrm>
            <a:off x="2411760" y="3212976"/>
            <a:ext cx="1728192" cy="28803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5292080" y="4653136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10" name="Seta para a direita 9"/>
          <p:cNvSpPr/>
          <p:nvPr/>
        </p:nvSpPr>
        <p:spPr>
          <a:xfrm>
            <a:off x="1835696" y="3212976"/>
            <a:ext cx="720080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Retângulo 10"/>
          <p:cNvSpPr/>
          <p:nvPr/>
        </p:nvSpPr>
        <p:spPr>
          <a:xfrm>
            <a:off x="5292080" y="4581128"/>
            <a:ext cx="2880320" cy="172819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5508104" y="4653137"/>
            <a:ext cx="2448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Sobrescrever –Ajusta as  a notas do sistema do Professor On-Line ao SISGESC  e Estudante On-Line </a:t>
            </a:r>
            <a:endParaRPr lang="pt-B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340769"/>
            <a:ext cx="856895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ângulo de cantos arredondados 3"/>
          <p:cNvSpPr/>
          <p:nvPr/>
        </p:nvSpPr>
        <p:spPr>
          <a:xfrm>
            <a:off x="4427984" y="2708920"/>
            <a:ext cx="1296144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3645024"/>
            <a:ext cx="633670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eta para baixo 5"/>
          <p:cNvSpPr/>
          <p:nvPr/>
        </p:nvSpPr>
        <p:spPr>
          <a:xfrm>
            <a:off x="5004048" y="3212976"/>
            <a:ext cx="288032" cy="43204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1475656" y="620688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                       </a:t>
            </a: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Função – Avaliação Descritiva  </a:t>
            </a:r>
            <a:endParaRPr lang="pt-B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611560" y="4797152"/>
            <a:ext cx="259228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755576" y="4869160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Descrição inserida pelo Segundo Professor e bilíngues .</a:t>
            </a:r>
            <a:endParaRPr lang="pt-B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8712967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043608" y="1052736"/>
            <a:ext cx="7776864" cy="554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88640"/>
            <a:ext cx="8640960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07504" y="188640"/>
            <a:ext cx="8826378" cy="6554634"/>
            <a:chOff x="107504" y="188640"/>
            <a:chExt cx="8826378" cy="6554634"/>
          </a:xfrm>
        </p:grpSpPr>
        <p:sp>
          <p:nvSpPr>
            <p:cNvPr id="3" name="Retângulo 2"/>
            <p:cNvSpPr/>
            <p:nvPr/>
          </p:nvSpPr>
          <p:spPr>
            <a:xfrm>
              <a:off x="1187624" y="188640"/>
              <a:ext cx="1944216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pt-B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SECRETARIA DE ESTADO DA EDUCAÇÃO</a:t>
              </a:r>
            </a:p>
          </p:txBody>
        </p:sp>
        <p:pic>
          <p:nvPicPr>
            <p:cNvPr id="4" name="Picture 6" descr="http://www.aprovaconcursos.com.br/noticias/wp-content/uploads/2012/07/governo-sc-300x233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9578" y="188640"/>
              <a:ext cx="648998" cy="504056"/>
            </a:xfrm>
            <a:prstGeom prst="rect">
              <a:avLst/>
            </a:prstGeom>
            <a:noFill/>
          </p:spPr>
        </p:pic>
        <p:sp>
          <p:nvSpPr>
            <p:cNvPr id="5" name="Retângulo 4"/>
            <p:cNvSpPr/>
            <p:nvPr/>
          </p:nvSpPr>
          <p:spPr>
            <a:xfrm>
              <a:off x="107504" y="260648"/>
              <a:ext cx="144016" cy="63640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/>
            <p:cNvSpPr/>
            <p:nvPr/>
          </p:nvSpPr>
          <p:spPr>
            <a:xfrm rot="16200000">
              <a:off x="4467210" y="2276603"/>
              <a:ext cx="112871" cy="882047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7" name="Conector reto 6"/>
            <p:cNvCxnSpPr/>
            <p:nvPr/>
          </p:nvCxnSpPr>
          <p:spPr>
            <a:xfrm>
              <a:off x="431540" y="836712"/>
              <a:ext cx="828092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836713"/>
            <a:ext cx="8064896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908720"/>
            <a:ext cx="8064896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764704"/>
            <a:ext cx="8892480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052736"/>
            <a:ext cx="3672407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052736"/>
            <a:ext cx="374441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4221088"/>
            <a:ext cx="396044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44000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07504" y="188640"/>
            <a:ext cx="8826378" cy="6554634"/>
            <a:chOff x="107504" y="188640"/>
            <a:chExt cx="8826378" cy="6554634"/>
          </a:xfrm>
        </p:grpSpPr>
        <p:sp>
          <p:nvSpPr>
            <p:cNvPr id="3" name="Retângulo 2"/>
            <p:cNvSpPr/>
            <p:nvPr/>
          </p:nvSpPr>
          <p:spPr>
            <a:xfrm>
              <a:off x="1187624" y="188640"/>
              <a:ext cx="1944216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pt-B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SECRETARIA DE ESTADO DA EDUCAÇÃO</a:t>
              </a:r>
            </a:p>
          </p:txBody>
        </p:sp>
        <p:pic>
          <p:nvPicPr>
            <p:cNvPr id="4" name="Picture 6" descr="http://www.aprovaconcursos.com.br/noticias/wp-content/uploads/2012/07/governo-sc-300x233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9578" y="188640"/>
              <a:ext cx="648998" cy="504056"/>
            </a:xfrm>
            <a:prstGeom prst="rect">
              <a:avLst/>
            </a:prstGeom>
            <a:noFill/>
          </p:spPr>
        </p:pic>
        <p:sp>
          <p:nvSpPr>
            <p:cNvPr id="5" name="Retângulo 4"/>
            <p:cNvSpPr/>
            <p:nvPr/>
          </p:nvSpPr>
          <p:spPr>
            <a:xfrm>
              <a:off x="107504" y="260648"/>
              <a:ext cx="144016" cy="63640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/>
            <p:cNvSpPr/>
            <p:nvPr/>
          </p:nvSpPr>
          <p:spPr>
            <a:xfrm rot="16200000">
              <a:off x="4467210" y="2276603"/>
              <a:ext cx="112871" cy="882047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7" name="Conector reto 6"/>
            <p:cNvCxnSpPr/>
            <p:nvPr/>
          </p:nvCxnSpPr>
          <p:spPr>
            <a:xfrm>
              <a:off x="431540" y="836712"/>
              <a:ext cx="828092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764704"/>
            <a:ext cx="8820471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964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276872"/>
            <a:ext cx="403244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204864"/>
            <a:ext cx="273630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6"/>
          <p:cNvSpPr txBox="1"/>
          <p:nvPr/>
        </p:nvSpPr>
        <p:spPr>
          <a:xfrm>
            <a:off x="755576" y="1052736"/>
            <a:ext cx="684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  </a:t>
            </a:r>
            <a:r>
              <a:rPr lang="pt-B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Temos duas formas de registro no sistema Professor On-Lin</a:t>
            </a:r>
            <a:r>
              <a:rPr lang="pt-BR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 </a:t>
            </a:r>
            <a:endParaRPr lang="pt-BR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07504" y="188640"/>
            <a:ext cx="8826378" cy="6554634"/>
            <a:chOff x="107504" y="188640"/>
            <a:chExt cx="8826378" cy="6554634"/>
          </a:xfrm>
        </p:grpSpPr>
        <p:sp>
          <p:nvSpPr>
            <p:cNvPr id="3" name="Retângulo 2"/>
            <p:cNvSpPr/>
            <p:nvPr/>
          </p:nvSpPr>
          <p:spPr>
            <a:xfrm>
              <a:off x="1187624" y="188640"/>
              <a:ext cx="1944216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pt-B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SECRETARIA DE ESTADO DA EDUCAÇÃO</a:t>
              </a:r>
            </a:p>
          </p:txBody>
        </p:sp>
        <p:pic>
          <p:nvPicPr>
            <p:cNvPr id="4" name="Picture 6" descr="http://www.aprovaconcursos.com.br/noticias/wp-content/uploads/2012/07/governo-sc-300x233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9578" y="188640"/>
              <a:ext cx="648998" cy="504056"/>
            </a:xfrm>
            <a:prstGeom prst="rect">
              <a:avLst/>
            </a:prstGeom>
            <a:noFill/>
          </p:spPr>
        </p:pic>
        <p:sp>
          <p:nvSpPr>
            <p:cNvPr id="5" name="Retângulo 4"/>
            <p:cNvSpPr/>
            <p:nvPr/>
          </p:nvSpPr>
          <p:spPr>
            <a:xfrm>
              <a:off x="107504" y="260648"/>
              <a:ext cx="144016" cy="63640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/>
            <p:cNvSpPr/>
            <p:nvPr/>
          </p:nvSpPr>
          <p:spPr>
            <a:xfrm rot="16200000">
              <a:off x="4467210" y="2276603"/>
              <a:ext cx="112871" cy="882047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7" name="Conector reto 6"/>
            <p:cNvCxnSpPr/>
            <p:nvPr/>
          </p:nvCxnSpPr>
          <p:spPr>
            <a:xfrm>
              <a:off x="431540" y="836712"/>
              <a:ext cx="828092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836712"/>
            <a:ext cx="8471669" cy="554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07504" y="188640"/>
            <a:ext cx="8826378" cy="6554634"/>
            <a:chOff x="107504" y="188640"/>
            <a:chExt cx="8826378" cy="6554634"/>
          </a:xfrm>
        </p:grpSpPr>
        <p:sp>
          <p:nvSpPr>
            <p:cNvPr id="3" name="Retângulo 2"/>
            <p:cNvSpPr/>
            <p:nvPr/>
          </p:nvSpPr>
          <p:spPr>
            <a:xfrm>
              <a:off x="1187624" y="188640"/>
              <a:ext cx="1944216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pt-B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SECRETARIA DE ESTADO DA EDUCAÇÃO</a:t>
              </a:r>
            </a:p>
          </p:txBody>
        </p:sp>
        <p:pic>
          <p:nvPicPr>
            <p:cNvPr id="4" name="Picture 6" descr="http://www.aprovaconcursos.com.br/noticias/wp-content/uploads/2012/07/governo-sc-300x233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9578" y="188640"/>
              <a:ext cx="648998" cy="504056"/>
            </a:xfrm>
            <a:prstGeom prst="rect">
              <a:avLst/>
            </a:prstGeom>
            <a:noFill/>
          </p:spPr>
        </p:pic>
        <p:sp>
          <p:nvSpPr>
            <p:cNvPr id="5" name="Retângulo 4"/>
            <p:cNvSpPr/>
            <p:nvPr/>
          </p:nvSpPr>
          <p:spPr>
            <a:xfrm>
              <a:off x="107504" y="260648"/>
              <a:ext cx="144016" cy="63640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/>
            <p:cNvSpPr/>
            <p:nvPr/>
          </p:nvSpPr>
          <p:spPr>
            <a:xfrm rot="16200000">
              <a:off x="4467210" y="2276603"/>
              <a:ext cx="112871" cy="882047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7" name="Conector reto 6"/>
            <p:cNvCxnSpPr/>
            <p:nvPr/>
          </p:nvCxnSpPr>
          <p:spPr>
            <a:xfrm>
              <a:off x="431540" y="836712"/>
              <a:ext cx="828092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836712"/>
            <a:ext cx="828092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07504" y="188640"/>
            <a:ext cx="8826378" cy="6554634"/>
            <a:chOff x="107504" y="188640"/>
            <a:chExt cx="8826378" cy="6554634"/>
          </a:xfrm>
        </p:grpSpPr>
        <p:sp>
          <p:nvSpPr>
            <p:cNvPr id="3" name="Retângulo 2"/>
            <p:cNvSpPr/>
            <p:nvPr/>
          </p:nvSpPr>
          <p:spPr>
            <a:xfrm>
              <a:off x="1187624" y="188640"/>
              <a:ext cx="1944216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pt-B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SECRETARIA DE ESTADO DA EDUCAÇÃO</a:t>
              </a:r>
            </a:p>
          </p:txBody>
        </p:sp>
        <p:pic>
          <p:nvPicPr>
            <p:cNvPr id="4" name="Picture 6" descr="http://www.aprovaconcursos.com.br/noticias/wp-content/uploads/2012/07/governo-sc-300x233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9578" y="188640"/>
              <a:ext cx="648998" cy="504056"/>
            </a:xfrm>
            <a:prstGeom prst="rect">
              <a:avLst/>
            </a:prstGeom>
            <a:noFill/>
          </p:spPr>
        </p:pic>
        <p:sp>
          <p:nvSpPr>
            <p:cNvPr id="5" name="Retângulo 4"/>
            <p:cNvSpPr/>
            <p:nvPr/>
          </p:nvSpPr>
          <p:spPr>
            <a:xfrm>
              <a:off x="107504" y="260648"/>
              <a:ext cx="144016" cy="636408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/>
            <p:cNvSpPr/>
            <p:nvPr/>
          </p:nvSpPr>
          <p:spPr>
            <a:xfrm rot="16200000">
              <a:off x="4467210" y="2276603"/>
              <a:ext cx="112871" cy="882047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7" name="Conector reto 6"/>
            <p:cNvCxnSpPr/>
            <p:nvPr/>
          </p:nvCxnSpPr>
          <p:spPr>
            <a:xfrm>
              <a:off x="431540" y="836712"/>
              <a:ext cx="828092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836712"/>
            <a:ext cx="8490719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974</TotalTime>
  <Words>238</Words>
  <Application>Microsoft Office PowerPoint</Application>
  <PresentationFormat>Apresentação na tela (4:3)</PresentationFormat>
  <Paragraphs>39</Paragraphs>
  <Slides>44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44</vt:i4>
      </vt:variant>
    </vt:vector>
  </HeadingPairs>
  <TitlesOfParts>
    <vt:vector size="47" baseType="lpstr">
      <vt:lpstr>Arial</vt:lpstr>
      <vt:lpstr>Calibri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Beto Rosa</dc:creator>
  <cp:lastModifiedBy>Cali CF. Ferri</cp:lastModifiedBy>
  <cp:revision>91</cp:revision>
  <dcterms:created xsi:type="dcterms:W3CDTF">2017-03-08T18:54:16Z</dcterms:created>
  <dcterms:modified xsi:type="dcterms:W3CDTF">2017-11-24T14:04:17Z</dcterms:modified>
</cp:coreProperties>
</file>