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7556500" cy="10693400"/>
  <p:notesSz cx="7556500" cy="106934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2154" y="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11/6/2017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11/6/2017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11/6/2017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11/6/2017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11/6/2017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142" y="427736"/>
            <a:ext cx="6806565" cy="17109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2459482"/>
            <a:ext cx="6806565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11/6/2017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36880" y="4092702"/>
            <a:ext cx="6508115" cy="31762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6350" indent="629920" algn="just">
              <a:lnSpc>
                <a:spcPct val="143600"/>
              </a:lnSpc>
              <a:spcBef>
                <a:spcPts val="90"/>
              </a:spcBef>
            </a:pPr>
            <a:r>
              <a:rPr sz="1200" dirty="0">
                <a:latin typeface="Arial"/>
                <a:cs typeface="Arial"/>
              </a:rPr>
              <a:t>A </a:t>
            </a:r>
            <a:r>
              <a:rPr sz="1200" spc="-5" dirty="0">
                <a:latin typeface="Arial"/>
                <a:cs typeface="Arial"/>
              </a:rPr>
              <a:t>Secretaria </a:t>
            </a:r>
            <a:r>
              <a:rPr sz="1200" spc="-10" dirty="0">
                <a:latin typeface="Arial"/>
                <a:cs typeface="Arial"/>
              </a:rPr>
              <a:t>de </a:t>
            </a:r>
            <a:r>
              <a:rPr sz="1200" spc="-5" dirty="0">
                <a:latin typeface="Arial"/>
                <a:cs typeface="Arial"/>
              </a:rPr>
              <a:t>Estado </a:t>
            </a:r>
            <a:r>
              <a:rPr sz="1200" dirty="0">
                <a:latin typeface="Arial"/>
                <a:cs typeface="Arial"/>
              </a:rPr>
              <a:t>da </a:t>
            </a:r>
            <a:r>
              <a:rPr sz="1200" spc="-5" dirty="0">
                <a:latin typeface="Arial"/>
                <a:cs typeface="Arial"/>
              </a:rPr>
              <a:t>Educação, </a:t>
            </a:r>
            <a:r>
              <a:rPr sz="1200" dirty="0">
                <a:latin typeface="Arial"/>
                <a:cs typeface="Arial"/>
              </a:rPr>
              <a:t>através da </a:t>
            </a:r>
            <a:r>
              <a:rPr sz="1200" spc="-5" dirty="0">
                <a:latin typeface="Arial"/>
                <a:cs typeface="Arial"/>
              </a:rPr>
              <a:t>Diretoria </a:t>
            </a:r>
            <a:r>
              <a:rPr sz="1200" spc="-10" dirty="0">
                <a:latin typeface="Arial"/>
                <a:cs typeface="Arial"/>
              </a:rPr>
              <a:t>de </a:t>
            </a:r>
            <a:r>
              <a:rPr sz="1200" spc="-5" dirty="0">
                <a:latin typeface="Arial"/>
                <a:cs typeface="Arial"/>
              </a:rPr>
              <a:t>Gestão </a:t>
            </a:r>
            <a:r>
              <a:rPr sz="1200" spc="-10" dirty="0">
                <a:latin typeface="Arial"/>
                <a:cs typeface="Arial"/>
              </a:rPr>
              <a:t>da </a:t>
            </a:r>
            <a:r>
              <a:rPr sz="1200" spc="-5" dirty="0">
                <a:latin typeface="Arial"/>
                <a:cs typeface="Arial"/>
              </a:rPr>
              <a:t>Rede  </a:t>
            </a:r>
            <a:r>
              <a:rPr sz="1200" spc="-10" dirty="0">
                <a:latin typeface="Arial"/>
                <a:cs typeface="Arial"/>
              </a:rPr>
              <a:t>Estadual </a:t>
            </a:r>
            <a:r>
              <a:rPr sz="1200" spc="-5" dirty="0">
                <a:latin typeface="Arial"/>
                <a:cs typeface="Arial"/>
              </a:rPr>
              <a:t>e </a:t>
            </a:r>
            <a:r>
              <a:rPr sz="1200" dirty="0">
                <a:latin typeface="Arial"/>
                <a:cs typeface="Arial"/>
              </a:rPr>
              <a:t>da </a:t>
            </a:r>
            <a:r>
              <a:rPr sz="1200" spc="-5" dirty="0">
                <a:latin typeface="Arial"/>
                <a:cs typeface="Arial"/>
              </a:rPr>
              <a:t>Diretoria </a:t>
            </a:r>
            <a:r>
              <a:rPr sz="1200" spc="-10" dirty="0">
                <a:latin typeface="Arial"/>
                <a:cs typeface="Arial"/>
              </a:rPr>
              <a:t>de </a:t>
            </a:r>
            <a:r>
              <a:rPr sz="1200" dirty="0">
                <a:latin typeface="Arial"/>
                <a:cs typeface="Arial"/>
              </a:rPr>
              <a:t>Gestão de </a:t>
            </a:r>
            <a:r>
              <a:rPr sz="1200" spc="-5" dirty="0">
                <a:latin typeface="Arial"/>
                <a:cs typeface="Arial"/>
              </a:rPr>
              <a:t>Pessoas, encaminha orientações para a </a:t>
            </a:r>
            <a:r>
              <a:rPr sz="1200" spc="-10" dirty="0">
                <a:latin typeface="Arial"/>
                <a:cs typeface="Arial"/>
              </a:rPr>
              <a:t>organização </a:t>
            </a:r>
            <a:r>
              <a:rPr sz="1200" spc="-5" dirty="0">
                <a:latin typeface="Arial"/>
                <a:cs typeface="Arial"/>
              </a:rPr>
              <a:t>e  funcionamento </a:t>
            </a:r>
            <a:r>
              <a:rPr sz="1200" spc="-10" dirty="0">
                <a:latin typeface="Arial"/>
                <a:cs typeface="Arial"/>
              </a:rPr>
              <a:t>das unidades </a:t>
            </a:r>
            <a:r>
              <a:rPr sz="1200" spc="-5" dirty="0">
                <a:latin typeface="Arial"/>
                <a:cs typeface="Arial"/>
              </a:rPr>
              <a:t>escolares </a:t>
            </a:r>
            <a:r>
              <a:rPr sz="1200" spc="-10" dirty="0">
                <a:latin typeface="Arial"/>
                <a:cs typeface="Arial"/>
              </a:rPr>
              <a:t>de </a:t>
            </a:r>
            <a:r>
              <a:rPr sz="1200" spc="-5" dirty="0">
                <a:latin typeface="Arial"/>
                <a:cs typeface="Arial"/>
              </a:rPr>
              <a:t>Educação Básica e Profissional </a:t>
            </a:r>
            <a:r>
              <a:rPr sz="1200" spc="-10" dirty="0">
                <a:latin typeface="Arial"/>
                <a:cs typeface="Arial"/>
              </a:rPr>
              <a:t>da rede </a:t>
            </a:r>
            <a:r>
              <a:rPr sz="1200" spc="-5" dirty="0">
                <a:latin typeface="Arial"/>
                <a:cs typeface="Arial"/>
              </a:rPr>
              <a:t>estadual </a:t>
            </a:r>
            <a:r>
              <a:rPr sz="1200" dirty="0">
                <a:latin typeface="Arial"/>
                <a:cs typeface="Arial"/>
              </a:rPr>
              <a:t>de  </a:t>
            </a:r>
            <a:r>
              <a:rPr sz="1200" spc="-5" dirty="0">
                <a:latin typeface="Arial"/>
                <a:cs typeface="Arial"/>
              </a:rPr>
              <a:t>ensino </a:t>
            </a:r>
            <a:r>
              <a:rPr sz="1200" spc="-10" dirty="0">
                <a:latin typeface="Arial"/>
                <a:cs typeface="Arial"/>
              </a:rPr>
              <a:t>de </a:t>
            </a:r>
            <a:r>
              <a:rPr sz="1200" spc="-5" dirty="0">
                <a:latin typeface="Arial"/>
                <a:cs typeface="Arial"/>
              </a:rPr>
              <a:t>Santa Catarina para o ano letivo </a:t>
            </a:r>
            <a:r>
              <a:rPr sz="1200" spc="-10" dirty="0">
                <a:latin typeface="Arial"/>
                <a:cs typeface="Arial"/>
              </a:rPr>
              <a:t>de </a:t>
            </a:r>
            <a:r>
              <a:rPr sz="1200" spc="-5" dirty="0">
                <a:latin typeface="Arial"/>
                <a:cs typeface="Arial"/>
              </a:rPr>
              <a:t>2018,</a:t>
            </a:r>
            <a:r>
              <a:rPr sz="1200" spc="25" dirty="0">
                <a:latin typeface="Arial"/>
                <a:cs typeface="Arial"/>
              </a:rPr>
              <a:t> </a:t>
            </a:r>
            <a:r>
              <a:rPr sz="1200" spc="-5" dirty="0">
                <a:latin typeface="Arial"/>
                <a:cs typeface="Arial"/>
              </a:rPr>
              <a:t>considerando:</a:t>
            </a:r>
            <a:endParaRPr sz="1200">
              <a:latin typeface="Arial"/>
              <a:cs typeface="Arial"/>
            </a:endParaRPr>
          </a:p>
          <a:p>
            <a:pPr marL="193040" marR="8890" indent="629920" algn="just">
              <a:lnSpc>
                <a:spcPct val="143100"/>
              </a:lnSpc>
              <a:spcBef>
                <a:spcPts val="700"/>
              </a:spcBef>
              <a:buFont typeface="Symbol"/>
              <a:buChar char=""/>
              <a:tabLst>
                <a:tab pos="1092835" algn="l"/>
              </a:tabLst>
            </a:pPr>
            <a:r>
              <a:rPr sz="1200" dirty="0">
                <a:latin typeface="Arial"/>
                <a:cs typeface="Arial"/>
              </a:rPr>
              <a:t>A </a:t>
            </a:r>
            <a:r>
              <a:rPr sz="1200" spc="-5" dirty="0">
                <a:latin typeface="Arial"/>
                <a:cs typeface="Arial"/>
              </a:rPr>
              <a:t>legislação e </a:t>
            </a:r>
            <a:r>
              <a:rPr sz="1200" spc="-10" dirty="0">
                <a:latin typeface="Arial"/>
                <a:cs typeface="Arial"/>
              </a:rPr>
              <a:t>as normas </a:t>
            </a:r>
            <a:r>
              <a:rPr sz="1200" spc="-5" dirty="0">
                <a:latin typeface="Arial"/>
                <a:cs typeface="Arial"/>
              </a:rPr>
              <a:t>federais e </a:t>
            </a:r>
            <a:r>
              <a:rPr sz="1200" spc="-10" dirty="0">
                <a:latin typeface="Arial"/>
                <a:cs typeface="Arial"/>
              </a:rPr>
              <a:t>estaduais </a:t>
            </a:r>
            <a:r>
              <a:rPr sz="1200" dirty="0">
                <a:latin typeface="Arial"/>
                <a:cs typeface="Arial"/>
              </a:rPr>
              <a:t>da </a:t>
            </a:r>
            <a:r>
              <a:rPr sz="1200" spc="-5" dirty="0">
                <a:latin typeface="Arial"/>
                <a:cs typeface="Arial"/>
              </a:rPr>
              <a:t>Educação Básica e  Profissional.</a:t>
            </a:r>
            <a:endParaRPr sz="1200">
              <a:latin typeface="Arial"/>
              <a:cs typeface="Arial"/>
            </a:endParaRPr>
          </a:p>
          <a:p>
            <a:pPr marL="193040" marR="5080" indent="629920" algn="just">
              <a:lnSpc>
                <a:spcPct val="143200"/>
              </a:lnSpc>
              <a:spcBef>
                <a:spcPts val="700"/>
              </a:spcBef>
              <a:buFont typeface="Symbol"/>
              <a:buChar char=""/>
              <a:tabLst>
                <a:tab pos="1092835" algn="l"/>
              </a:tabLst>
            </a:pPr>
            <a:r>
              <a:rPr sz="1200" dirty="0">
                <a:latin typeface="Arial"/>
                <a:cs typeface="Arial"/>
              </a:rPr>
              <a:t>As </a:t>
            </a:r>
            <a:r>
              <a:rPr sz="1200" spc="-10" dirty="0">
                <a:latin typeface="Arial"/>
                <a:cs typeface="Arial"/>
              </a:rPr>
              <a:t>diretrizes </a:t>
            </a:r>
            <a:r>
              <a:rPr sz="1200" spc="-5" dirty="0">
                <a:latin typeface="Arial"/>
                <a:cs typeface="Arial"/>
              </a:rPr>
              <a:t>para a oferta </a:t>
            </a:r>
            <a:r>
              <a:rPr sz="1200" spc="-10" dirty="0">
                <a:latin typeface="Arial"/>
                <a:cs typeface="Arial"/>
              </a:rPr>
              <a:t>de diferentes </a:t>
            </a:r>
            <a:r>
              <a:rPr sz="1200" spc="-5" dirty="0">
                <a:latin typeface="Arial"/>
                <a:cs typeface="Arial"/>
              </a:rPr>
              <a:t>currículos </a:t>
            </a:r>
            <a:r>
              <a:rPr sz="1200" dirty="0">
                <a:latin typeface="Arial"/>
                <a:cs typeface="Arial"/>
              </a:rPr>
              <a:t>na </a:t>
            </a:r>
            <a:r>
              <a:rPr sz="1200" spc="-5" dirty="0">
                <a:latin typeface="Arial"/>
                <a:cs typeface="Arial"/>
              </a:rPr>
              <a:t>Educação Básica e  Profissional, modalidades </a:t>
            </a:r>
            <a:r>
              <a:rPr sz="1200" spc="-10" dirty="0">
                <a:latin typeface="Arial"/>
                <a:cs typeface="Arial"/>
              </a:rPr>
              <a:t>de </a:t>
            </a:r>
            <a:r>
              <a:rPr sz="1200" spc="-5" dirty="0">
                <a:latin typeface="Arial"/>
                <a:cs typeface="Arial"/>
              </a:rPr>
              <a:t>ensino, programas e</a:t>
            </a:r>
            <a:r>
              <a:rPr sz="1200" spc="35" dirty="0">
                <a:latin typeface="Arial"/>
                <a:cs typeface="Arial"/>
              </a:rPr>
              <a:t> </a:t>
            </a:r>
            <a:r>
              <a:rPr sz="1200" spc="-5" dirty="0">
                <a:latin typeface="Arial"/>
                <a:cs typeface="Arial"/>
              </a:rPr>
              <a:t>projetos.</a:t>
            </a:r>
            <a:endParaRPr sz="1200">
              <a:latin typeface="Arial"/>
              <a:cs typeface="Arial"/>
            </a:endParaRPr>
          </a:p>
          <a:p>
            <a:pPr marL="193040" marR="10160" indent="629920" algn="just">
              <a:lnSpc>
                <a:spcPct val="143800"/>
              </a:lnSpc>
              <a:spcBef>
                <a:spcPts val="690"/>
              </a:spcBef>
              <a:buFont typeface="Symbol"/>
              <a:buChar char=""/>
              <a:tabLst>
                <a:tab pos="1092835" algn="l"/>
              </a:tabLst>
            </a:pPr>
            <a:r>
              <a:rPr sz="1200" dirty="0">
                <a:latin typeface="Arial"/>
                <a:cs typeface="Arial"/>
              </a:rPr>
              <a:t>O </a:t>
            </a:r>
            <a:r>
              <a:rPr sz="1200" spc="-10" dirty="0">
                <a:latin typeface="Arial"/>
                <a:cs typeface="Arial"/>
              </a:rPr>
              <a:t>atendimento às </a:t>
            </a:r>
            <a:r>
              <a:rPr sz="1200" spc="-5" dirty="0">
                <a:latin typeface="Arial"/>
                <a:cs typeface="Arial"/>
              </a:rPr>
              <a:t>diferentes situações que </a:t>
            </a:r>
            <a:r>
              <a:rPr sz="1200" spc="-10" dirty="0">
                <a:latin typeface="Arial"/>
                <a:cs typeface="Arial"/>
              </a:rPr>
              <a:t>dizem </a:t>
            </a:r>
            <a:r>
              <a:rPr sz="1200" spc="-5" dirty="0">
                <a:latin typeface="Arial"/>
                <a:cs typeface="Arial"/>
              </a:rPr>
              <a:t>respeito à organização  curricular e administrativa </a:t>
            </a:r>
            <a:r>
              <a:rPr sz="1200" spc="-10" dirty="0">
                <a:latin typeface="Arial"/>
                <a:cs typeface="Arial"/>
              </a:rPr>
              <a:t>da </a:t>
            </a:r>
            <a:r>
              <a:rPr sz="1200" spc="-5" dirty="0">
                <a:latin typeface="Arial"/>
                <a:cs typeface="Arial"/>
              </a:rPr>
              <a:t>escola e aos programas e projetos </a:t>
            </a:r>
            <a:r>
              <a:rPr sz="1200" spc="-10" dirty="0">
                <a:latin typeface="Arial"/>
                <a:cs typeface="Arial"/>
              </a:rPr>
              <a:t>que </a:t>
            </a:r>
            <a:r>
              <a:rPr sz="1200" spc="-5" dirty="0">
                <a:latin typeface="Arial"/>
                <a:cs typeface="Arial"/>
              </a:rPr>
              <a:t>vem sendo  </a:t>
            </a:r>
            <a:r>
              <a:rPr sz="1200" spc="-10" dirty="0">
                <a:latin typeface="Arial"/>
                <a:cs typeface="Arial"/>
              </a:rPr>
              <a:t>desenvolvidos.</a:t>
            </a:r>
            <a:endParaRPr sz="12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41057" y="7736205"/>
            <a:ext cx="6100445" cy="21951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0960">
              <a:lnSpc>
                <a:spcPct val="100000"/>
              </a:lnSpc>
              <a:spcBef>
                <a:spcPts val="100"/>
              </a:spcBef>
              <a:tabLst>
                <a:tab pos="517525" algn="l"/>
              </a:tabLst>
            </a:pPr>
            <a:r>
              <a:rPr sz="1200" b="1" spc="-5" dirty="0">
                <a:latin typeface="Arial"/>
                <a:cs typeface="Arial"/>
              </a:rPr>
              <a:t>1.2.	Matrícula </a:t>
            </a:r>
            <a:r>
              <a:rPr sz="1200" b="1" dirty="0">
                <a:latin typeface="Arial"/>
                <a:cs typeface="Arial"/>
              </a:rPr>
              <a:t>de </a:t>
            </a:r>
            <a:r>
              <a:rPr sz="1200" b="1" spc="-5" dirty="0">
                <a:latin typeface="Arial"/>
                <a:cs typeface="Arial"/>
              </a:rPr>
              <a:t>alunos</a:t>
            </a:r>
            <a:r>
              <a:rPr sz="1200" b="1" spc="-35" dirty="0">
                <a:latin typeface="Arial"/>
                <a:cs typeface="Arial"/>
              </a:rPr>
              <a:t> </a:t>
            </a:r>
            <a:r>
              <a:rPr sz="1200" b="1" spc="-5" dirty="0">
                <a:latin typeface="Arial"/>
                <a:cs typeface="Arial"/>
              </a:rPr>
              <a:t>novos</a:t>
            </a:r>
            <a:endParaRPr sz="1200">
              <a:latin typeface="Arial"/>
              <a:cs typeface="Arial"/>
            </a:endParaRPr>
          </a:p>
          <a:p>
            <a:pPr marL="241300" marR="5080" indent="-228600">
              <a:lnSpc>
                <a:spcPct val="144400"/>
              </a:lnSpc>
              <a:spcBef>
                <a:spcPts val="600"/>
              </a:spcBef>
              <a:buAutoNum type="alphaLcParenR"/>
              <a:tabLst>
                <a:tab pos="238760" algn="l"/>
              </a:tabLst>
            </a:pPr>
            <a:r>
              <a:rPr sz="1200" spc="-10" dirty="0">
                <a:latin typeface="Arial"/>
                <a:cs typeface="Arial"/>
              </a:rPr>
              <a:t>Período </a:t>
            </a:r>
            <a:r>
              <a:rPr sz="1200" dirty="0">
                <a:latin typeface="Arial"/>
                <a:cs typeface="Arial"/>
              </a:rPr>
              <a:t>de </a:t>
            </a:r>
            <a:r>
              <a:rPr sz="1200" spc="-5" dirty="0">
                <a:latin typeface="Arial"/>
                <a:cs typeface="Arial"/>
              </a:rPr>
              <a:t>30/11/2017 a 11/12/2017 </a:t>
            </a:r>
            <a:r>
              <a:rPr sz="1200" spc="-10" dirty="0">
                <a:latin typeface="Arial"/>
                <a:cs typeface="Arial"/>
              </a:rPr>
              <a:t>para </a:t>
            </a:r>
            <a:r>
              <a:rPr sz="1200" spc="-5" dirty="0">
                <a:latin typeface="Arial"/>
                <a:cs typeface="Arial"/>
              </a:rPr>
              <a:t>NOVAS MATRÍCULAS para o ano letivo </a:t>
            </a:r>
            <a:r>
              <a:rPr sz="1200" dirty="0">
                <a:latin typeface="Arial"/>
                <a:cs typeface="Arial"/>
              </a:rPr>
              <a:t>de  </a:t>
            </a:r>
            <a:r>
              <a:rPr sz="1200" spc="-15" dirty="0">
                <a:latin typeface="Arial"/>
                <a:cs typeface="Arial"/>
              </a:rPr>
              <a:t>2018.</a:t>
            </a:r>
            <a:endParaRPr sz="1200">
              <a:latin typeface="Arial"/>
              <a:cs typeface="Arial"/>
            </a:endParaRPr>
          </a:p>
          <a:p>
            <a:pPr>
              <a:lnSpc>
                <a:spcPct val="100000"/>
              </a:lnSpc>
              <a:buFont typeface="Arial"/>
              <a:buAutoNum type="alphaLcParenR"/>
            </a:pPr>
            <a:endParaRPr sz="1300">
              <a:latin typeface="Times New Roman"/>
              <a:cs typeface="Times New Roman"/>
            </a:endParaRPr>
          </a:p>
          <a:p>
            <a:pPr marL="241300" marR="6985" indent="-228600">
              <a:lnSpc>
                <a:spcPct val="144700"/>
              </a:lnSpc>
              <a:spcBef>
                <a:spcPts val="819"/>
              </a:spcBef>
              <a:buAutoNum type="alphaLcParenR"/>
              <a:tabLst>
                <a:tab pos="238760" algn="l"/>
              </a:tabLst>
            </a:pPr>
            <a:r>
              <a:rPr sz="1200" spc="-10" dirty="0">
                <a:latin typeface="Arial"/>
                <a:cs typeface="Arial"/>
              </a:rPr>
              <a:t>De: </a:t>
            </a:r>
            <a:r>
              <a:rPr sz="1200" spc="-5" dirty="0">
                <a:latin typeface="Arial"/>
                <a:cs typeface="Arial"/>
              </a:rPr>
              <a:t>30/11/2017 à 11/12/2017 Levantamento </a:t>
            </a:r>
            <a:r>
              <a:rPr sz="1200" spc="-10" dirty="0">
                <a:latin typeface="Arial"/>
                <a:cs typeface="Arial"/>
              </a:rPr>
              <a:t>de </a:t>
            </a:r>
            <a:r>
              <a:rPr sz="1200" spc="-5" dirty="0">
                <a:latin typeface="Arial"/>
                <a:cs typeface="Arial"/>
              </a:rPr>
              <a:t>Demanda </a:t>
            </a:r>
            <a:r>
              <a:rPr sz="1200" dirty="0">
                <a:latin typeface="Arial"/>
                <a:cs typeface="Arial"/>
              </a:rPr>
              <a:t>na </a:t>
            </a:r>
            <a:r>
              <a:rPr sz="1200" spc="-5" dirty="0">
                <a:latin typeface="Arial"/>
                <a:cs typeface="Arial"/>
              </a:rPr>
              <a:t>Educação Profissional  </a:t>
            </a:r>
            <a:r>
              <a:rPr sz="1200" spc="-10" dirty="0">
                <a:latin typeface="Arial"/>
                <a:cs typeface="Arial"/>
              </a:rPr>
              <a:t>dos </a:t>
            </a:r>
            <a:r>
              <a:rPr sz="1200" spc="-5" dirty="0">
                <a:latin typeface="Arial"/>
                <a:cs typeface="Arial"/>
              </a:rPr>
              <a:t>cursos técnicos </a:t>
            </a:r>
            <a:r>
              <a:rPr sz="1200" spc="-10" dirty="0">
                <a:latin typeface="Arial"/>
                <a:cs typeface="Arial"/>
              </a:rPr>
              <a:t>concomitantes </a:t>
            </a:r>
            <a:r>
              <a:rPr sz="1200" spc="-5" dirty="0">
                <a:latin typeface="Arial"/>
                <a:cs typeface="Arial"/>
              </a:rPr>
              <a:t>e</a:t>
            </a:r>
            <a:r>
              <a:rPr sz="1200" spc="60" dirty="0">
                <a:latin typeface="Arial"/>
                <a:cs typeface="Arial"/>
              </a:rPr>
              <a:t> </a:t>
            </a:r>
            <a:r>
              <a:rPr sz="1200" spc="-5" dirty="0">
                <a:latin typeface="Arial"/>
                <a:cs typeface="Arial"/>
              </a:rPr>
              <a:t>subsequentes</a:t>
            </a:r>
            <a:endParaRPr sz="1200">
              <a:latin typeface="Arial"/>
              <a:cs typeface="Arial"/>
            </a:endParaRPr>
          </a:p>
          <a:p>
            <a:pPr>
              <a:lnSpc>
                <a:spcPct val="100000"/>
              </a:lnSpc>
              <a:buFont typeface="Arial"/>
              <a:buAutoNum type="alphaLcParenR"/>
            </a:pPr>
            <a:endParaRPr sz="13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5"/>
              </a:spcBef>
              <a:buFont typeface="Arial"/>
              <a:buAutoNum type="alphaLcParenR"/>
            </a:pPr>
            <a:endParaRPr sz="1250">
              <a:latin typeface="Times New Roman"/>
              <a:cs typeface="Times New Roman"/>
            </a:endParaRPr>
          </a:p>
          <a:p>
            <a:pPr marL="241300" indent="-228600">
              <a:lnSpc>
                <a:spcPct val="100000"/>
              </a:lnSpc>
              <a:spcBef>
                <a:spcPts val="5"/>
              </a:spcBef>
              <a:buAutoNum type="alphaLcParenR"/>
              <a:tabLst>
                <a:tab pos="238760" algn="l"/>
              </a:tabLst>
            </a:pPr>
            <a:r>
              <a:rPr sz="1200" dirty="0">
                <a:latin typeface="Arial"/>
                <a:cs typeface="Arial"/>
              </a:rPr>
              <a:t>A </a:t>
            </a:r>
            <a:r>
              <a:rPr sz="1200" spc="-10" dirty="0">
                <a:latin typeface="Arial"/>
                <a:cs typeface="Arial"/>
              </a:rPr>
              <a:t>matrícula </a:t>
            </a:r>
            <a:r>
              <a:rPr sz="1200" spc="-5" dirty="0">
                <a:latin typeface="Arial"/>
                <a:cs typeface="Arial"/>
              </a:rPr>
              <a:t>deverá ser efetivada </a:t>
            </a:r>
            <a:r>
              <a:rPr sz="1200" spc="-10" dirty="0">
                <a:latin typeface="Arial"/>
                <a:cs typeface="Arial"/>
              </a:rPr>
              <a:t>na </a:t>
            </a:r>
            <a:r>
              <a:rPr sz="1200" spc="-5" dirty="0">
                <a:latin typeface="Arial"/>
                <a:cs typeface="Arial"/>
              </a:rPr>
              <a:t>Unidade </a:t>
            </a:r>
            <a:r>
              <a:rPr sz="1200" dirty="0">
                <a:latin typeface="Arial"/>
                <a:cs typeface="Arial"/>
              </a:rPr>
              <a:t>Escolar</a:t>
            </a:r>
            <a:r>
              <a:rPr sz="1200" spc="30" dirty="0">
                <a:latin typeface="Arial"/>
                <a:cs typeface="Arial"/>
              </a:rPr>
              <a:t> </a:t>
            </a:r>
            <a:r>
              <a:rPr sz="1200" spc="-5" dirty="0">
                <a:latin typeface="Arial"/>
                <a:cs typeface="Arial"/>
              </a:rPr>
              <a:t>pretendida;</a:t>
            </a:r>
            <a:endParaRPr sz="12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31800" y="292100"/>
            <a:ext cx="6512559" cy="336422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56920">
              <a:lnSpc>
                <a:spcPts val="1420"/>
              </a:lnSpc>
              <a:spcBef>
                <a:spcPts val="100"/>
              </a:spcBef>
            </a:pPr>
            <a:r>
              <a:rPr sz="1200" b="1" spc="-10" dirty="0">
                <a:latin typeface="Arial"/>
                <a:cs typeface="Arial"/>
              </a:rPr>
              <a:t>ESTADO DE </a:t>
            </a:r>
            <a:r>
              <a:rPr sz="1200" b="1" spc="-5" dirty="0">
                <a:latin typeface="Arial"/>
                <a:cs typeface="Arial"/>
              </a:rPr>
              <a:t>SANTA</a:t>
            </a:r>
            <a:r>
              <a:rPr sz="1200" b="1" dirty="0">
                <a:latin typeface="Arial"/>
                <a:cs typeface="Arial"/>
              </a:rPr>
              <a:t> </a:t>
            </a:r>
            <a:r>
              <a:rPr sz="1200" b="1" spc="-5" dirty="0">
                <a:latin typeface="Arial"/>
                <a:cs typeface="Arial"/>
              </a:rPr>
              <a:t>CATARINA</a:t>
            </a:r>
            <a:endParaRPr sz="1200">
              <a:latin typeface="Arial"/>
              <a:cs typeface="Arial"/>
            </a:endParaRPr>
          </a:p>
          <a:p>
            <a:pPr marL="756920" marR="3174365">
              <a:lnSpc>
                <a:spcPct val="95900"/>
              </a:lnSpc>
              <a:spcBef>
                <a:spcPts val="40"/>
              </a:spcBef>
            </a:pPr>
            <a:r>
              <a:rPr sz="1200" spc="-5" dirty="0">
                <a:latin typeface="Arial"/>
                <a:cs typeface="Arial"/>
              </a:rPr>
              <a:t>Secretaria </a:t>
            </a:r>
            <a:r>
              <a:rPr sz="1200" dirty="0">
                <a:latin typeface="Arial"/>
                <a:cs typeface="Arial"/>
              </a:rPr>
              <a:t>de </a:t>
            </a:r>
            <a:r>
              <a:rPr sz="1200" spc="-5" dirty="0">
                <a:latin typeface="Arial"/>
                <a:cs typeface="Arial"/>
              </a:rPr>
              <a:t>Estado </a:t>
            </a:r>
            <a:r>
              <a:rPr sz="1200" dirty="0">
                <a:latin typeface="Arial"/>
                <a:cs typeface="Arial"/>
              </a:rPr>
              <a:t>da </a:t>
            </a:r>
            <a:r>
              <a:rPr sz="1200" spc="-5" dirty="0">
                <a:latin typeface="Arial"/>
                <a:cs typeface="Arial"/>
              </a:rPr>
              <a:t>Educação.  Diretoria </a:t>
            </a:r>
            <a:r>
              <a:rPr sz="1200" spc="-10" dirty="0">
                <a:latin typeface="Arial"/>
                <a:cs typeface="Arial"/>
              </a:rPr>
              <a:t>de </a:t>
            </a:r>
            <a:r>
              <a:rPr sz="1200" spc="-5" dirty="0">
                <a:latin typeface="Arial"/>
                <a:cs typeface="Arial"/>
              </a:rPr>
              <a:t>Gestão </a:t>
            </a:r>
            <a:r>
              <a:rPr sz="1200" dirty="0">
                <a:latin typeface="Arial"/>
                <a:cs typeface="Arial"/>
              </a:rPr>
              <a:t>da </a:t>
            </a:r>
            <a:r>
              <a:rPr sz="1200" spc="-5" dirty="0">
                <a:latin typeface="Arial"/>
                <a:cs typeface="Arial"/>
              </a:rPr>
              <a:t>Rede Estadual  Diretoria </a:t>
            </a:r>
            <a:r>
              <a:rPr sz="1200" spc="-10" dirty="0">
                <a:latin typeface="Arial"/>
                <a:cs typeface="Arial"/>
              </a:rPr>
              <a:t>de </a:t>
            </a:r>
            <a:r>
              <a:rPr sz="1200" spc="-5" dirty="0">
                <a:latin typeface="Arial"/>
                <a:cs typeface="Arial"/>
              </a:rPr>
              <a:t>Gestão </a:t>
            </a:r>
            <a:r>
              <a:rPr sz="1200" dirty="0">
                <a:latin typeface="Arial"/>
                <a:cs typeface="Arial"/>
              </a:rPr>
              <a:t>de</a:t>
            </a:r>
            <a:r>
              <a:rPr sz="1200" spc="-15" dirty="0">
                <a:latin typeface="Arial"/>
                <a:cs typeface="Arial"/>
              </a:rPr>
              <a:t> </a:t>
            </a:r>
            <a:r>
              <a:rPr sz="1200" spc="-5" dirty="0">
                <a:latin typeface="Arial"/>
                <a:cs typeface="Arial"/>
              </a:rPr>
              <a:t>Pessoas</a:t>
            </a:r>
            <a:endParaRPr sz="12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300">
              <a:latin typeface="Times New Roman"/>
              <a:cs typeface="Times New Roman"/>
            </a:endParaRPr>
          </a:p>
          <a:p>
            <a:pPr marL="12700" marR="91440" algn="ctr">
              <a:lnSpc>
                <a:spcPct val="144000"/>
              </a:lnSpc>
              <a:spcBef>
                <a:spcPts val="844"/>
              </a:spcBef>
            </a:pPr>
            <a:r>
              <a:rPr sz="1400" b="1" spc="-10" dirty="0">
                <a:latin typeface="Arial"/>
                <a:cs typeface="Arial"/>
              </a:rPr>
              <a:t>ORIENTAÇÕES </a:t>
            </a:r>
            <a:r>
              <a:rPr sz="1400" b="1" dirty="0">
                <a:latin typeface="Arial"/>
                <a:cs typeface="Arial"/>
              </a:rPr>
              <a:t>PARA </a:t>
            </a:r>
            <a:r>
              <a:rPr sz="1400" b="1" spc="-5" dirty="0">
                <a:latin typeface="Arial"/>
                <a:cs typeface="Arial"/>
              </a:rPr>
              <a:t>A MATRÍCULA </a:t>
            </a:r>
            <a:r>
              <a:rPr sz="1400" b="1" dirty="0">
                <a:latin typeface="Arial"/>
                <a:cs typeface="Arial"/>
              </a:rPr>
              <a:t>E </a:t>
            </a:r>
            <a:r>
              <a:rPr sz="1400" b="1" spc="-5" dirty="0">
                <a:latin typeface="Arial"/>
                <a:cs typeface="Arial"/>
              </a:rPr>
              <a:t>LEVANTAMENTO DE DEMANDA </a:t>
            </a:r>
            <a:r>
              <a:rPr sz="1400" b="1" spc="5" dirty="0">
                <a:latin typeface="Arial"/>
                <a:cs typeface="Arial"/>
              </a:rPr>
              <a:t>NA  </a:t>
            </a:r>
            <a:r>
              <a:rPr sz="1400" b="1" spc="-10" dirty="0">
                <a:latin typeface="Arial"/>
                <a:cs typeface="Arial"/>
              </a:rPr>
              <a:t>EDUCAÇÃO </a:t>
            </a:r>
            <a:r>
              <a:rPr sz="1400" b="1" spc="-5" dirty="0">
                <a:latin typeface="Arial"/>
                <a:cs typeface="Arial"/>
              </a:rPr>
              <a:t>PROFISSIONAL </a:t>
            </a:r>
            <a:r>
              <a:rPr sz="1400" b="1" dirty="0">
                <a:latin typeface="Arial"/>
                <a:cs typeface="Arial"/>
              </a:rPr>
              <a:t>- </a:t>
            </a:r>
            <a:r>
              <a:rPr sz="1400" b="1" spc="-5" dirty="0">
                <a:latin typeface="Arial"/>
                <a:cs typeface="Arial"/>
              </a:rPr>
              <a:t>ANO </a:t>
            </a:r>
            <a:r>
              <a:rPr sz="1400" b="1" dirty="0">
                <a:latin typeface="Arial"/>
                <a:cs typeface="Arial"/>
              </a:rPr>
              <a:t>LETIVO</a:t>
            </a:r>
            <a:r>
              <a:rPr sz="1400" b="1" spc="-5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2018</a:t>
            </a:r>
            <a:endParaRPr sz="1400">
              <a:latin typeface="Arial"/>
              <a:cs typeface="Arial"/>
            </a:endParaRPr>
          </a:p>
          <a:p>
            <a:pPr marL="604520">
              <a:lnSpc>
                <a:spcPct val="100000"/>
              </a:lnSpc>
              <a:spcBef>
                <a:spcPts val="740"/>
              </a:spcBef>
            </a:pPr>
            <a:r>
              <a:rPr sz="1400" b="1" spc="-15" dirty="0">
                <a:latin typeface="Arial"/>
                <a:cs typeface="Arial"/>
              </a:rPr>
              <a:t>NAS </a:t>
            </a:r>
            <a:r>
              <a:rPr sz="1400" b="1" spc="-5" dirty="0">
                <a:latin typeface="Arial"/>
                <a:cs typeface="Arial"/>
              </a:rPr>
              <a:t>UNIDADES </a:t>
            </a:r>
            <a:r>
              <a:rPr sz="1400" b="1" spc="-10" dirty="0">
                <a:latin typeface="Arial"/>
                <a:cs typeface="Arial"/>
              </a:rPr>
              <a:t>ESCOLARES </a:t>
            </a:r>
            <a:r>
              <a:rPr sz="1400" b="1" spc="-5" dirty="0">
                <a:latin typeface="Arial"/>
                <a:cs typeface="Arial"/>
              </a:rPr>
              <a:t>DA REDE PÚBLICA</a:t>
            </a:r>
            <a:r>
              <a:rPr sz="1400" b="1" spc="-50" dirty="0">
                <a:latin typeface="Arial"/>
                <a:cs typeface="Arial"/>
              </a:rPr>
              <a:t> </a:t>
            </a:r>
            <a:r>
              <a:rPr sz="1400" b="1" spc="-5" dirty="0">
                <a:latin typeface="Arial"/>
                <a:cs typeface="Arial"/>
              </a:rPr>
              <a:t>ESTADUAL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500">
              <a:latin typeface="Times New Roman"/>
              <a:cs typeface="Times New Roman"/>
            </a:endParaRPr>
          </a:p>
          <a:p>
            <a:pPr marL="607060" indent="-228600">
              <a:lnSpc>
                <a:spcPct val="100000"/>
              </a:lnSpc>
              <a:spcBef>
                <a:spcPts val="1095"/>
              </a:spcBef>
              <a:buAutoNum type="arabicPeriod"/>
              <a:tabLst>
                <a:tab pos="607695" algn="l"/>
              </a:tabLst>
            </a:pPr>
            <a:r>
              <a:rPr sz="1200" b="1" spc="-5" dirty="0">
                <a:latin typeface="Arial"/>
                <a:cs typeface="Arial"/>
              </a:rPr>
              <a:t>MATRÍCULA</a:t>
            </a:r>
            <a:r>
              <a:rPr sz="1200" b="1" spc="-30" dirty="0">
                <a:latin typeface="Arial"/>
                <a:cs typeface="Arial"/>
              </a:rPr>
              <a:t> </a:t>
            </a:r>
            <a:r>
              <a:rPr sz="1200" b="1" spc="-5" dirty="0">
                <a:latin typeface="Arial"/>
                <a:cs typeface="Arial"/>
              </a:rPr>
              <a:t>2018</a:t>
            </a:r>
            <a:endParaRPr sz="1200">
              <a:latin typeface="Arial"/>
              <a:cs typeface="Arial"/>
            </a:endParaRPr>
          </a:p>
          <a:p>
            <a:pPr>
              <a:lnSpc>
                <a:spcPct val="100000"/>
              </a:lnSpc>
              <a:buFont typeface="Arial"/>
              <a:buAutoNum type="arabicPeriod"/>
            </a:pPr>
            <a:endParaRPr sz="1300">
              <a:latin typeface="Times New Roman"/>
              <a:cs typeface="Times New Roman"/>
            </a:endParaRPr>
          </a:p>
          <a:p>
            <a:pPr marL="927100" marR="5080" lvl="1" indent="-457200">
              <a:lnSpc>
                <a:spcPct val="144600"/>
              </a:lnSpc>
              <a:spcBef>
                <a:spcPts val="1165"/>
              </a:spcBef>
              <a:buAutoNum type="arabicPeriod"/>
              <a:tabLst>
                <a:tab pos="927100" algn="l"/>
                <a:tab pos="927735" algn="l"/>
              </a:tabLst>
            </a:pPr>
            <a:r>
              <a:rPr sz="1200" b="1" spc="-5" dirty="0">
                <a:latin typeface="Arial"/>
                <a:cs typeface="Arial"/>
              </a:rPr>
              <a:t>Orientações </a:t>
            </a:r>
            <a:r>
              <a:rPr sz="1200" b="1" spc="-10" dirty="0">
                <a:latin typeface="Arial"/>
                <a:cs typeface="Arial"/>
              </a:rPr>
              <a:t>para </a:t>
            </a:r>
            <a:r>
              <a:rPr sz="1200" b="1" spc="-5" dirty="0">
                <a:latin typeface="Arial"/>
                <a:cs typeface="Arial"/>
              </a:rPr>
              <a:t>a matrícula e Levantamento </a:t>
            </a:r>
            <a:r>
              <a:rPr sz="1200" b="1" dirty="0">
                <a:latin typeface="Arial"/>
                <a:cs typeface="Arial"/>
              </a:rPr>
              <a:t>de </a:t>
            </a:r>
            <a:r>
              <a:rPr sz="1200" b="1" spc="-5" dirty="0">
                <a:latin typeface="Arial"/>
                <a:cs typeface="Arial"/>
              </a:rPr>
              <a:t>Demanda </a:t>
            </a:r>
            <a:r>
              <a:rPr sz="1200" b="1" dirty="0">
                <a:latin typeface="Arial"/>
                <a:cs typeface="Arial"/>
              </a:rPr>
              <a:t>- </a:t>
            </a:r>
            <a:r>
              <a:rPr sz="1200" b="1" spc="-5" dirty="0">
                <a:latin typeface="Arial"/>
                <a:cs typeface="Arial"/>
              </a:rPr>
              <a:t>ano letivo </a:t>
            </a:r>
            <a:r>
              <a:rPr sz="1200" b="1" spc="-10" dirty="0">
                <a:latin typeface="Arial"/>
                <a:cs typeface="Arial"/>
              </a:rPr>
              <a:t>2018 </a:t>
            </a:r>
            <a:r>
              <a:rPr sz="1200" b="1" dirty="0">
                <a:latin typeface="Arial"/>
                <a:cs typeface="Arial"/>
              </a:rPr>
              <a:t>-  </a:t>
            </a:r>
            <a:r>
              <a:rPr sz="1200" b="1" spc="-5" dirty="0">
                <a:latin typeface="Arial"/>
                <a:cs typeface="Arial"/>
              </a:rPr>
              <a:t>nas Unidades </a:t>
            </a:r>
            <a:r>
              <a:rPr sz="1200" b="1" spc="-10" dirty="0">
                <a:latin typeface="Arial"/>
                <a:cs typeface="Arial"/>
              </a:rPr>
              <a:t>Escolares </a:t>
            </a:r>
            <a:r>
              <a:rPr sz="1200" b="1" dirty="0">
                <a:latin typeface="Arial"/>
                <a:cs typeface="Arial"/>
              </a:rPr>
              <a:t>da </a:t>
            </a:r>
            <a:r>
              <a:rPr sz="1200" b="1" spc="-10" dirty="0">
                <a:latin typeface="Arial"/>
                <a:cs typeface="Arial"/>
              </a:rPr>
              <a:t>Rede </a:t>
            </a:r>
            <a:r>
              <a:rPr sz="1200" b="1" dirty="0">
                <a:latin typeface="Arial"/>
                <a:cs typeface="Arial"/>
              </a:rPr>
              <a:t>Pública</a:t>
            </a:r>
            <a:r>
              <a:rPr sz="1200" b="1" spc="0" dirty="0">
                <a:latin typeface="Arial"/>
                <a:cs typeface="Arial"/>
              </a:rPr>
              <a:t> </a:t>
            </a:r>
            <a:r>
              <a:rPr sz="1200" b="1" spc="-5" dirty="0">
                <a:latin typeface="Arial"/>
                <a:cs typeface="Arial"/>
              </a:rPr>
              <a:t>Estadual</a:t>
            </a:r>
            <a:endParaRPr sz="120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339707" y="264987"/>
            <a:ext cx="640325" cy="68908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41057" y="993393"/>
            <a:ext cx="6090285" cy="7581265"/>
          </a:xfrm>
          <a:prstGeom prst="rect">
            <a:avLst/>
          </a:prstGeom>
        </p:spPr>
        <p:txBody>
          <a:bodyPr vert="horz" wrap="square" lIns="0" tIns="8890" rIns="0" bIns="0" rtlCol="0">
            <a:spAutoFit/>
          </a:bodyPr>
          <a:lstStyle/>
          <a:p>
            <a:pPr marL="241300" marR="6985" indent="-228600" algn="just">
              <a:lnSpc>
                <a:spcPct val="143500"/>
              </a:lnSpc>
              <a:spcBef>
                <a:spcPts val="70"/>
              </a:spcBef>
              <a:buAutoNum type="alphaLcParenR" startAt="4"/>
              <a:tabLst>
                <a:tab pos="281940" algn="l"/>
              </a:tabLst>
            </a:pPr>
            <a:r>
              <a:rPr sz="1200" spc="-5" dirty="0">
                <a:latin typeface="Arial"/>
                <a:cs typeface="Arial"/>
              </a:rPr>
              <a:t>Para efetivação </a:t>
            </a:r>
            <a:r>
              <a:rPr sz="1200" spc="-10" dirty="0">
                <a:latin typeface="Arial"/>
                <a:cs typeface="Arial"/>
              </a:rPr>
              <a:t>da </a:t>
            </a:r>
            <a:r>
              <a:rPr sz="1200" spc="-5" dirty="0">
                <a:latin typeface="Arial"/>
                <a:cs typeface="Arial"/>
              </a:rPr>
              <a:t>matrícula dos(as) </a:t>
            </a:r>
            <a:r>
              <a:rPr sz="1200" spc="-10" dirty="0">
                <a:latin typeface="Arial"/>
                <a:cs typeface="Arial"/>
              </a:rPr>
              <a:t>estudantes </a:t>
            </a:r>
            <a:r>
              <a:rPr sz="1200" dirty="0">
                <a:latin typeface="Arial"/>
                <a:cs typeface="Arial"/>
              </a:rPr>
              <a:t>do </a:t>
            </a:r>
            <a:r>
              <a:rPr sz="1200" spc="-5" dirty="0">
                <a:latin typeface="Arial"/>
                <a:cs typeface="Arial"/>
              </a:rPr>
              <a:t>Ensino Fundamental </a:t>
            </a:r>
            <a:r>
              <a:rPr sz="1200" spc="-10" dirty="0">
                <a:latin typeface="Arial"/>
                <a:cs typeface="Arial"/>
              </a:rPr>
              <a:t>os  </a:t>
            </a:r>
            <a:r>
              <a:rPr sz="1200" spc="-5" dirty="0">
                <a:latin typeface="Arial"/>
                <a:cs typeface="Arial"/>
              </a:rPr>
              <a:t>pais/responsáveis deverão apresentar, </a:t>
            </a:r>
            <a:r>
              <a:rPr sz="1200" b="1" u="heavy" spc="-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obrigatoriamente</a:t>
            </a:r>
            <a:r>
              <a:rPr sz="1200" spc="-5" dirty="0">
                <a:latin typeface="Arial"/>
                <a:cs typeface="Arial"/>
              </a:rPr>
              <a:t>, </a:t>
            </a:r>
            <a:r>
              <a:rPr sz="1200" spc="-10" dirty="0">
                <a:latin typeface="Arial"/>
                <a:cs typeface="Arial"/>
              </a:rPr>
              <a:t>no </a:t>
            </a:r>
            <a:r>
              <a:rPr sz="1200" spc="-5" dirty="0">
                <a:latin typeface="Arial"/>
                <a:cs typeface="Arial"/>
              </a:rPr>
              <a:t>período </a:t>
            </a:r>
            <a:r>
              <a:rPr sz="1200" spc="-10" dirty="0">
                <a:latin typeface="Arial"/>
                <a:cs typeface="Arial"/>
              </a:rPr>
              <a:t>de </a:t>
            </a:r>
            <a:r>
              <a:rPr sz="1200" spc="-5" dirty="0">
                <a:latin typeface="Arial"/>
                <a:cs typeface="Arial"/>
              </a:rPr>
              <a:t>30/11/2017  a 11/12/2017, </a:t>
            </a:r>
            <a:r>
              <a:rPr sz="1200" spc="-10" dirty="0">
                <a:latin typeface="Arial"/>
                <a:cs typeface="Arial"/>
              </a:rPr>
              <a:t>na </a:t>
            </a:r>
            <a:r>
              <a:rPr sz="1200" spc="-5" dirty="0">
                <a:latin typeface="Arial"/>
                <a:cs typeface="Arial"/>
              </a:rPr>
              <a:t>Unidade </a:t>
            </a:r>
            <a:r>
              <a:rPr sz="1200" dirty="0">
                <a:latin typeface="Arial"/>
                <a:cs typeface="Arial"/>
              </a:rPr>
              <a:t>Escolar, </a:t>
            </a:r>
            <a:r>
              <a:rPr sz="1200" spc="-5" dirty="0">
                <a:latin typeface="Arial"/>
                <a:cs typeface="Arial"/>
              </a:rPr>
              <a:t>a via </a:t>
            </a:r>
            <a:r>
              <a:rPr sz="1200" spc="-10" dirty="0">
                <a:latin typeface="Arial"/>
                <a:cs typeface="Arial"/>
              </a:rPr>
              <a:t>original </a:t>
            </a:r>
            <a:r>
              <a:rPr sz="1200" spc="-5" dirty="0">
                <a:latin typeface="Arial"/>
                <a:cs typeface="Arial"/>
              </a:rPr>
              <a:t>e fotocópia dos </a:t>
            </a:r>
            <a:r>
              <a:rPr sz="1200" spc="-10" dirty="0">
                <a:latin typeface="Arial"/>
                <a:cs typeface="Arial"/>
              </a:rPr>
              <a:t>seguintes  </a:t>
            </a:r>
            <a:r>
              <a:rPr sz="1200" spc="-5" dirty="0">
                <a:latin typeface="Arial"/>
                <a:cs typeface="Arial"/>
              </a:rPr>
              <a:t>documentos do(a)</a:t>
            </a:r>
            <a:r>
              <a:rPr sz="1200" spc="5" dirty="0">
                <a:latin typeface="Arial"/>
                <a:cs typeface="Arial"/>
              </a:rPr>
              <a:t> </a:t>
            </a:r>
            <a:r>
              <a:rPr sz="1200" spc="-5" dirty="0">
                <a:latin typeface="Arial"/>
                <a:cs typeface="Arial"/>
              </a:rPr>
              <a:t>estudante.</a:t>
            </a:r>
            <a:endParaRPr sz="1200">
              <a:latin typeface="Arial"/>
              <a:cs typeface="Arial"/>
            </a:endParaRPr>
          </a:p>
          <a:p>
            <a:pPr>
              <a:lnSpc>
                <a:spcPct val="100000"/>
              </a:lnSpc>
              <a:buFont typeface="Arial"/>
              <a:buAutoNum type="alphaLcParenR" startAt="4"/>
            </a:pPr>
            <a:endParaRPr sz="13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5"/>
              </a:spcBef>
              <a:buFont typeface="Arial"/>
              <a:buAutoNum type="alphaLcParenR" startAt="4"/>
            </a:pPr>
            <a:endParaRPr sz="1350">
              <a:latin typeface="Times New Roman"/>
              <a:cs typeface="Times New Roman"/>
            </a:endParaRPr>
          </a:p>
          <a:p>
            <a:pPr marL="965200" lvl="1" indent="-228600">
              <a:lnSpc>
                <a:spcPct val="100000"/>
              </a:lnSpc>
              <a:spcBef>
                <a:spcPts val="5"/>
              </a:spcBef>
              <a:buFont typeface="Symbol"/>
              <a:buChar char=""/>
              <a:tabLst>
                <a:tab pos="965200" algn="l"/>
                <a:tab pos="965835" algn="l"/>
              </a:tabLst>
            </a:pPr>
            <a:r>
              <a:rPr sz="1200" spc="-5" dirty="0">
                <a:latin typeface="Arial"/>
                <a:cs typeface="Arial"/>
              </a:rPr>
              <a:t>Certidão </a:t>
            </a:r>
            <a:r>
              <a:rPr sz="1200" spc="-10" dirty="0">
                <a:latin typeface="Arial"/>
                <a:cs typeface="Arial"/>
              </a:rPr>
              <a:t>de </a:t>
            </a:r>
            <a:r>
              <a:rPr sz="1200" spc="-5" dirty="0">
                <a:latin typeface="Arial"/>
                <a:cs typeface="Arial"/>
              </a:rPr>
              <a:t>nascimento </a:t>
            </a:r>
            <a:r>
              <a:rPr sz="1200" dirty="0">
                <a:latin typeface="Arial"/>
                <a:cs typeface="Arial"/>
              </a:rPr>
              <a:t>/ </a:t>
            </a:r>
            <a:r>
              <a:rPr sz="1200" spc="-5" dirty="0">
                <a:latin typeface="Arial"/>
                <a:cs typeface="Arial"/>
              </a:rPr>
              <a:t>carteira </a:t>
            </a:r>
            <a:r>
              <a:rPr sz="1200" spc="-10" dirty="0">
                <a:latin typeface="Arial"/>
                <a:cs typeface="Arial"/>
              </a:rPr>
              <a:t>de</a:t>
            </a:r>
            <a:r>
              <a:rPr sz="1200" spc="10" dirty="0">
                <a:latin typeface="Arial"/>
                <a:cs typeface="Arial"/>
              </a:rPr>
              <a:t> </a:t>
            </a:r>
            <a:r>
              <a:rPr sz="1200" spc="-5" dirty="0">
                <a:latin typeface="Arial"/>
                <a:cs typeface="Arial"/>
              </a:rPr>
              <a:t>identidade</a:t>
            </a:r>
            <a:endParaRPr sz="1200">
              <a:latin typeface="Arial"/>
              <a:cs typeface="Arial"/>
            </a:endParaRPr>
          </a:p>
          <a:p>
            <a:pPr marL="965200" marR="11430" lvl="1" indent="-228600">
              <a:lnSpc>
                <a:spcPct val="144400"/>
              </a:lnSpc>
              <a:spcBef>
                <a:spcPts val="320"/>
              </a:spcBef>
              <a:buFont typeface="Symbol"/>
              <a:buChar char=""/>
              <a:tabLst>
                <a:tab pos="965200" algn="l"/>
                <a:tab pos="965835" algn="l"/>
              </a:tabLst>
            </a:pPr>
            <a:r>
              <a:rPr sz="1200" spc="-5" dirty="0">
                <a:latin typeface="Arial"/>
                <a:cs typeface="Arial"/>
              </a:rPr>
              <a:t>Atestado </a:t>
            </a:r>
            <a:r>
              <a:rPr sz="1200" spc="-10" dirty="0">
                <a:latin typeface="Arial"/>
                <a:cs typeface="Arial"/>
              </a:rPr>
              <a:t>de </a:t>
            </a:r>
            <a:r>
              <a:rPr sz="1200" spc="-5" dirty="0">
                <a:latin typeface="Arial"/>
                <a:cs typeface="Arial"/>
              </a:rPr>
              <a:t>Frequência </a:t>
            </a:r>
            <a:r>
              <a:rPr sz="1200" dirty="0">
                <a:latin typeface="Arial"/>
                <a:cs typeface="Arial"/>
              </a:rPr>
              <a:t>com </a:t>
            </a:r>
            <a:r>
              <a:rPr sz="1200" spc="-5" dirty="0">
                <a:latin typeface="Arial"/>
                <a:cs typeface="Arial"/>
              </a:rPr>
              <a:t>indicação </a:t>
            </a:r>
            <a:r>
              <a:rPr sz="1200" dirty="0">
                <a:latin typeface="Arial"/>
                <a:cs typeface="Arial"/>
              </a:rPr>
              <a:t>do </a:t>
            </a:r>
            <a:r>
              <a:rPr sz="1200" spc="-10" dirty="0">
                <a:latin typeface="Arial"/>
                <a:cs typeface="Arial"/>
              </a:rPr>
              <a:t>ano/etapa </a:t>
            </a:r>
            <a:r>
              <a:rPr sz="1200" spc="-5" dirty="0">
                <a:latin typeface="Arial"/>
                <a:cs typeface="Arial"/>
              </a:rPr>
              <a:t>que o(a) estudante  está frequentando </a:t>
            </a:r>
            <a:r>
              <a:rPr sz="1200" dirty="0">
                <a:latin typeface="Arial"/>
                <a:cs typeface="Arial"/>
              </a:rPr>
              <a:t>em</a:t>
            </a:r>
            <a:r>
              <a:rPr sz="1200" spc="-20" dirty="0">
                <a:latin typeface="Arial"/>
                <a:cs typeface="Arial"/>
              </a:rPr>
              <a:t> </a:t>
            </a:r>
            <a:r>
              <a:rPr sz="1200" spc="-10" dirty="0">
                <a:latin typeface="Arial"/>
                <a:cs typeface="Arial"/>
              </a:rPr>
              <a:t>2017;</a:t>
            </a:r>
            <a:endParaRPr sz="1200">
              <a:latin typeface="Arial"/>
              <a:cs typeface="Arial"/>
            </a:endParaRPr>
          </a:p>
          <a:p>
            <a:pPr marL="965200" marR="6985" lvl="1" indent="-228600">
              <a:lnSpc>
                <a:spcPct val="141800"/>
              </a:lnSpc>
              <a:spcBef>
                <a:spcPts val="355"/>
              </a:spcBef>
              <a:buFont typeface="Symbol"/>
              <a:buChar char=""/>
              <a:tabLst>
                <a:tab pos="965200" algn="l"/>
                <a:tab pos="965835" algn="l"/>
              </a:tabLst>
            </a:pPr>
            <a:r>
              <a:rPr sz="1200" spc="-10" dirty="0">
                <a:latin typeface="Arial"/>
                <a:cs typeface="Arial"/>
              </a:rPr>
              <a:t>Comprovante </a:t>
            </a:r>
            <a:r>
              <a:rPr sz="1200" dirty="0">
                <a:latin typeface="Arial"/>
                <a:cs typeface="Arial"/>
              </a:rPr>
              <a:t>de </a:t>
            </a:r>
            <a:r>
              <a:rPr sz="1200" spc="-5" dirty="0">
                <a:latin typeface="Arial"/>
                <a:cs typeface="Arial"/>
              </a:rPr>
              <a:t>residência, </a:t>
            </a:r>
            <a:r>
              <a:rPr sz="1200" spc="-10" dirty="0">
                <a:latin typeface="Arial"/>
                <a:cs typeface="Arial"/>
              </a:rPr>
              <a:t>atualizado </a:t>
            </a:r>
            <a:r>
              <a:rPr sz="1200" dirty="0">
                <a:latin typeface="Arial"/>
                <a:cs typeface="Arial"/>
              </a:rPr>
              <a:t>(até </a:t>
            </a:r>
            <a:r>
              <a:rPr sz="1200" spc="-5" dirty="0">
                <a:latin typeface="Arial"/>
                <a:cs typeface="Arial"/>
              </a:rPr>
              <a:t>três meses </a:t>
            </a:r>
            <a:r>
              <a:rPr sz="1200" spc="-10" dirty="0">
                <a:latin typeface="Arial"/>
                <a:cs typeface="Arial"/>
              </a:rPr>
              <a:t>anteriores </a:t>
            </a:r>
            <a:r>
              <a:rPr sz="1200" spc="-5" dirty="0">
                <a:latin typeface="Arial"/>
                <a:cs typeface="Arial"/>
              </a:rPr>
              <a:t>à  matrícula).</a:t>
            </a:r>
            <a:endParaRPr sz="1200">
              <a:latin typeface="Arial"/>
              <a:cs typeface="Arial"/>
            </a:endParaRPr>
          </a:p>
          <a:p>
            <a:pPr lvl="1">
              <a:lnSpc>
                <a:spcPct val="100000"/>
              </a:lnSpc>
              <a:buFont typeface="Symbol"/>
              <a:buChar char=""/>
            </a:pPr>
            <a:endParaRPr sz="1300">
              <a:latin typeface="Times New Roman"/>
              <a:cs typeface="Times New Roman"/>
            </a:endParaRPr>
          </a:p>
          <a:p>
            <a:pPr lvl="1">
              <a:lnSpc>
                <a:spcPct val="100000"/>
              </a:lnSpc>
              <a:spcBef>
                <a:spcPts val="25"/>
              </a:spcBef>
              <a:buFont typeface="Symbol"/>
              <a:buChar char=""/>
            </a:pPr>
            <a:endParaRPr sz="1200">
              <a:latin typeface="Times New Roman"/>
              <a:cs typeface="Times New Roman"/>
            </a:endParaRPr>
          </a:p>
          <a:p>
            <a:pPr marL="1041400" lvl="2" indent="-231140">
              <a:lnSpc>
                <a:spcPct val="100000"/>
              </a:lnSpc>
              <a:spcBef>
                <a:spcPts val="5"/>
              </a:spcBef>
              <a:buSzPct val="116666"/>
              <a:buFont typeface="Symbol"/>
              <a:buChar char=""/>
              <a:tabLst>
                <a:tab pos="1041400" algn="l"/>
                <a:tab pos="1042035" algn="l"/>
              </a:tabLst>
            </a:pPr>
            <a:r>
              <a:rPr sz="1200" spc="-5" dirty="0">
                <a:latin typeface="Arial"/>
                <a:cs typeface="Arial"/>
              </a:rPr>
              <a:t>1 foto</a:t>
            </a:r>
            <a:r>
              <a:rPr sz="1200" spc="-10" dirty="0">
                <a:latin typeface="Arial"/>
                <a:cs typeface="Arial"/>
              </a:rPr>
              <a:t> </a:t>
            </a:r>
            <a:r>
              <a:rPr sz="1200" spc="-5" dirty="0">
                <a:latin typeface="Arial"/>
                <a:cs typeface="Arial"/>
              </a:rPr>
              <a:t>3x4</a:t>
            </a:r>
            <a:endParaRPr sz="1200">
              <a:latin typeface="Arial"/>
              <a:cs typeface="Arial"/>
            </a:endParaRPr>
          </a:p>
          <a:p>
            <a:pPr lvl="2">
              <a:lnSpc>
                <a:spcPct val="100000"/>
              </a:lnSpc>
              <a:buFont typeface="Symbol"/>
              <a:buChar char=""/>
            </a:pPr>
            <a:endParaRPr sz="2500">
              <a:latin typeface="Times New Roman"/>
              <a:cs typeface="Times New Roman"/>
            </a:endParaRPr>
          </a:p>
          <a:p>
            <a:pPr marL="1041400" lvl="2" indent="-231140">
              <a:lnSpc>
                <a:spcPct val="100000"/>
              </a:lnSpc>
              <a:buSzPct val="116666"/>
              <a:buFont typeface="Symbol"/>
              <a:buChar char=""/>
              <a:tabLst>
                <a:tab pos="1041400" algn="l"/>
                <a:tab pos="1042035" algn="l"/>
              </a:tabLst>
            </a:pPr>
            <a:r>
              <a:rPr sz="1200" spc="-10" dirty="0">
                <a:latin typeface="Arial"/>
                <a:cs typeface="Arial"/>
              </a:rPr>
              <a:t>Carteira </a:t>
            </a:r>
            <a:r>
              <a:rPr sz="1200" dirty="0">
                <a:latin typeface="Arial"/>
                <a:cs typeface="Arial"/>
              </a:rPr>
              <a:t>de</a:t>
            </a:r>
            <a:r>
              <a:rPr sz="1200" spc="-5" dirty="0">
                <a:latin typeface="Arial"/>
                <a:cs typeface="Arial"/>
              </a:rPr>
              <a:t> Vacinação;</a:t>
            </a:r>
            <a:endParaRPr sz="1200">
              <a:latin typeface="Arial"/>
              <a:cs typeface="Arial"/>
            </a:endParaRPr>
          </a:p>
          <a:p>
            <a:pPr lvl="2">
              <a:lnSpc>
                <a:spcPct val="100000"/>
              </a:lnSpc>
              <a:spcBef>
                <a:spcPts val="10"/>
              </a:spcBef>
              <a:buFont typeface="Symbol"/>
              <a:buChar char=""/>
            </a:pPr>
            <a:endParaRPr sz="2500">
              <a:latin typeface="Times New Roman"/>
              <a:cs typeface="Times New Roman"/>
            </a:endParaRPr>
          </a:p>
          <a:p>
            <a:pPr marL="1041400" lvl="2" indent="-231140">
              <a:lnSpc>
                <a:spcPct val="100000"/>
              </a:lnSpc>
              <a:buSzPct val="116666"/>
              <a:buFont typeface="Symbol"/>
              <a:buChar char=""/>
              <a:tabLst>
                <a:tab pos="1041400" algn="l"/>
                <a:tab pos="1042035" algn="l"/>
              </a:tabLst>
            </a:pPr>
            <a:r>
              <a:rPr sz="1200" spc="-5" dirty="0">
                <a:latin typeface="Arial"/>
                <a:cs typeface="Arial"/>
              </a:rPr>
              <a:t>Histórico Escolar </a:t>
            </a:r>
            <a:r>
              <a:rPr sz="1200" dirty="0">
                <a:latin typeface="Arial"/>
                <a:cs typeface="Arial"/>
              </a:rPr>
              <a:t>(no </a:t>
            </a:r>
            <a:r>
              <a:rPr sz="1200" spc="-10" dirty="0">
                <a:latin typeface="Arial"/>
                <a:cs typeface="Arial"/>
              </a:rPr>
              <a:t>prazo </a:t>
            </a:r>
            <a:r>
              <a:rPr sz="1200" dirty="0">
                <a:latin typeface="Arial"/>
                <a:cs typeface="Arial"/>
              </a:rPr>
              <a:t>de </a:t>
            </a:r>
            <a:r>
              <a:rPr sz="1200" spc="-10" dirty="0">
                <a:latin typeface="Arial"/>
                <a:cs typeface="Arial"/>
              </a:rPr>
              <a:t>30</a:t>
            </a:r>
            <a:r>
              <a:rPr sz="1200" dirty="0">
                <a:latin typeface="Arial"/>
                <a:cs typeface="Arial"/>
              </a:rPr>
              <a:t> </a:t>
            </a:r>
            <a:r>
              <a:rPr sz="1200" spc="-5" dirty="0">
                <a:latin typeface="Arial"/>
                <a:cs typeface="Arial"/>
              </a:rPr>
              <a:t>dias)</a:t>
            </a:r>
            <a:endParaRPr sz="1200">
              <a:latin typeface="Arial"/>
              <a:cs typeface="Arial"/>
            </a:endParaRPr>
          </a:p>
          <a:p>
            <a:pPr lvl="2">
              <a:lnSpc>
                <a:spcPct val="100000"/>
              </a:lnSpc>
              <a:spcBef>
                <a:spcPts val="45"/>
              </a:spcBef>
              <a:buFont typeface="Symbol"/>
              <a:buChar char=""/>
            </a:pPr>
            <a:endParaRPr sz="1700">
              <a:latin typeface="Times New Roman"/>
              <a:cs typeface="Times New Roman"/>
            </a:endParaRPr>
          </a:p>
          <a:p>
            <a:pPr marL="241300" marR="12065" indent="-228600" algn="just">
              <a:lnSpc>
                <a:spcPct val="143100"/>
              </a:lnSpc>
              <a:buAutoNum type="alphaLcParenR" startAt="4"/>
              <a:tabLst>
                <a:tab pos="281940" algn="l"/>
              </a:tabLst>
            </a:pPr>
            <a:r>
              <a:rPr sz="1200" spc="-5" dirty="0">
                <a:latin typeface="Arial"/>
                <a:cs typeface="Arial"/>
              </a:rPr>
              <a:t>Para efetivação </a:t>
            </a:r>
            <a:r>
              <a:rPr sz="1200" spc="-10" dirty="0">
                <a:latin typeface="Arial"/>
                <a:cs typeface="Arial"/>
              </a:rPr>
              <a:t>da matrícula </a:t>
            </a:r>
            <a:r>
              <a:rPr sz="1200" spc="-5" dirty="0">
                <a:latin typeface="Arial"/>
                <a:cs typeface="Arial"/>
              </a:rPr>
              <a:t>dos(as) estudantes </a:t>
            </a:r>
            <a:r>
              <a:rPr sz="1200" spc="-10" dirty="0">
                <a:latin typeface="Arial"/>
                <a:cs typeface="Arial"/>
              </a:rPr>
              <a:t>da </a:t>
            </a:r>
            <a:r>
              <a:rPr sz="1200" spc="-5" dirty="0">
                <a:latin typeface="Arial"/>
                <a:cs typeface="Arial"/>
              </a:rPr>
              <a:t>Educação </a:t>
            </a:r>
            <a:r>
              <a:rPr sz="1200" spc="-10" dirty="0">
                <a:latin typeface="Arial"/>
                <a:cs typeface="Arial"/>
              </a:rPr>
              <a:t>de </a:t>
            </a:r>
            <a:r>
              <a:rPr sz="1200" spc="-5" dirty="0">
                <a:latin typeface="Arial"/>
                <a:cs typeface="Arial"/>
              </a:rPr>
              <a:t>Jovens e </a:t>
            </a:r>
            <a:r>
              <a:rPr sz="1200" spc="-10" dirty="0">
                <a:latin typeface="Arial"/>
                <a:cs typeface="Arial"/>
              </a:rPr>
              <a:t>Adultos, </a:t>
            </a:r>
            <a:r>
              <a:rPr sz="1200" spc="-5" dirty="0">
                <a:latin typeface="Arial"/>
                <a:cs typeface="Arial"/>
              </a:rPr>
              <a:t>a  documentação </a:t>
            </a:r>
            <a:r>
              <a:rPr sz="1200" spc="-10" dirty="0">
                <a:latin typeface="Arial"/>
                <a:cs typeface="Arial"/>
              </a:rPr>
              <a:t>mínima exigida </a:t>
            </a:r>
            <a:r>
              <a:rPr sz="1200" spc="-5" dirty="0">
                <a:latin typeface="Arial"/>
                <a:cs typeface="Arial"/>
              </a:rPr>
              <a:t>será a Certidão </a:t>
            </a:r>
            <a:r>
              <a:rPr sz="1200" dirty="0">
                <a:latin typeface="Arial"/>
                <a:cs typeface="Arial"/>
              </a:rPr>
              <a:t>de </a:t>
            </a:r>
            <a:r>
              <a:rPr sz="1200" spc="-5" dirty="0">
                <a:latin typeface="Arial"/>
                <a:cs typeface="Arial"/>
              </a:rPr>
              <a:t>Nascimento </a:t>
            </a:r>
            <a:r>
              <a:rPr sz="1200" spc="-10" dirty="0">
                <a:latin typeface="Arial"/>
                <a:cs typeface="Arial"/>
              </a:rPr>
              <a:t>ou </a:t>
            </a:r>
            <a:r>
              <a:rPr sz="1200" spc="-5" dirty="0">
                <a:latin typeface="Arial"/>
                <a:cs typeface="Arial"/>
              </a:rPr>
              <a:t>Carteira </a:t>
            </a:r>
            <a:r>
              <a:rPr sz="1200" dirty="0">
                <a:latin typeface="Arial"/>
                <a:cs typeface="Arial"/>
              </a:rPr>
              <a:t>de  </a:t>
            </a:r>
            <a:r>
              <a:rPr sz="1200" spc="-10" dirty="0">
                <a:latin typeface="Arial"/>
                <a:cs typeface="Arial"/>
              </a:rPr>
              <a:t>Identidade </a:t>
            </a:r>
            <a:r>
              <a:rPr sz="1200" dirty="0">
                <a:latin typeface="Arial"/>
                <a:cs typeface="Arial"/>
              </a:rPr>
              <a:t>— </a:t>
            </a:r>
            <a:r>
              <a:rPr sz="1200" spc="-5" dirty="0">
                <a:latin typeface="Arial"/>
                <a:cs typeface="Arial"/>
              </a:rPr>
              <a:t>RG/CPF Histórico </a:t>
            </a:r>
            <a:r>
              <a:rPr sz="1200" dirty="0">
                <a:latin typeface="Arial"/>
                <a:cs typeface="Arial"/>
              </a:rPr>
              <a:t>Escolar, </a:t>
            </a:r>
            <a:r>
              <a:rPr sz="1200" spc="-5" dirty="0">
                <a:latin typeface="Arial"/>
                <a:cs typeface="Arial"/>
              </a:rPr>
              <a:t>Comprovante </a:t>
            </a:r>
            <a:r>
              <a:rPr sz="1200" spc="-10" dirty="0">
                <a:latin typeface="Arial"/>
                <a:cs typeface="Arial"/>
              </a:rPr>
              <a:t>de </a:t>
            </a:r>
            <a:r>
              <a:rPr sz="1200" spc="-5" dirty="0">
                <a:latin typeface="Arial"/>
                <a:cs typeface="Arial"/>
              </a:rPr>
              <a:t>Residência, 1 foto</a:t>
            </a:r>
            <a:r>
              <a:rPr sz="1200" spc="85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3x4.</a:t>
            </a:r>
            <a:endParaRPr sz="12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  <a:buFont typeface="Arial"/>
              <a:buAutoNum type="alphaLcParenR" startAt="4"/>
            </a:pPr>
            <a:endParaRPr sz="1850">
              <a:latin typeface="Times New Roman"/>
              <a:cs typeface="Times New Roman"/>
            </a:endParaRPr>
          </a:p>
          <a:p>
            <a:pPr marL="241300" marR="5080" indent="-228600" algn="just">
              <a:lnSpc>
                <a:spcPct val="143500"/>
              </a:lnSpc>
              <a:buAutoNum type="alphaLcParenR" startAt="4"/>
              <a:tabLst>
                <a:tab pos="238760" algn="l"/>
              </a:tabLst>
            </a:pPr>
            <a:r>
              <a:rPr sz="1200" dirty="0">
                <a:latin typeface="Arial"/>
                <a:cs typeface="Arial"/>
              </a:rPr>
              <a:t>As </a:t>
            </a:r>
            <a:r>
              <a:rPr sz="1200" spc="-5" dirty="0">
                <a:latin typeface="Arial"/>
                <a:cs typeface="Arial"/>
              </a:rPr>
              <a:t>matrículas </a:t>
            </a:r>
            <a:r>
              <a:rPr sz="1200" dirty="0">
                <a:latin typeface="Arial"/>
                <a:cs typeface="Arial"/>
              </a:rPr>
              <a:t>no </a:t>
            </a:r>
            <a:r>
              <a:rPr sz="1200" spc="-10" dirty="0">
                <a:latin typeface="Arial"/>
                <a:cs typeface="Arial"/>
              </a:rPr>
              <a:t>1º </a:t>
            </a:r>
            <a:r>
              <a:rPr sz="1200" spc="-5" dirty="0">
                <a:latin typeface="Arial"/>
                <a:cs typeface="Arial"/>
              </a:rPr>
              <a:t>ano, </a:t>
            </a:r>
            <a:r>
              <a:rPr sz="1200" spc="-10" dirty="0">
                <a:latin typeface="Arial"/>
                <a:cs typeface="Arial"/>
              </a:rPr>
              <a:t>do </a:t>
            </a:r>
            <a:r>
              <a:rPr sz="1200" spc="-5" dirty="0">
                <a:latin typeface="Arial"/>
                <a:cs typeface="Arial"/>
              </a:rPr>
              <a:t>Ensino Fundamental </a:t>
            </a:r>
            <a:r>
              <a:rPr sz="1200" dirty="0">
                <a:latin typeface="Arial"/>
                <a:cs typeface="Arial"/>
              </a:rPr>
              <a:t>de </a:t>
            </a:r>
            <a:r>
              <a:rPr sz="1200" spc="-10" dirty="0">
                <a:latin typeface="Arial"/>
                <a:cs typeface="Arial"/>
              </a:rPr>
              <a:t>09 </a:t>
            </a:r>
            <a:r>
              <a:rPr sz="1200" spc="-5" dirty="0">
                <a:latin typeface="Arial"/>
                <a:cs typeface="Arial"/>
              </a:rPr>
              <a:t>(nove) anos, será para  estudantes </a:t>
            </a:r>
            <a:r>
              <a:rPr sz="1200" spc="-10" dirty="0">
                <a:latin typeface="Arial"/>
                <a:cs typeface="Arial"/>
              </a:rPr>
              <a:t>que </a:t>
            </a:r>
            <a:r>
              <a:rPr sz="1200" spc="-5" dirty="0">
                <a:latin typeface="Arial"/>
                <a:cs typeface="Arial"/>
              </a:rPr>
              <a:t>tenham </a:t>
            </a:r>
            <a:r>
              <a:rPr sz="1200" b="1" u="heavy" spc="-1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06 </a:t>
            </a:r>
            <a:r>
              <a:rPr sz="1200" b="1" u="heavy" spc="-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(seis) anos completos até 31/03/2018</a:t>
            </a:r>
            <a:r>
              <a:rPr sz="1200" spc="-5" dirty="0">
                <a:latin typeface="Arial"/>
                <a:cs typeface="Arial"/>
              </a:rPr>
              <a:t>, conforme </a:t>
            </a:r>
            <a:r>
              <a:rPr sz="1200" dirty="0">
                <a:latin typeface="Arial"/>
                <a:cs typeface="Arial"/>
              </a:rPr>
              <a:t>Art. </a:t>
            </a:r>
            <a:r>
              <a:rPr sz="1200" spc="-10" dirty="0">
                <a:latin typeface="Arial"/>
                <a:cs typeface="Arial"/>
              </a:rPr>
              <a:t>1º  da </a:t>
            </a:r>
            <a:r>
              <a:rPr sz="1200" spc="-5" dirty="0">
                <a:latin typeface="Arial"/>
                <a:cs typeface="Arial"/>
              </a:rPr>
              <a:t>Resolução </a:t>
            </a:r>
            <a:r>
              <a:rPr sz="1200" spc="-10" dirty="0">
                <a:latin typeface="Arial"/>
                <a:cs typeface="Arial"/>
              </a:rPr>
              <a:t>do </a:t>
            </a:r>
            <a:r>
              <a:rPr sz="1200" spc="-5" dirty="0">
                <a:latin typeface="Arial"/>
                <a:cs typeface="Arial"/>
              </a:rPr>
              <a:t>CEE/SC </a:t>
            </a:r>
            <a:r>
              <a:rPr sz="1200" spc="-10" dirty="0">
                <a:latin typeface="Arial"/>
                <a:cs typeface="Arial"/>
              </a:rPr>
              <a:t>064/2010, </a:t>
            </a:r>
            <a:r>
              <a:rPr sz="1200" dirty="0">
                <a:latin typeface="Arial"/>
                <a:cs typeface="Arial"/>
              </a:rPr>
              <a:t>Art. </a:t>
            </a:r>
            <a:r>
              <a:rPr sz="1200" spc="-10" dirty="0">
                <a:latin typeface="Arial"/>
                <a:cs typeface="Arial"/>
              </a:rPr>
              <a:t>1º do </a:t>
            </a:r>
            <a:r>
              <a:rPr sz="1200" spc="-5" dirty="0">
                <a:latin typeface="Arial"/>
                <a:cs typeface="Arial"/>
              </a:rPr>
              <a:t>Decreto </a:t>
            </a:r>
            <a:r>
              <a:rPr sz="1200" spc="-10" dirty="0">
                <a:latin typeface="Arial"/>
                <a:cs typeface="Arial"/>
              </a:rPr>
              <a:t>do </a:t>
            </a:r>
            <a:r>
              <a:rPr sz="1200" dirty="0">
                <a:latin typeface="Arial"/>
                <a:cs typeface="Arial"/>
              </a:rPr>
              <a:t>Governo </a:t>
            </a:r>
            <a:r>
              <a:rPr sz="1200" spc="-10" dirty="0">
                <a:latin typeface="Arial"/>
                <a:cs typeface="Arial"/>
              </a:rPr>
              <a:t>do </a:t>
            </a:r>
            <a:r>
              <a:rPr sz="1200" spc="-5" dirty="0">
                <a:latin typeface="Arial"/>
                <a:cs typeface="Arial"/>
              </a:rPr>
              <a:t>Estado </a:t>
            </a:r>
            <a:r>
              <a:rPr sz="1200" spc="-10" dirty="0">
                <a:latin typeface="Arial"/>
                <a:cs typeface="Arial"/>
              </a:rPr>
              <a:t>de  </a:t>
            </a:r>
            <a:r>
              <a:rPr sz="1200" spc="-5" dirty="0">
                <a:latin typeface="Arial"/>
                <a:cs typeface="Arial"/>
              </a:rPr>
              <a:t>Santa Catarina </a:t>
            </a:r>
            <a:r>
              <a:rPr sz="1200" spc="-10" dirty="0">
                <a:latin typeface="Arial"/>
                <a:cs typeface="Arial"/>
              </a:rPr>
              <a:t>Nº </a:t>
            </a:r>
            <a:r>
              <a:rPr sz="1200" spc="-5" dirty="0">
                <a:latin typeface="Arial"/>
                <a:cs typeface="Arial"/>
              </a:rPr>
              <a:t>699/2011, Resolução CNE/CEB </a:t>
            </a:r>
            <a:r>
              <a:rPr sz="1200" dirty="0">
                <a:latin typeface="Arial"/>
                <a:cs typeface="Arial"/>
              </a:rPr>
              <a:t>01/2010 </a:t>
            </a:r>
            <a:r>
              <a:rPr sz="1200" spc="-5" dirty="0">
                <a:latin typeface="Arial"/>
                <a:cs typeface="Arial"/>
              </a:rPr>
              <a:t>e Resolução CNE/CEB  </a:t>
            </a:r>
            <a:r>
              <a:rPr sz="1200" spc="-10" dirty="0">
                <a:latin typeface="Arial"/>
                <a:cs typeface="Arial"/>
              </a:rPr>
              <a:t>07/2010.</a:t>
            </a:r>
            <a:endParaRPr sz="1200">
              <a:latin typeface="Arial"/>
              <a:cs typeface="Arial"/>
            </a:endParaRPr>
          </a:p>
          <a:p>
            <a:pPr marL="241300" marR="11430" indent="-228600" algn="just">
              <a:lnSpc>
                <a:spcPct val="143100"/>
              </a:lnSpc>
              <a:spcBef>
                <a:spcPts val="20"/>
              </a:spcBef>
              <a:buAutoNum type="alphaLcParenR" startAt="4"/>
              <a:tabLst>
                <a:tab pos="238760" algn="l"/>
              </a:tabLst>
            </a:pPr>
            <a:r>
              <a:rPr sz="1200" dirty="0">
                <a:latin typeface="Arial"/>
                <a:cs typeface="Arial"/>
              </a:rPr>
              <a:t>O </a:t>
            </a:r>
            <a:r>
              <a:rPr sz="1200" spc="-5" dirty="0">
                <a:latin typeface="Arial"/>
                <a:cs typeface="Arial"/>
              </a:rPr>
              <a:t>turno será definido pela Unidade </a:t>
            </a:r>
            <a:r>
              <a:rPr sz="1200" dirty="0">
                <a:latin typeface="Arial"/>
                <a:cs typeface="Arial"/>
              </a:rPr>
              <a:t>Escolar, </a:t>
            </a:r>
            <a:r>
              <a:rPr sz="1200" spc="-5" dirty="0">
                <a:latin typeface="Arial"/>
                <a:cs typeface="Arial"/>
              </a:rPr>
              <a:t>conforme sua estrutura física, seu Projeto  Político Pedagógico e o </a:t>
            </a:r>
            <a:r>
              <a:rPr sz="1200" dirty="0">
                <a:latin typeface="Arial"/>
                <a:cs typeface="Arial"/>
              </a:rPr>
              <a:t>seu </a:t>
            </a:r>
            <a:r>
              <a:rPr sz="1200" spc="-5" dirty="0">
                <a:latin typeface="Arial"/>
                <a:cs typeface="Arial"/>
              </a:rPr>
              <a:t>quadro </a:t>
            </a:r>
            <a:r>
              <a:rPr sz="1200" dirty="0">
                <a:latin typeface="Arial"/>
                <a:cs typeface="Arial"/>
              </a:rPr>
              <a:t>de</a:t>
            </a:r>
            <a:r>
              <a:rPr sz="1200" spc="-15" dirty="0">
                <a:latin typeface="Arial"/>
                <a:cs typeface="Arial"/>
              </a:rPr>
              <a:t> </a:t>
            </a:r>
            <a:r>
              <a:rPr sz="1200" spc="-5" dirty="0">
                <a:latin typeface="Arial"/>
                <a:cs typeface="Arial"/>
              </a:rPr>
              <a:t>profissionais.</a:t>
            </a:r>
            <a:endParaRPr sz="12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89317" y="9222358"/>
            <a:ext cx="40449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69265" algn="l"/>
              </a:tabLst>
            </a:pPr>
            <a:r>
              <a:rPr sz="1200" b="1" spc="-5" dirty="0">
                <a:latin typeface="Arial"/>
                <a:cs typeface="Arial"/>
              </a:rPr>
              <a:t>1.3.	</a:t>
            </a:r>
            <a:r>
              <a:rPr sz="1200" b="1" dirty="0">
                <a:latin typeface="Arial"/>
                <a:cs typeface="Arial"/>
              </a:rPr>
              <a:t>O </a:t>
            </a:r>
            <a:r>
              <a:rPr sz="1200" b="1" spc="-5" dirty="0">
                <a:latin typeface="Arial"/>
                <a:cs typeface="Arial"/>
              </a:rPr>
              <a:t>período </a:t>
            </a:r>
            <a:r>
              <a:rPr sz="1200" b="1" dirty="0">
                <a:latin typeface="Arial"/>
                <a:cs typeface="Arial"/>
              </a:rPr>
              <a:t>de </a:t>
            </a:r>
            <a:r>
              <a:rPr sz="1200" b="1" spc="-5" dirty="0">
                <a:latin typeface="Arial"/>
                <a:cs typeface="Arial"/>
              </a:rPr>
              <a:t>registro </a:t>
            </a:r>
            <a:r>
              <a:rPr sz="1200" b="1" dirty="0">
                <a:latin typeface="Arial"/>
                <a:cs typeface="Arial"/>
              </a:rPr>
              <a:t>da </a:t>
            </a:r>
            <a:r>
              <a:rPr sz="1200" b="1" spc="-5" dirty="0">
                <a:latin typeface="Arial"/>
                <a:cs typeface="Arial"/>
              </a:rPr>
              <a:t>enturmação </a:t>
            </a:r>
            <a:r>
              <a:rPr sz="1200" b="1" dirty="0">
                <a:latin typeface="Arial"/>
                <a:cs typeface="Arial"/>
              </a:rPr>
              <a:t>no</a:t>
            </a:r>
            <a:r>
              <a:rPr sz="1200" b="1" spc="0" dirty="0">
                <a:latin typeface="Arial"/>
                <a:cs typeface="Arial"/>
              </a:rPr>
              <a:t> </a:t>
            </a:r>
            <a:r>
              <a:rPr sz="1200" b="1" spc="-10" dirty="0">
                <a:latin typeface="Arial"/>
                <a:cs typeface="Arial"/>
              </a:rPr>
              <a:t>sistema:</a:t>
            </a:r>
            <a:endParaRPr sz="1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17537" y="785241"/>
            <a:ext cx="6329045" cy="19386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919480" indent="-229235">
              <a:lnSpc>
                <a:spcPct val="100000"/>
              </a:lnSpc>
              <a:spcBef>
                <a:spcPts val="100"/>
              </a:spcBef>
              <a:buFont typeface="Arial"/>
              <a:buAutoNum type="alphaLcParenR"/>
              <a:tabLst>
                <a:tab pos="912494" algn="l"/>
              </a:tabLst>
            </a:pPr>
            <a:r>
              <a:rPr sz="1200" dirty="0">
                <a:latin typeface="Arial"/>
                <a:cs typeface="Arial"/>
              </a:rPr>
              <a:t>O </a:t>
            </a:r>
            <a:r>
              <a:rPr sz="1200" b="1" dirty="0">
                <a:latin typeface="Arial"/>
                <a:cs typeface="Arial"/>
              </a:rPr>
              <a:t>SISGESC </a:t>
            </a:r>
            <a:r>
              <a:rPr sz="1200" spc="-10" dirty="0">
                <a:latin typeface="Arial"/>
                <a:cs typeface="Arial"/>
              </a:rPr>
              <a:t>abrirá para </a:t>
            </a:r>
            <a:r>
              <a:rPr sz="1200" spc="-5" dirty="0">
                <a:latin typeface="Arial"/>
                <a:cs typeface="Arial"/>
              </a:rPr>
              <a:t>o registro </a:t>
            </a:r>
            <a:r>
              <a:rPr sz="1200" spc="-10" dirty="0">
                <a:latin typeface="Arial"/>
                <a:cs typeface="Arial"/>
              </a:rPr>
              <a:t>das </a:t>
            </a:r>
            <a:r>
              <a:rPr sz="1200" spc="-5" dirty="0">
                <a:latin typeface="Arial"/>
                <a:cs typeface="Arial"/>
              </a:rPr>
              <a:t>enturmações a </a:t>
            </a:r>
            <a:r>
              <a:rPr sz="1200" spc="-10" dirty="0">
                <a:latin typeface="Arial"/>
                <a:cs typeface="Arial"/>
              </a:rPr>
              <a:t>partir do </a:t>
            </a:r>
            <a:r>
              <a:rPr sz="1200" dirty="0">
                <a:latin typeface="Arial"/>
                <a:cs typeface="Arial"/>
              </a:rPr>
              <a:t>dia:</a:t>
            </a:r>
            <a:r>
              <a:rPr sz="1200" spc="175" dirty="0">
                <a:latin typeface="Arial"/>
                <a:cs typeface="Arial"/>
              </a:rPr>
              <a:t> </a:t>
            </a:r>
            <a:r>
              <a:rPr sz="1200" b="1" spc="-5" dirty="0">
                <a:latin typeface="Arial"/>
                <a:cs typeface="Arial"/>
              </a:rPr>
              <a:t>11/12/2017.</a:t>
            </a:r>
            <a:endParaRPr sz="1200">
              <a:latin typeface="Arial"/>
              <a:cs typeface="Arial"/>
            </a:endParaRPr>
          </a:p>
          <a:p>
            <a:pPr marL="919480" marR="5080" indent="-229235" algn="just">
              <a:lnSpc>
                <a:spcPct val="144500"/>
              </a:lnSpc>
              <a:spcBef>
                <a:spcPts val="575"/>
              </a:spcBef>
              <a:buFont typeface="Arial"/>
              <a:buAutoNum type="alphaLcParenR"/>
              <a:tabLst>
                <a:tab pos="912494" algn="l"/>
              </a:tabLst>
            </a:pPr>
            <a:r>
              <a:rPr sz="1200" dirty="0">
                <a:latin typeface="Arial"/>
                <a:cs typeface="Arial"/>
              </a:rPr>
              <a:t>A </a:t>
            </a:r>
            <a:r>
              <a:rPr sz="1200" b="1" spc="-5" dirty="0">
                <a:latin typeface="Arial"/>
                <a:cs typeface="Arial"/>
              </a:rPr>
              <a:t>solicitação </a:t>
            </a:r>
            <a:r>
              <a:rPr sz="1200" b="1" dirty="0">
                <a:latin typeface="Arial"/>
                <a:cs typeface="Arial"/>
              </a:rPr>
              <a:t>de </a:t>
            </a:r>
            <a:r>
              <a:rPr sz="1200" b="1" spc="-5" dirty="0">
                <a:latin typeface="Arial"/>
                <a:cs typeface="Arial"/>
              </a:rPr>
              <a:t>novas </a:t>
            </a:r>
            <a:r>
              <a:rPr sz="1200" b="1" spc="-10" dirty="0">
                <a:latin typeface="Arial"/>
                <a:cs typeface="Arial"/>
              </a:rPr>
              <a:t>turmas </a:t>
            </a:r>
            <a:r>
              <a:rPr sz="1200" spc="-5" dirty="0">
                <a:latin typeface="Arial"/>
                <a:cs typeface="Arial"/>
              </a:rPr>
              <a:t>será </a:t>
            </a:r>
            <a:r>
              <a:rPr sz="1200" spc="-10" dirty="0">
                <a:latin typeface="Arial"/>
                <a:cs typeface="Arial"/>
              </a:rPr>
              <a:t>no </a:t>
            </a:r>
            <a:r>
              <a:rPr sz="1200" spc="-5" dirty="0">
                <a:latin typeface="Arial"/>
                <a:cs typeface="Arial"/>
              </a:rPr>
              <a:t>período </a:t>
            </a:r>
            <a:r>
              <a:rPr sz="1200" spc="-10" dirty="0">
                <a:latin typeface="Arial"/>
                <a:cs typeface="Arial"/>
              </a:rPr>
              <a:t>de </a:t>
            </a:r>
            <a:r>
              <a:rPr sz="1200" spc="-5" dirty="0">
                <a:latin typeface="Arial"/>
                <a:cs typeface="Arial"/>
              </a:rPr>
              <a:t>11/12/2017 até  </a:t>
            </a:r>
            <a:r>
              <a:rPr sz="1200" spc="-10" dirty="0">
                <a:latin typeface="Arial"/>
                <a:cs typeface="Arial"/>
              </a:rPr>
              <a:t>21/12/2017, </a:t>
            </a:r>
            <a:r>
              <a:rPr sz="1200" spc="-5" dirty="0">
                <a:latin typeface="Arial"/>
                <a:cs typeface="Arial"/>
              </a:rPr>
              <a:t>através </a:t>
            </a:r>
            <a:r>
              <a:rPr sz="1200" spc="-10" dirty="0">
                <a:latin typeface="Arial"/>
                <a:cs typeface="Arial"/>
              </a:rPr>
              <a:t>da </a:t>
            </a:r>
            <a:r>
              <a:rPr sz="1200" spc="-5" dirty="0">
                <a:latin typeface="Arial"/>
                <a:cs typeface="Arial"/>
              </a:rPr>
              <a:t>solicitação </a:t>
            </a:r>
            <a:r>
              <a:rPr sz="1200" spc="-10" dirty="0">
                <a:latin typeface="Arial"/>
                <a:cs typeface="Arial"/>
              </a:rPr>
              <a:t>de turmas no </a:t>
            </a:r>
            <a:r>
              <a:rPr sz="1200" spc="-5" dirty="0">
                <a:latin typeface="Arial"/>
                <a:cs typeface="Arial"/>
              </a:rPr>
              <a:t>SISGESC. </a:t>
            </a:r>
            <a:r>
              <a:rPr sz="1200" spc="-10" dirty="0">
                <a:latin typeface="Arial"/>
                <a:cs typeface="Arial"/>
              </a:rPr>
              <a:t>Após </a:t>
            </a:r>
            <a:r>
              <a:rPr sz="1200" spc="-5" dirty="0">
                <a:latin typeface="Arial"/>
                <a:cs typeface="Arial"/>
              </a:rPr>
              <a:t>este período  o sistema ficará fechado para solicitação, reabrindo </a:t>
            </a:r>
            <a:r>
              <a:rPr sz="1200" dirty="0">
                <a:latin typeface="Arial"/>
                <a:cs typeface="Arial"/>
              </a:rPr>
              <a:t>em</a:t>
            </a:r>
            <a:r>
              <a:rPr sz="1200" spc="25" dirty="0">
                <a:latin typeface="Arial"/>
                <a:cs typeface="Arial"/>
              </a:rPr>
              <a:t> </a:t>
            </a:r>
            <a:r>
              <a:rPr sz="1200" spc="-5" dirty="0">
                <a:latin typeface="Arial"/>
                <a:cs typeface="Arial"/>
              </a:rPr>
              <a:t>20/01/2018.</a:t>
            </a:r>
            <a:endParaRPr sz="1200">
              <a:latin typeface="Arial"/>
              <a:cs typeface="Arial"/>
            </a:endParaRPr>
          </a:p>
          <a:p>
            <a:pPr marL="12700" marR="8890" algn="just">
              <a:lnSpc>
                <a:spcPct val="143700"/>
              </a:lnSpc>
              <a:spcBef>
                <a:spcPts val="595"/>
              </a:spcBef>
            </a:pPr>
            <a:r>
              <a:rPr sz="1200" b="1" spc="-5" dirty="0">
                <a:latin typeface="Arial"/>
                <a:cs typeface="Arial"/>
              </a:rPr>
              <a:t>Orientamos </a:t>
            </a:r>
            <a:r>
              <a:rPr sz="1200" b="1" spc="-10" dirty="0">
                <a:latin typeface="Arial"/>
                <a:cs typeface="Arial"/>
              </a:rPr>
              <a:t>para </a:t>
            </a:r>
            <a:r>
              <a:rPr sz="1200" b="1" dirty="0">
                <a:latin typeface="Arial"/>
                <a:cs typeface="Arial"/>
              </a:rPr>
              <a:t>que as </a:t>
            </a:r>
            <a:r>
              <a:rPr sz="1200" b="1" spc="-5" dirty="0">
                <a:latin typeface="Arial"/>
                <a:cs typeface="Arial"/>
              </a:rPr>
              <a:t>enturmações sejam realizadas até </a:t>
            </a:r>
            <a:r>
              <a:rPr sz="1200" b="1" dirty="0">
                <a:latin typeface="Arial"/>
                <a:cs typeface="Arial"/>
              </a:rPr>
              <a:t>o dia </a:t>
            </a:r>
            <a:r>
              <a:rPr sz="1200" b="1" spc="-5" dirty="0">
                <a:latin typeface="Arial"/>
                <a:cs typeface="Arial"/>
              </a:rPr>
              <a:t>29/12, principalmente  </a:t>
            </a:r>
            <a:r>
              <a:rPr sz="1200" b="1" spc="-10" dirty="0">
                <a:latin typeface="Arial"/>
                <a:cs typeface="Arial"/>
              </a:rPr>
              <a:t>as </a:t>
            </a:r>
            <a:r>
              <a:rPr sz="1200" b="1" spc="-5" dirty="0">
                <a:latin typeface="Arial"/>
                <a:cs typeface="Arial"/>
              </a:rPr>
              <a:t>turmas </a:t>
            </a:r>
            <a:r>
              <a:rPr sz="1200" b="1" dirty="0">
                <a:latin typeface="Arial"/>
                <a:cs typeface="Arial"/>
              </a:rPr>
              <a:t>que </a:t>
            </a:r>
            <a:r>
              <a:rPr sz="1200" b="1" spc="-5" dirty="0">
                <a:latin typeface="Arial"/>
                <a:cs typeface="Arial"/>
              </a:rPr>
              <a:t>apresentam matrícula </a:t>
            </a:r>
            <a:r>
              <a:rPr sz="1200" b="1" dirty="0">
                <a:latin typeface="Arial"/>
                <a:cs typeface="Arial"/>
              </a:rPr>
              <a:t>de </a:t>
            </a:r>
            <a:r>
              <a:rPr sz="1200" b="1" spc="-5" dirty="0">
                <a:latin typeface="Arial"/>
                <a:cs typeface="Arial"/>
              </a:rPr>
              <a:t>alunos com deficiência, </a:t>
            </a:r>
            <a:r>
              <a:rPr sz="1200" b="1" spc="-10" dirty="0">
                <a:latin typeface="Arial"/>
                <a:cs typeface="Arial"/>
              </a:rPr>
              <a:t>para </a:t>
            </a:r>
            <a:r>
              <a:rPr sz="1200" b="1" spc="-5" dirty="0">
                <a:latin typeface="Arial"/>
                <a:cs typeface="Arial"/>
              </a:rPr>
              <a:t>a </a:t>
            </a:r>
            <a:r>
              <a:rPr sz="1200" b="1" spc="-10" dirty="0">
                <a:latin typeface="Arial"/>
                <a:cs typeface="Arial"/>
              </a:rPr>
              <a:t>liberação </a:t>
            </a:r>
            <a:r>
              <a:rPr sz="1200" b="1" spc="-5" dirty="0">
                <a:latin typeface="Arial"/>
                <a:cs typeface="Arial"/>
              </a:rPr>
              <a:t>das  </a:t>
            </a:r>
            <a:r>
              <a:rPr sz="1200" b="1" spc="-10" dirty="0">
                <a:latin typeface="Arial"/>
                <a:cs typeface="Arial"/>
              </a:rPr>
              <a:t>vagas </a:t>
            </a:r>
            <a:r>
              <a:rPr sz="1200" b="1" dirty="0">
                <a:latin typeface="Arial"/>
                <a:cs typeface="Arial"/>
              </a:rPr>
              <a:t>da </a:t>
            </a:r>
            <a:r>
              <a:rPr sz="1200" b="1" spc="-10" dirty="0">
                <a:latin typeface="Arial"/>
                <a:cs typeface="Arial"/>
              </a:rPr>
              <a:t>Educação </a:t>
            </a:r>
            <a:r>
              <a:rPr sz="1200" b="1" spc="-5" dirty="0">
                <a:latin typeface="Arial"/>
                <a:cs typeface="Arial"/>
              </a:rPr>
              <a:t>Especial </a:t>
            </a:r>
            <a:r>
              <a:rPr sz="1200" b="1" spc="-10" dirty="0">
                <a:latin typeface="Arial"/>
                <a:cs typeface="Arial"/>
              </a:rPr>
              <a:t>para </a:t>
            </a:r>
            <a:r>
              <a:rPr sz="1200" b="1" spc="-5" dirty="0">
                <a:latin typeface="Arial"/>
                <a:cs typeface="Arial"/>
              </a:rPr>
              <a:t>a </a:t>
            </a:r>
            <a:r>
              <a:rPr sz="1200" b="1" spc="-10" dirty="0">
                <a:latin typeface="Arial"/>
                <a:cs typeface="Arial"/>
              </a:rPr>
              <a:t>primeira </a:t>
            </a:r>
            <a:r>
              <a:rPr sz="1200" b="1" spc="-5" dirty="0">
                <a:latin typeface="Arial"/>
                <a:cs typeface="Arial"/>
              </a:rPr>
              <a:t>chamada </a:t>
            </a:r>
            <a:r>
              <a:rPr sz="1200" b="1" dirty="0">
                <a:latin typeface="Arial"/>
                <a:cs typeface="Arial"/>
              </a:rPr>
              <a:t>dos </a:t>
            </a:r>
            <a:r>
              <a:rPr sz="1200" b="1" spc="-5" dirty="0">
                <a:latin typeface="Arial"/>
                <a:cs typeface="Arial"/>
              </a:rPr>
              <a:t>professores </a:t>
            </a:r>
            <a:r>
              <a:rPr sz="1200" b="1" spc="-15" dirty="0">
                <a:latin typeface="Arial"/>
                <a:cs typeface="Arial"/>
              </a:rPr>
              <a:t>ACTs </a:t>
            </a:r>
            <a:r>
              <a:rPr sz="1200" b="1" dirty="0">
                <a:latin typeface="Arial"/>
                <a:cs typeface="Arial"/>
              </a:rPr>
              <a:t>em</a:t>
            </a:r>
            <a:r>
              <a:rPr sz="1200" b="1" spc="275" dirty="0">
                <a:latin typeface="Arial"/>
                <a:cs typeface="Arial"/>
              </a:rPr>
              <a:t> </a:t>
            </a:r>
            <a:r>
              <a:rPr sz="1200" b="1" spc="-5" dirty="0">
                <a:latin typeface="Arial"/>
                <a:cs typeface="Arial"/>
              </a:rPr>
              <a:t>2018.</a:t>
            </a:r>
            <a:endParaRPr sz="12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78217" y="3195955"/>
            <a:ext cx="5538470" cy="5568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5" dirty="0">
                <a:latin typeface="Arial"/>
                <a:cs typeface="Arial"/>
              </a:rPr>
              <a:t>Observações:</a:t>
            </a:r>
            <a:endParaRPr sz="12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100">
              <a:latin typeface="Times New Roman"/>
              <a:cs typeface="Times New Roman"/>
            </a:endParaRPr>
          </a:p>
          <a:p>
            <a:pPr marL="551180" indent="-269240">
              <a:lnSpc>
                <a:spcPct val="100000"/>
              </a:lnSpc>
              <a:buFont typeface="Symbol"/>
              <a:buChar char=""/>
              <a:tabLst>
                <a:tab pos="551180" algn="l"/>
                <a:tab pos="551815" algn="l"/>
              </a:tabLst>
            </a:pPr>
            <a:r>
              <a:rPr sz="1200" dirty="0">
                <a:latin typeface="Arial"/>
                <a:cs typeface="Arial"/>
              </a:rPr>
              <a:t>É </a:t>
            </a:r>
            <a:r>
              <a:rPr sz="1200" spc="-10" dirty="0">
                <a:latin typeface="Arial"/>
                <a:cs typeface="Arial"/>
              </a:rPr>
              <a:t>garantida </a:t>
            </a:r>
            <a:r>
              <a:rPr sz="1200" spc="-5" dirty="0">
                <a:latin typeface="Arial"/>
                <a:cs typeface="Arial"/>
              </a:rPr>
              <a:t>a </a:t>
            </a:r>
            <a:r>
              <a:rPr sz="1200" spc="-10" dirty="0">
                <a:latin typeface="Arial"/>
                <a:cs typeface="Arial"/>
              </a:rPr>
              <a:t>matrícula </a:t>
            </a:r>
            <a:r>
              <a:rPr sz="1200" dirty="0">
                <a:latin typeface="Arial"/>
                <a:cs typeface="Arial"/>
              </a:rPr>
              <a:t>de </a:t>
            </a:r>
            <a:r>
              <a:rPr sz="1200" spc="-10" dirty="0">
                <a:latin typeface="Arial"/>
                <a:cs typeface="Arial"/>
              </a:rPr>
              <a:t>alunos </a:t>
            </a:r>
            <a:r>
              <a:rPr sz="1200" dirty="0">
                <a:latin typeface="Arial"/>
                <a:cs typeface="Arial"/>
              </a:rPr>
              <a:t>na </a:t>
            </a:r>
            <a:r>
              <a:rPr sz="1200" spc="-5" dirty="0">
                <a:latin typeface="Arial"/>
                <a:cs typeface="Arial"/>
              </a:rPr>
              <a:t>Educação Básica a </a:t>
            </a:r>
            <a:r>
              <a:rPr sz="1200" spc="-10" dirty="0">
                <a:latin typeface="Arial"/>
                <a:cs typeface="Arial"/>
              </a:rPr>
              <a:t>qualquer</a:t>
            </a:r>
            <a:r>
              <a:rPr sz="1200" spc="200" dirty="0">
                <a:latin typeface="Arial"/>
                <a:cs typeface="Arial"/>
              </a:rPr>
              <a:t> </a:t>
            </a:r>
            <a:r>
              <a:rPr sz="1200" spc="-10" dirty="0">
                <a:latin typeface="Arial"/>
                <a:cs typeface="Arial"/>
              </a:rPr>
              <a:t>tempo.</a:t>
            </a:r>
            <a:endParaRPr sz="12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89317" y="4219828"/>
            <a:ext cx="50031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69265" algn="l"/>
              </a:tabLst>
            </a:pPr>
            <a:r>
              <a:rPr sz="1200" b="1" spc="-5" dirty="0">
                <a:latin typeface="Arial"/>
                <a:cs typeface="Arial"/>
              </a:rPr>
              <a:t>1.4.	Requisitos </a:t>
            </a:r>
            <a:r>
              <a:rPr sz="1200" b="1" spc="-10" dirty="0">
                <a:latin typeface="Arial"/>
                <a:cs typeface="Arial"/>
              </a:rPr>
              <a:t>para </a:t>
            </a:r>
            <a:r>
              <a:rPr sz="1200" b="1" spc="-5" dirty="0">
                <a:latin typeface="Arial"/>
                <a:cs typeface="Arial"/>
              </a:rPr>
              <a:t>ingresso </a:t>
            </a:r>
            <a:r>
              <a:rPr sz="1200" b="1" dirty="0">
                <a:latin typeface="Arial"/>
                <a:cs typeface="Arial"/>
              </a:rPr>
              <a:t>nos </a:t>
            </a:r>
            <a:r>
              <a:rPr sz="1200" b="1" spc="-10" dirty="0">
                <a:latin typeface="Arial"/>
                <a:cs typeface="Arial"/>
              </a:rPr>
              <a:t>níveis </a:t>
            </a:r>
            <a:r>
              <a:rPr sz="1200" b="1" spc="-5" dirty="0">
                <a:latin typeface="Arial"/>
                <a:cs typeface="Arial"/>
              </a:rPr>
              <a:t>e modalidades </a:t>
            </a:r>
            <a:r>
              <a:rPr sz="1200" b="1" dirty="0">
                <a:latin typeface="Arial"/>
                <a:cs typeface="Arial"/>
              </a:rPr>
              <a:t>de</a:t>
            </a:r>
            <a:r>
              <a:rPr sz="1200" b="1" spc="100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ensino:</a:t>
            </a:r>
            <a:endParaRPr sz="12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17537" y="4898390"/>
            <a:ext cx="6326505" cy="13385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41985">
              <a:lnSpc>
                <a:spcPct val="100000"/>
              </a:lnSpc>
              <a:spcBef>
                <a:spcPts val="100"/>
              </a:spcBef>
            </a:pPr>
            <a:r>
              <a:rPr sz="1200" b="1" spc="-5" dirty="0">
                <a:latin typeface="Arial"/>
                <a:cs typeface="Arial"/>
              </a:rPr>
              <a:t>1.4.1. Ensino</a:t>
            </a:r>
            <a:r>
              <a:rPr sz="1200" b="1" spc="-60" dirty="0">
                <a:latin typeface="Arial"/>
                <a:cs typeface="Arial"/>
              </a:rPr>
              <a:t> </a:t>
            </a:r>
            <a:r>
              <a:rPr sz="1200" b="1" spc="-5" dirty="0">
                <a:latin typeface="Arial"/>
                <a:cs typeface="Arial"/>
              </a:rPr>
              <a:t>Fundamental</a:t>
            </a:r>
            <a:endParaRPr sz="1200">
              <a:latin typeface="Arial"/>
              <a:cs typeface="Arial"/>
            </a:endParaRPr>
          </a:p>
          <a:p>
            <a:pPr marL="12700" marR="5080" indent="449580" algn="just">
              <a:lnSpc>
                <a:spcPct val="143500"/>
              </a:lnSpc>
              <a:spcBef>
                <a:spcPts val="630"/>
              </a:spcBef>
            </a:pPr>
            <a:r>
              <a:rPr sz="1200" dirty="0">
                <a:latin typeface="Arial"/>
                <a:cs typeface="Arial"/>
              </a:rPr>
              <a:t>A </a:t>
            </a:r>
            <a:r>
              <a:rPr sz="1200" spc="-5" dirty="0">
                <a:latin typeface="Arial"/>
                <a:cs typeface="Arial"/>
              </a:rPr>
              <a:t>Escola Pública Estadual </a:t>
            </a:r>
            <a:r>
              <a:rPr sz="1200" dirty="0">
                <a:latin typeface="Arial"/>
                <a:cs typeface="Arial"/>
              </a:rPr>
              <a:t>deverá </a:t>
            </a:r>
            <a:r>
              <a:rPr sz="1200" spc="-10" dirty="0">
                <a:latin typeface="Arial"/>
                <a:cs typeface="Arial"/>
              </a:rPr>
              <a:t>matricular </a:t>
            </a:r>
            <a:r>
              <a:rPr sz="1200" spc="-5" dirty="0">
                <a:latin typeface="Arial"/>
                <a:cs typeface="Arial"/>
              </a:rPr>
              <a:t>automaticamente </a:t>
            </a:r>
            <a:r>
              <a:rPr sz="1200" spc="-10" dirty="0">
                <a:latin typeface="Arial"/>
                <a:cs typeface="Arial"/>
              </a:rPr>
              <a:t>toda </a:t>
            </a:r>
            <a:r>
              <a:rPr sz="1200" spc="-5" dirty="0">
                <a:latin typeface="Arial"/>
                <a:cs typeface="Arial"/>
              </a:rPr>
              <a:t>criança </a:t>
            </a:r>
            <a:r>
              <a:rPr sz="1200" dirty="0">
                <a:latin typeface="Arial"/>
                <a:cs typeface="Arial"/>
              </a:rPr>
              <a:t>com </a:t>
            </a:r>
            <a:r>
              <a:rPr sz="1200" spc="-5" dirty="0">
                <a:latin typeface="Arial"/>
                <a:cs typeface="Arial"/>
              </a:rPr>
              <a:t>6  (seis) anos </a:t>
            </a:r>
            <a:r>
              <a:rPr sz="1200" spc="-10" dirty="0">
                <a:latin typeface="Arial"/>
                <a:cs typeface="Arial"/>
              </a:rPr>
              <a:t>de </a:t>
            </a:r>
            <a:r>
              <a:rPr sz="1200" spc="-5" dirty="0">
                <a:latin typeface="Arial"/>
                <a:cs typeface="Arial"/>
              </a:rPr>
              <a:t>idade a completar até a </a:t>
            </a:r>
            <a:r>
              <a:rPr sz="1200" spc="-10" dirty="0">
                <a:latin typeface="Arial"/>
                <a:cs typeface="Arial"/>
              </a:rPr>
              <a:t>data de </a:t>
            </a:r>
            <a:r>
              <a:rPr sz="1200" dirty="0">
                <a:latin typeface="Arial"/>
                <a:cs typeface="Arial"/>
              </a:rPr>
              <a:t>31 </a:t>
            </a:r>
            <a:r>
              <a:rPr sz="1200" spc="-10" dirty="0">
                <a:latin typeface="Arial"/>
                <a:cs typeface="Arial"/>
              </a:rPr>
              <a:t>de </a:t>
            </a:r>
            <a:r>
              <a:rPr sz="1200" spc="-5" dirty="0">
                <a:latin typeface="Arial"/>
                <a:cs typeface="Arial"/>
              </a:rPr>
              <a:t>março </a:t>
            </a:r>
            <a:r>
              <a:rPr sz="1200" spc="-10" dirty="0">
                <a:latin typeface="Arial"/>
                <a:cs typeface="Arial"/>
              </a:rPr>
              <a:t>de 2018, </a:t>
            </a:r>
            <a:r>
              <a:rPr sz="1200" spc="-5" dirty="0">
                <a:latin typeface="Arial"/>
                <a:cs typeface="Arial"/>
              </a:rPr>
              <a:t>conforme </a:t>
            </a:r>
            <a:r>
              <a:rPr sz="1200" dirty="0">
                <a:latin typeface="Arial"/>
                <a:cs typeface="Arial"/>
              </a:rPr>
              <a:t>Art. </a:t>
            </a:r>
            <a:r>
              <a:rPr sz="1200" spc="-10" dirty="0">
                <a:latin typeface="Arial"/>
                <a:cs typeface="Arial"/>
              </a:rPr>
              <a:t>1º da  </a:t>
            </a:r>
            <a:r>
              <a:rPr sz="1200" spc="-5" dirty="0">
                <a:latin typeface="Arial"/>
                <a:cs typeface="Arial"/>
              </a:rPr>
              <a:t>Resolução </a:t>
            </a:r>
            <a:r>
              <a:rPr sz="1200" spc="-10" dirty="0">
                <a:latin typeface="Arial"/>
                <a:cs typeface="Arial"/>
              </a:rPr>
              <a:t>do </a:t>
            </a:r>
            <a:r>
              <a:rPr sz="1200" spc="-5" dirty="0">
                <a:latin typeface="Arial"/>
                <a:cs typeface="Arial"/>
              </a:rPr>
              <a:t>CEE/SC 064/2010, </a:t>
            </a:r>
            <a:r>
              <a:rPr sz="1200" dirty="0">
                <a:latin typeface="Arial"/>
                <a:cs typeface="Arial"/>
              </a:rPr>
              <a:t>Art. </a:t>
            </a:r>
            <a:r>
              <a:rPr sz="1200" spc="-10" dirty="0">
                <a:latin typeface="Arial"/>
                <a:cs typeface="Arial"/>
              </a:rPr>
              <a:t>1º do </a:t>
            </a:r>
            <a:r>
              <a:rPr sz="1200" spc="-5" dirty="0">
                <a:latin typeface="Arial"/>
                <a:cs typeface="Arial"/>
              </a:rPr>
              <a:t>Decreto </a:t>
            </a:r>
            <a:r>
              <a:rPr sz="1200" dirty="0">
                <a:latin typeface="Arial"/>
                <a:cs typeface="Arial"/>
              </a:rPr>
              <a:t>do </a:t>
            </a:r>
            <a:r>
              <a:rPr sz="1200" spc="-5" dirty="0">
                <a:latin typeface="Arial"/>
                <a:cs typeface="Arial"/>
              </a:rPr>
              <a:t>Governo </a:t>
            </a:r>
            <a:r>
              <a:rPr sz="1200" spc="-10" dirty="0">
                <a:latin typeface="Arial"/>
                <a:cs typeface="Arial"/>
              </a:rPr>
              <a:t>do </a:t>
            </a:r>
            <a:r>
              <a:rPr sz="1200" spc="-5" dirty="0">
                <a:latin typeface="Arial"/>
                <a:cs typeface="Arial"/>
              </a:rPr>
              <a:t>Estado </a:t>
            </a:r>
            <a:r>
              <a:rPr sz="1200" spc="-10" dirty="0">
                <a:latin typeface="Arial"/>
                <a:cs typeface="Arial"/>
              </a:rPr>
              <a:t>de </a:t>
            </a:r>
            <a:r>
              <a:rPr sz="1200" dirty="0">
                <a:latin typeface="Arial"/>
                <a:cs typeface="Arial"/>
              </a:rPr>
              <a:t>Santa  </a:t>
            </a:r>
            <a:r>
              <a:rPr sz="1200" spc="-5" dirty="0">
                <a:latin typeface="Arial"/>
                <a:cs typeface="Arial"/>
              </a:rPr>
              <a:t>Catarina </a:t>
            </a:r>
            <a:r>
              <a:rPr sz="1200" spc="-10" dirty="0">
                <a:latin typeface="Arial"/>
                <a:cs typeface="Arial"/>
              </a:rPr>
              <a:t>Nº </a:t>
            </a:r>
            <a:r>
              <a:rPr sz="1200" spc="-5" dirty="0">
                <a:latin typeface="Arial"/>
                <a:cs typeface="Arial"/>
              </a:rPr>
              <a:t>699/2011, </a:t>
            </a:r>
            <a:r>
              <a:rPr sz="1200" spc="-10" dirty="0">
                <a:latin typeface="Arial"/>
                <a:cs typeface="Arial"/>
              </a:rPr>
              <a:t>Resolução </a:t>
            </a:r>
            <a:r>
              <a:rPr sz="1200" dirty="0">
                <a:latin typeface="Arial"/>
                <a:cs typeface="Arial"/>
              </a:rPr>
              <a:t>CNE/CEB </a:t>
            </a:r>
            <a:r>
              <a:rPr sz="1200" spc="-10" dirty="0">
                <a:latin typeface="Arial"/>
                <a:cs typeface="Arial"/>
              </a:rPr>
              <a:t>01/2010 </a:t>
            </a:r>
            <a:r>
              <a:rPr sz="1200" spc="-5" dirty="0">
                <a:latin typeface="Arial"/>
                <a:cs typeface="Arial"/>
              </a:rPr>
              <a:t>e Resolução CNE/CEB</a:t>
            </a:r>
            <a:r>
              <a:rPr sz="1200" spc="100" dirty="0">
                <a:latin typeface="Arial"/>
                <a:cs typeface="Arial"/>
              </a:rPr>
              <a:t> </a:t>
            </a:r>
            <a:r>
              <a:rPr sz="1200" spc="-10" dirty="0">
                <a:latin typeface="Arial"/>
                <a:cs typeface="Arial"/>
              </a:rPr>
              <a:t>07/2010.</a:t>
            </a:r>
            <a:endParaRPr sz="12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980757" y="6892543"/>
            <a:ext cx="5958840" cy="25380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79400">
              <a:lnSpc>
                <a:spcPct val="100000"/>
              </a:lnSpc>
              <a:spcBef>
                <a:spcPts val="100"/>
              </a:spcBef>
            </a:pPr>
            <a:r>
              <a:rPr sz="1200" b="1" spc="-5" dirty="0">
                <a:latin typeface="Arial"/>
                <a:cs typeface="Arial"/>
              </a:rPr>
              <a:t>1.4.2. Ensino Médio e </a:t>
            </a:r>
            <a:r>
              <a:rPr sz="1200" b="1" spc="-10" dirty="0">
                <a:latin typeface="Arial"/>
                <a:cs typeface="Arial"/>
              </a:rPr>
              <a:t>Educação</a:t>
            </a:r>
            <a:r>
              <a:rPr sz="1200" b="1" spc="-25" dirty="0">
                <a:latin typeface="Arial"/>
                <a:cs typeface="Arial"/>
              </a:rPr>
              <a:t> </a:t>
            </a:r>
            <a:r>
              <a:rPr sz="1200" b="1" spc="-5" dirty="0">
                <a:latin typeface="Arial"/>
                <a:cs typeface="Arial"/>
              </a:rPr>
              <a:t>Profissional</a:t>
            </a:r>
            <a:endParaRPr sz="12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050">
              <a:latin typeface="Times New Roman"/>
              <a:cs typeface="Times New Roman"/>
            </a:endParaRPr>
          </a:p>
          <a:p>
            <a:pPr marL="238760" indent="-226060">
              <a:lnSpc>
                <a:spcPct val="100000"/>
              </a:lnSpc>
              <a:buAutoNum type="alphaLcParenR"/>
              <a:tabLst>
                <a:tab pos="238760" algn="l"/>
              </a:tabLst>
            </a:pPr>
            <a:r>
              <a:rPr sz="1200" spc="-10" dirty="0">
                <a:latin typeface="Arial"/>
                <a:cs typeface="Arial"/>
              </a:rPr>
              <a:t>Ensino </a:t>
            </a:r>
            <a:r>
              <a:rPr sz="1200" spc="-5" dirty="0">
                <a:latin typeface="Arial"/>
                <a:cs typeface="Arial"/>
              </a:rPr>
              <a:t>Médio e Ensino Médio Integrado a Educação Profissional</a:t>
            </a:r>
            <a:r>
              <a:rPr sz="1200" spc="50" dirty="0">
                <a:latin typeface="Arial"/>
                <a:cs typeface="Arial"/>
              </a:rPr>
              <a:t> </a:t>
            </a:r>
            <a:r>
              <a:rPr sz="1200" spc="-5" dirty="0">
                <a:latin typeface="Arial"/>
                <a:cs typeface="Arial"/>
              </a:rPr>
              <a:t>(EMIEP)</a:t>
            </a:r>
            <a:endParaRPr sz="1200">
              <a:latin typeface="Arial"/>
              <a:cs typeface="Arial"/>
            </a:endParaRPr>
          </a:p>
          <a:p>
            <a:pPr>
              <a:lnSpc>
                <a:spcPct val="100000"/>
              </a:lnSpc>
              <a:buFont typeface="Arial"/>
              <a:buAutoNum type="alphaLcParenR"/>
            </a:pPr>
            <a:endParaRPr sz="1150">
              <a:latin typeface="Times New Roman"/>
              <a:cs typeface="Times New Roman"/>
            </a:endParaRPr>
          </a:p>
          <a:p>
            <a:pPr marL="502284" lvl="1" indent="-222885">
              <a:lnSpc>
                <a:spcPct val="100000"/>
              </a:lnSpc>
              <a:buFont typeface="Symbol"/>
              <a:buChar char=""/>
              <a:tabLst>
                <a:tab pos="502284" algn="l"/>
                <a:tab pos="502920" algn="l"/>
              </a:tabLst>
            </a:pPr>
            <a:r>
              <a:rPr sz="1200" spc="-10" dirty="0">
                <a:latin typeface="Arial"/>
                <a:cs typeface="Arial"/>
              </a:rPr>
              <a:t>Alunos </a:t>
            </a:r>
            <a:r>
              <a:rPr sz="1200" spc="-5" dirty="0">
                <a:latin typeface="Arial"/>
                <a:cs typeface="Arial"/>
              </a:rPr>
              <a:t>egressos </a:t>
            </a:r>
            <a:r>
              <a:rPr sz="1200" dirty="0">
                <a:latin typeface="Arial"/>
                <a:cs typeface="Arial"/>
              </a:rPr>
              <a:t>do </a:t>
            </a:r>
            <a:r>
              <a:rPr sz="1200" spc="-5" dirty="0">
                <a:latin typeface="Arial"/>
                <a:cs typeface="Arial"/>
              </a:rPr>
              <a:t>Ensino</a:t>
            </a:r>
            <a:r>
              <a:rPr sz="1200" spc="5" dirty="0">
                <a:latin typeface="Arial"/>
                <a:cs typeface="Arial"/>
              </a:rPr>
              <a:t> </a:t>
            </a:r>
            <a:r>
              <a:rPr sz="1200" spc="-5" dirty="0">
                <a:latin typeface="Arial"/>
                <a:cs typeface="Arial"/>
              </a:rPr>
              <a:t>Fundamental.</a:t>
            </a:r>
            <a:endParaRPr sz="1200">
              <a:latin typeface="Arial"/>
              <a:cs typeface="Arial"/>
            </a:endParaRPr>
          </a:p>
          <a:p>
            <a:pPr marL="238760" indent="-226060">
              <a:lnSpc>
                <a:spcPct val="100000"/>
              </a:lnSpc>
              <a:spcBef>
                <a:spcPts val="1220"/>
              </a:spcBef>
              <a:buAutoNum type="alphaLcParenR"/>
              <a:tabLst>
                <a:tab pos="238760" algn="l"/>
              </a:tabLst>
            </a:pPr>
            <a:r>
              <a:rPr sz="1200" spc="-5" dirty="0">
                <a:latin typeface="Arial"/>
                <a:cs typeface="Arial"/>
              </a:rPr>
              <a:t>Curso </a:t>
            </a:r>
            <a:r>
              <a:rPr sz="1200" spc="-10" dirty="0">
                <a:latin typeface="Arial"/>
                <a:cs typeface="Arial"/>
              </a:rPr>
              <a:t>de</a:t>
            </a:r>
            <a:r>
              <a:rPr sz="1200" spc="5" dirty="0">
                <a:latin typeface="Arial"/>
                <a:cs typeface="Arial"/>
              </a:rPr>
              <a:t> </a:t>
            </a:r>
            <a:r>
              <a:rPr sz="1200" spc="-5" dirty="0">
                <a:latin typeface="Arial"/>
                <a:cs typeface="Arial"/>
              </a:rPr>
              <a:t>Magistério</a:t>
            </a:r>
            <a:endParaRPr sz="1200">
              <a:latin typeface="Arial"/>
              <a:cs typeface="Arial"/>
            </a:endParaRPr>
          </a:p>
          <a:p>
            <a:pPr>
              <a:lnSpc>
                <a:spcPct val="100000"/>
              </a:lnSpc>
              <a:buFont typeface="Arial"/>
              <a:buAutoNum type="alphaLcParenR"/>
            </a:pPr>
            <a:endParaRPr sz="1150">
              <a:latin typeface="Times New Roman"/>
              <a:cs typeface="Times New Roman"/>
            </a:endParaRPr>
          </a:p>
          <a:p>
            <a:pPr marL="459105" lvl="1" indent="-179705">
              <a:lnSpc>
                <a:spcPct val="100000"/>
              </a:lnSpc>
              <a:buFont typeface="Symbol"/>
              <a:buChar char=""/>
              <a:tabLst>
                <a:tab pos="459740" algn="l"/>
              </a:tabLst>
            </a:pPr>
            <a:r>
              <a:rPr sz="1200" spc="-10" dirty="0">
                <a:latin typeface="Arial"/>
                <a:cs typeface="Arial"/>
              </a:rPr>
              <a:t>1ª série: </a:t>
            </a:r>
            <a:r>
              <a:rPr sz="1200" spc="-5" dirty="0">
                <a:latin typeface="Arial"/>
                <a:cs typeface="Arial"/>
              </a:rPr>
              <a:t>Alunos egressos </a:t>
            </a:r>
            <a:r>
              <a:rPr sz="1200" dirty="0">
                <a:latin typeface="Arial"/>
                <a:cs typeface="Arial"/>
              </a:rPr>
              <a:t>do </a:t>
            </a:r>
            <a:r>
              <a:rPr sz="1200" spc="-5" dirty="0">
                <a:latin typeface="Arial"/>
                <a:cs typeface="Arial"/>
              </a:rPr>
              <a:t>Ensino</a:t>
            </a:r>
            <a:r>
              <a:rPr sz="1200" spc="30" dirty="0">
                <a:latin typeface="Arial"/>
                <a:cs typeface="Arial"/>
              </a:rPr>
              <a:t> </a:t>
            </a:r>
            <a:r>
              <a:rPr sz="1200" spc="-5" dirty="0">
                <a:latin typeface="Arial"/>
                <a:cs typeface="Arial"/>
              </a:rPr>
              <a:t>Fundamental</a:t>
            </a:r>
            <a:endParaRPr sz="1200">
              <a:latin typeface="Arial"/>
              <a:cs typeface="Arial"/>
            </a:endParaRPr>
          </a:p>
          <a:p>
            <a:pPr marL="459105" marR="5080" lvl="1" indent="-179705">
              <a:lnSpc>
                <a:spcPct val="144400"/>
              </a:lnSpc>
              <a:spcBef>
                <a:spcPts val="660"/>
              </a:spcBef>
              <a:buFont typeface="Symbol"/>
              <a:buChar char=""/>
              <a:tabLst>
                <a:tab pos="459740" algn="l"/>
              </a:tabLst>
            </a:pPr>
            <a:r>
              <a:rPr sz="1200" spc="-10" dirty="0">
                <a:latin typeface="Arial"/>
                <a:cs typeface="Arial"/>
              </a:rPr>
              <a:t>3ª </a:t>
            </a:r>
            <a:r>
              <a:rPr sz="1200" spc="-5" dirty="0">
                <a:latin typeface="Arial"/>
                <a:cs typeface="Arial"/>
              </a:rPr>
              <a:t>série: Alunos </a:t>
            </a:r>
            <a:r>
              <a:rPr sz="1200" dirty="0">
                <a:latin typeface="Arial"/>
                <a:cs typeface="Arial"/>
              </a:rPr>
              <a:t>com </a:t>
            </a:r>
            <a:r>
              <a:rPr sz="1200" spc="-10" dirty="0">
                <a:latin typeface="Arial"/>
                <a:cs typeface="Arial"/>
              </a:rPr>
              <a:t>2ª </a:t>
            </a:r>
            <a:r>
              <a:rPr sz="1200" spc="-5" dirty="0">
                <a:latin typeface="Arial"/>
                <a:cs typeface="Arial"/>
              </a:rPr>
              <a:t>série </a:t>
            </a:r>
            <a:r>
              <a:rPr sz="1200" spc="-10" dirty="0">
                <a:latin typeface="Arial"/>
                <a:cs typeface="Arial"/>
              </a:rPr>
              <a:t>do </a:t>
            </a:r>
            <a:r>
              <a:rPr sz="1200" spc="-5" dirty="0">
                <a:latin typeface="Arial"/>
                <a:cs typeface="Arial"/>
              </a:rPr>
              <a:t>Ensino </a:t>
            </a:r>
            <a:r>
              <a:rPr sz="1200" spc="-10" dirty="0">
                <a:latin typeface="Arial"/>
                <a:cs typeface="Arial"/>
              </a:rPr>
              <a:t>Médio </a:t>
            </a:r>
            <a:r>
              <a:rPr sz="1200" spc="-5" dirty="0">
                <a:latin typeface="Arial"/>
                <a:cs typeface="Arial"/>
              </a:rPr>
              <a:t>completo </a:t>
            </a:r>
            <a:r>
              <a:rPr sz="1200" spc="-10" dirty="0">
                <a:latin typeface="Arial"/>
                <a:cs typeface="Arial"/>
              </a:rPr>
              <a:t>ou </a:t>
            </a:r>
            <a:r>
              <a:rPr sz="1200" spc="-5" dirty="0">
                <a:latin typeface="Arial"/>
                <a:cs typeface="Arial"/>
              </a:rPr>
              <a:t>egressos </a:t>
            </a:r>
            <a:r>
              <a:rPr sz="1200" spc="-10" dirty="0">
                <a:latin typeface="Arial"/>
                <a:cs typeface="Arial"/>
              </a:rPr>
              <a:t>do </a:t>
            </a:r>
            <a:r>
              <a:rPr sz="1200" spc="-5" dirty="0">
                <a:latin typeface="Arial"/>
                <a:cs typeface="Arial"/>
              </a:rPr>
              <a:t>Ensino  </a:t>
            </a:r>
            <a:r>
              <a:rPr sz="1200" spc="-10" dirty="0">
                <a:latin typeface="Arial"/>
                <a:cs typeface="Arial"/>
              </a:rPr>
              <a:t>Médio.</a:t>
            </a:r>
            <a:endParaRPr sz="1200">
              <a:latin typeface="Arial"/>
              <a:cs typeface="Arial"/>
            </a:endParaRPr>
          </a:p>
          <a:p>
            <a:pPr lvl="1">
              <a:lnSpc>
                <a:spcPct val="100000"/>
              </a:lnSpc>
              <a:spcBef>
                <a:spcPts val="15"/>
              </a:spcBef>
              <a:buFont typeface="Symbol"/>
              <a:buChar char=""/>
            </a:pPr>
            <a:endParaRPr sz="1050">
              <a:latin typeface="Times New Roman"/>
              <a:cs typeface="Times New Roman"/>
            </a:endParaRPr>
          </a:p>
          <a:p>
            <a:pPr marL="238760" indent="-226060">
              <a:lnSpc>
                <a:spcPct val="100000"/>
              </a:lnSpc>
              <a:buAutoNum type="alphaLcParenR"/>
              <a:tabLst>
                <a:tab pos="238760" algn="l"/>
              </a:tabLst>
            </a:pPr>
            <a:r>
              <a:rPr sz="1200" spc="-5" dirty="0">
                <a:latin typeface="Arial"/>
                <a:cs typeface="Arial"/>
              </a:rPr>
              <a:t>Curso Técnico Subsequente</a:t>
            </a:r>
            <a:r>
              <a:rPr sz="1200" spc="-10" dirty="0">
                <a:latin typeface="Arial"/>
                <a:cs typeface="Arial"/>
              </a:rPr>
              <a:t> </a:t>
            </a:r>
            <a:r>
              <a:rPr sz="1200" spc="-5" dirty="0">
                <a:latin typeface="Arial"/>
                <a:cs typeface="Arial"/>
              </a:rPr>
              <a:t>(Pós-Médio)</a:t>
            </a:r>
            <a:endParaRPr sz="1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17537" y="716788"/>
            <a:ext cx="6326505" cy="1854835"/>
          </a:xfrm>
          <a:prstGeom prst="rect">
            <a:avLst/>
          </a:prstGeom>
        </p:spPr>
        <p:txBody>
          <a:bodyPr vert="horz" wrap="square" lIns="0" tIns="93345" rIns="0" bIns="0" rtlCol="0">
            <a:spAutoFit/>
          </a:bodyPr>
          <a:lstStyle/>
          <a:p>
            <a:pPr marL="911860" indent="-269240">
              <a:lnSpc>
                <a:spcPct val="100000"/>
              </a:lnSpc>
              <a:spcBef>
                <a:spcPts val="735"/>
              </a:spcBef>
              <a:buFont typeface="Symbol"/>
              <a:buChar char=""/>
              <a:tabLst>
                <a:tab pos="911860" algn="l"/>
                <a:tab pos="912494" algn="l"/>
              </a:tabLst>
            </a:pPr>
            <a:r>
              <a:rPr sz="1200" spc="-10" dirty="0">
                <a:latin typeface="Arial"/>
                <a:cs typeface="Arial"/>
              </a:rPr>
              <a:t>Alunos</a:t>
            </a:r>
            <a:r>
              <a:rPr sz="1200" spc="50" dirty="0">
                <a:latin typeface="Arial"/>
                <a:cs typeface="Arial"/>
              </a:rPr>
              <a:t> </a:t>
            </a:r>
            <a:r>
              <a:rPr sz="1200" spc="-5" dirty="0">
                <a:latin typeface="Arial"/>
                <a:cs typeface="Arial"/>
              </a:rPr>
              <a:t>egressos</a:t>
            </a:r>
            <a:r>
              <a:rPr sz="1200" spc="40" dirty="0">
                <a:latin typeface="Arial"/>
                <a:cs typeface="Arial"/>
              </a:rPr>
              <a:t> </a:t>
            </a:r>
            <a:r>
              <a:rPr sz="1200" spc="-10" dirty="0">
                <a:latin typeface="Arial"/>
                <a:cs typeface="Arial"/>
              </a:rPr>
              <a:t>do</a:t>
            </a:r>
            <a:r>
              <a:rPr sz="1200" spc="25" dirty="0">
                <a:latin typeface="Arial"/>
                <a:cs typeface="Arial"/>
              </a:rPr>
              <a:t> </a:t>
            </a:r>
            <a:r>
              <a:rPr sz="1200" spc="-5" dirty="0">
                <a:latin typeface="Arial"/>
                <a:cs typeface="Arial"/>
              </a:rPr>
              <a:t>Ensino</a:t>
            </a:r>
            <a:r>
              <a:rPr sz="1200" spc="30" dirty="0">
                <a:latin typeface="Arial"/>
                <a:cs typeface="Arial"/>
              </a:rPr>
              <a:t> </a:t>
            </a:r>
            <a:r>
              <a:rPr sz="1200" spc="-10" dirty="0">
                <a:latin typeface="Arial"/>
                <a:cs typeface="Arial"/>
              </a:rPr>
              <a:t>Médio</a:t>
            </a:r>
            <a:r>
              <a:rPr sz="1200" spc="55" dirty="0">
                <a:latin typeface="Arial"/>
                <a:cs typeface="Arial"/>
              </a:rPr>
              <a:t> </a:t>
            </a:r>
            <a:r>
              <a:rPr sz="1200" spc="-10" dirty="0">
                <a:latin typeface="Arial"/>
                <a:cs typeface="Arial"/>
              </a:rPr>
              <a:t>ou</a:t>
            </a:r>
            <a:r>
              <a:rPr sz="1200" spc="35" dirty="0">
                <a:latin typeface="Arial"/>
                <a:cs typeface="Arial"/>
              </a:rPr>
              <a:t> </a:t>
            </a:r>
            <a:r>
              <a:rPr sz="1200" spc="-10" dirty="0">
                <a:latin typeface="Arial"/>
                <a:cs typeface="Arial"/>
              </a:rPr>
              <a:t>Matriculados</a:t>
            </a:r>
            <a:r>
              <a:rPr sz="1200" spc="50" dirty="0">
                <a:latin typeface="Arial"/>
                <a:cs typeface="Arial"/>
              </a:rPr>
              <a:t> </a:t>
            </a:r>
            <a:r>
              <a:rPr sz="1200" spc="-10" dirty="0">
                <a:latin typeface="Arial"/>
                <a:cs typeface="Arial"/>
              </a:rPr>
              <a:t>na</a:t>
            </a:r>
            <a:r>
              <a:rPr sz="1200" spc="35" dirty="0">
                <a:latin typeface="Arial"/>
                <a:cs typeface="Arial"/>
              </a:rPr>
              <a:t> </a:t>
            </a:r>
            <a:r>
              <a:rPr sz="1200" spc="-10" dirty="0">
                <a:latin typeface="Arial"/>
                <a:cs typeface="Arial"/>
              </a:rPr>
              <a:t>3ª</a:t>
            </a:r>
            <a:r>
              <a:rPr sz="1200" spc="25" dirty="0">
                <a:latin typeface="Arial"/>
                <a:cs typeface="Arial"/>
              </a:rPr>
              <a:t> </a:t>
            </a:r>
            <a:r>
              <a:rPr sz="1200" spc="-5" dirty="0">
                <a:latin typeface="Arial"/>
                <a:cs typeface="Arial"/>
              </a:rPr>
              <a:t>série</a:t>
            </a:r>
            <a:r>
              <a:rPr sz="1200" spc="30" dirty="0">
                <a:latin typeface="Arial"/>
                <a:cs typeface="Arial"/>
              </a:rPr>
              <a:t> </a:t>
            </a:r>
            <a:r>
              <a:rPr sz="1200" spc="-10" dirty="0">
                <a:latin typeface="Arial"/>
                <a:cs typeface="Arial"/>
              </a:rPr>
              <a:t>do</a:t>
            </a:r>
            <a:r>
              <a:rPr sz="1200" spc="25" dirty="0">
                <a:latin typeface="Arial"/>
                <a:cs typeface="Arial"/>
              </a:rPr>
              <a:t> </a:t>
            </a:r>
            <a:r>
              <a:rPr sz="1200" spc="-5" dirty="0">
                <a:latin typeface="Arial"/>
                <a:cs typeface="Arial"/>
              </a:rPr>
              <a:t>Ensino</a:t>
            </a:r>
            <a:endParaRPr sz="12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640"/>
              </a:spcBef>
            </a:pPr>
            <a:r>
              <a:rPr sz="1200" spc="-10" dirty="0">
                <a:latin typeface="Arial"/>
                <a:cs typeface="Arial"/>
              </a:rPr>
              <a:t>Médio.</a:t>
            </a:r>
            <a:endParaRPr sz="12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000">
              <a:latin typeface="Times New Roman"/>
              <a:cs typeface="Times New Roman"/>
            </a:endParaRPr>
          </a:p>
          <a:p>
            <a:pPr marL="641985">
              <a:lnSpc>
                <a:spcPct val="100000"/>
              </a:lnSpc>
              <a:spcBef>
                <a:spcPts val="5"/>
              </a:spcBef>
            </a:pPr>
            <a:r>
              <a:rPr sz="1200" b="1" spc="-5" dirty="0">
                <a:latin typeface="Arial"/>
                <a:cs typeface="Arial"/>
              </a:rPr>
              <a:t>1.4.3. </a:t>
            </a:r>
            <a:r>
              <a:rPr sz="1200" b="1" spc="-10" dirty="0">
                <a:latin typeface="Arial"/>
                <a:cs typeface="Arial"/>
              </a:rPr>
              <a:t>Educação </a:t>
            </a:r>
            <a:r>
              <a:rPr sz="1200" b="1" dirty="0">
                <a:latin typeface="Arial"/>
                <a:cs typeface="Arial"/>
              </a:rPr>
              <a:t>de </a:t>
            </a:r>
            <a:r>
              <a:rPr sz="1200" b="1" spc="-10" dirty="0">
                <a:latin typeface="Arial"/>
                <a:cs typeface="Arial"/>
              </a:rPr>
              <a:t>Jovens </a:t>
            </a:r>
            <a:r>
              <a:rPr sz="1200" b="1" spc="-5" dirty="0">
                <a:latin typeface="Arial"/>
                <a:cs typeface="Arial"/>
              </a:rPr>
              <a:t>e</a:t>
            </a:r>
            <a:r>
              <a:rPr sz="1200" b="1" spc="-10" dirty="0">
                <a:latin typeface="Arial"/>
                <a:cs typeface="Arial"/>
              </a:rPr>
              <a:t> Adultos</a:t>
            </a:r>
            <a:endParaRPr sz="1200">
              <a:latin typeface="Arial"/>
              <a:cs typeface="Arial"/>
            </a:endParaRPr>
          </a:p>
          <a:p>
            <a:pPr marL="642620" marR="5080">
              <a:lnSpc>
                <a:spcPct val="143200"/>
              </a:lnSpc>
              <a:spcBef>
                <a:spcPts val="715"/>
              </a:spcBef>
              <a:buFont typeface="Symbol"/>
              <a:buChar char=""/>
              <a:tabLst>
                <a:tab pos="911860" algn="l"/>
                <a:tab pos="912494" algn="l"/>
              </a:tabLst>
            </a:pPr>
            <a:r>
              <a:rPr sz="1200" spc="-10" dirty="0">
                <a:latin typeface="Arial"/>
                <a:cs typeface="Arial"/>
              </a:rPr>
              <a:t>Ensino </a:t>
            </a:r>
            <a:r>
              <a:rPr sz="1200" spc="-5" dirty="0">
                <a:latin typeface="Arial"/>
                <a:cs typeface="Arial"/>
              </a:rPr>
              <a:t>Fundamental: </a:t>
            </a:r>
            <a:r>
              <a:rPr sz="1200" dirty="0">
                <a:latin typeface="Arial"/>
                <a:cs typeface="Arial"/>
              </a:rPr>
              <a:t>15 </a:t>
            </a:r>
            <a:r>
              <a:rPr sz="1200" spc="-5" dirty="0">
                <a:latin typeface="Arial"/>
                <a:cs typeface="Arial"/>
              </a:rPr>
              <a:t>anos completos </a:t>
            </a:r>
            <a:r>
              <a:rPr sz="1200" spc="-10" dirty="0">
                <a:latin typeface="Arial"/>
                <a:cs typeface="Arial"/>
              </a:rPr>
              <a:t>no </a:t>
            </a:r>
            <a:r>
              <a:rPr sz="1200" spc="-5" dirty="0">
                <a:latin typeface="Arial"/>
                <a:cs typeface="Arial"/>
              </a:rPr>
              <a:t>ato </a:t>
            </a:r>
            <a:r>
              <a:rPr sz="1200" spc="-10" dirty="0">
                <a:latin typeface="Arial"/>
                <a:cs typeface="Arial"/>
              </a:rPr>
              <a:t>da matrícula </a:t>
            </a:r>
            <a:r>
              <a:rPr sz="1200" spc="-5" dirty="0">
                <a:latin typeface="Arial"/>
                <a:cs typeface="Arial"/>
              </a:rPr>
              <a:t>para alunos </a:t>
            </a:r>
            <a:r>
              <a:rPr sz="1200" spc="-10" dirty="0">
                <a:latin typeface="Arial"/>
                <a:cs typeface="Arial"/>
              </a:rPr>
              <a:t>do  Ensino </a:t>
            </a:r>
            <a:r>
              <a:rPr sz="1200" spc="-5" dirty="0">
                <a:latin typeface="Arial"/>
                <a:cs typeface="Arial"/>
              </a:rPr>
              <a:t>Fundamental</a:t>
            </a:r>
            <a:endParaRPr sz="12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5"/>
              </a:spcBef>
              <a:buFont typeface="Symbol"/>
              <a:buChar char=""/>
            </a:pPr>
            <a:endParaRPr sz="1100">
              <a:latin typeface="Times New Roman"/>
              <a:cs typeface="Times New Roman"/>
            </a:endParaRPr>
          </a:p>
          <a:p>
            <a:pPr marL="642620">
              <a:lnSpc>
                <a:spcPct val="100000"/>
              </a:lnSpc>
              <a:buFont typeface="Symbol"/>
              <a:buChar char=""/>
              <a:tabLst>
                <a:tab pos="911860" algn="l"/>
                <a:tab pos="912494" algn="l"/>
              </a:tabLst>
            </a:pPr>
            <a:r>
              <a:rPr sz="1200" spc="-10" dirty="0">
                <a:latin typeface="Arial"/>
                <a:cs typeface="Arial"/>
              </a:rPr>
              <a:t>Ensino Médio: 18 anos </a:t>
            </a:r>
            <a:r>
              <a:rPr sz="1200" spc="-5" dirty="0">
                <a:latin typeface="Arial"/>
                <a:cs typeface="Arial"/>
              </a:rPr>
              <a:t>completos </a:t>
            </a:r>
            <a:r>
              <a:rPr sz="1200" spc="-10" dirty="0">
                <a:latin typeface="Arial"/>
                <a:cs typeface="Arial"/>
              </a:rPr>
              <a:t>no </a:t>
            </a:r>
            <a:r>
              <a:rPr sz="1200" spc="-5" dirty="0">
                <a:latin typeface="Arial"/>
                <a:cs typeface="Arial"/>
              </a:rPr>
              <a:t>ato </a:t>
            </a:r>
            <a:r>
              <a:rPr sz="1200" spc="-10" dirty="0">
                <a:latin typeface="Arial"/>
                <a:cs typeface="Arial"/>
              </a:rPr>
              <a:t>da</a:t>
            </a:r>
            <a:r>
              <a:rPr sz="1200" spc="100" dirty="0">
                <a:latin typeface="Arial"/>
                <a:cs typeface="Arial"/>
              </a:rPr>
              <a:t> </a:t>
            </a:r>
            <a:r>
              <a:rPr sz="1200" spc="-5" dirty="0">
                <a:latin typeface="Arial"/>
                <a:cs typeface="Arial"/>
              </a:rPr>
              <a:t>matrícula</a:t>
            </a:r>
            <a:endParaRPr sz="12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17537" y="3038475"/>
            <a:ext cx="6329045" cy="67430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41045" lvl="1" indent="-456565">
              <a:lnSpc>
                <a:spcPct val="100000"/>
              </a:lnSpc>
              <a:spcBef>
                <a:spcPts val="100"/>
              </a:spcBef>
              <a:buAutoNum type="arabicPeriod" startAt="5"/>
              <a:tabLst>
                <a:tab pos="741045" algn="l"/>
                <a:tab pos="741680" algn="l"/>
              </a:tabLst>
            </a:pPr>
            <a:r>
              <a:rPr sz="1200" b="1" spc="-5" dirty="0">
                <a:latin typeface="Arial"/>
                <a:cs typeface="Arial"/>
              </a:rPr>
              <a:t>Critérios </a:t>
            </a:r>
            <a:r>
              <a:rPr sz="1200" b="1" spc="-10" dirty="0">
                <a:latin typeface="Arial"/>
                <a:cs typeface="Arial"/>
              </a:rPr>
              <a:t>para </a:t>
            </a:r>
            <a:r>
              <a:rPr sz="1200" b="1" spc="-5" dirty="0">
                <a:latin typeface="Arial"/>
                <a:cs typeface="Arial"/>
              </a:rPr>
              <a:t>composição das</a:t>
            </a:r>
            <a:r>
              <a:rPr sz="1200" b="1" spc="5" dirty="0">
                <a:latin typeface="Arial"/>
                <a:cs typeface="Arial"/>
              </a:rPr>
              <a:t> </a:t>
            </a:r>
            <a:r>
              <a:rPr sz="1200" b="1" spc="-5" dirty="0">
                <a:latin typeface="Arial"/>
                <a:cs typeface="Arial"/>
              </a:rPr>
              <a:t>turmas</a:t>
            </a:r>
            <a:endParaRPr sz="1200">
              <a:latin typeface="Arial"/>
              <a:cs typeface="Arial"/>
            </a:endParaRPr>
          </a:p>
          <a:p>
            <a:pPr marL="12700" marR="5080" lvl="2" indent="629920" algn="just">
              <a:lnSpc>
                <a:spcPct val="144000"/>
              </a:lnSpc>
              <a:spcBef>
                <a:spcPts val="685"/>
              </a:spcBef>
              <a:buFont typeface="Symbol"/>
              <a:buChar char=""/>
              <a:tabLst>
                <a:tab pos="912494" algn="l"/>
              </a:tabLst>
            </a:pPr>
            <a:r>
              <a:rPr sz="1200" spc="-10" dirty="0">
                <a:latin typeface="Arial"/>
                <a:cs typeface="Arial"/>
              </a:rPr>
              <a:t>Considerar </a:t>
            </a:r>
            <a:r>
              <a:rPr sz="1200" spc="-5" dirty="0">
                <a:latin typeface="Arial"/>
                <a:cs typeface="Arial"/>
              </a:rPr>
              <a:t>o </a:t>
            </a:r>
            <a:r>
              <a:rPr sz="1200" spc="-10" dirty="0">
                <a:latin typeface="Arial"/>
                <a:cs typeface="Arial"/>
              </a:rPr>
              <a:t>zoneamento, </a:t>
            </a:r>
            <a:r>
              <a:rPr sz="1200" spc="-5" dirty="0">
                <a:latin typeface="Arial"/>
                <a:cs typeface="Arial"/>
              </a:rPr>
              <a:t>garantindo </a:t>
            </a:r>
            <a:r>
              <a:rPr sz="1200" spc="-10" dirty="0">
                <a:latin typeface="Arial"/>
                <a:cs typeface="Arial"/>
              </a:rPr>
              <a:t>escola mais </a:t>
            </a:r>
            <a:r>
              <a:rPr sz="1200" spc="-5" dirty="0">
                <a:latin typeface="Arial"/>
                <a:cs typeface="Arial"/>
              </a:rPr>
              <a:t>próxima </a:t>
            </a:r>
            <a:r>
              <a:rPr sz="1200" spc="-10" dirty="0">
                <a:latin typeface="Arial"/>
                <a:cs typeface="Arial"/>
              </a:rPr>
              <a:t>da </a:t>
            </a:r>
            <a:r>
              <a:rPr sz="1200" spc="-5" dirty="0">
                <a:latin typeface="Arial"/>
                <a:cs typeface="Arial"/>
              </a:rPr>
              <a:t>residência </a:t>
            </a:r>
            <a:r>
              <a:rPr sz="1200" spc="-10" dirty="0">
                <a:latin typeface="Arial"/>
                <a:cs typeface="Arial"/>
              </a:rPr>
              <a:t>do  aluno </a:t>
            </a:r>
            <a:r>
              <a:rPr sz="1200" dirty="0">
                <a:latin typeface="Arial"/>
                <a:cs typeface="Arial"/>
              </a:rPr>
              <a:t>ou </a:t>
            </a:r>
            <a:r>
              <a:rPr sz="1200" spc="-10" dirty="0">
                <a:latin typeface="Arial"/>
                <a:cs typeface="Arial"/>
              </a:rPr>
              <a:t>do </a:t>
            </a:r>
            <a:r>
              <a:rPr sz="1200" spc="-5" dirty="0">
                <a:latin typeface="Arial"/>
                <a:cs typeface="Arial"/>
              </a:rPr>
              <a:t>trabalho </a:t>
            </a:r>
            <a:r>
              <a:rPr sz="1200" spc="-10" dirty="0">
                <a:latin typeface="Arial"/>
                <a:cs typeface="Arial"/>
              </a:rPr>
              <a:t>dos </a:t>
            </a:r>
            <a:r>
              <a:rPr sz="1200" spc="-5" dirty="0">
                <a:latin typeface="Arial"/>
                <a:cs typeface="Arial"/>
              </a:rPr>
              <a:t>responsáveis, </a:t>
            </a:r>
            <a:r>
              <a:rPr sz="1200" spc="-10" dirty="0">
                <a:latin typeface="Arial"/>
                <a:cs typeface="Arial"/>
              </a:rPr>
              <a:t>seja </a:t>
            </a:r>
            <a:r>
              <a:rPr sz="1200" spc="-5" dirty="0">
                <a:latin typeface="Arial"/>
                <a:cs typeface="Arial"/>
              </a:rPr>
              <a:t>estadual </a:t>
            </a:r>
            <a:r>
              <a:rPr sz="1200" spc="-10" dirty="0">
                <a:latin typeface="Arial"/>
                <a:cs typeface="Arial"/>
              </a:rPr>
              <a:t>ou </a:t>
            </a:r>
            <a:r>
              <a:rPr sz="1200" spc="-5" dirty="0">
                <a:latin typeface="Arial"/>
                <a:cs typeface="Arial"/>
              </a:rPr>
              <a:t>municipal, para a oferta </a:t>
            </a:r>
            <a:r>
              <a:rPr sz="1200" dirty="0">
                <a:latin typeface="Arial"/>
                <a:cs typeface="Arial"/>
              </a:rPr>
              <a:t>de  </a:t>
            </a:r>
            <a:r>
              <a:rPr sz="1200" spc="-5" dirty="0">
                <a:latin typeface="Arial"/>
                <a:cs typeface="Arial"/>
              </a:rPr>
              <a:t>matrícula, </a:t>
            </a:r>
            <a:r>
              <a:rPr sz="1200" spc="-10" dirty="0">
                <a:latin typeface="Arial"/>
                <a:cs typeface="Arial"/>
              </a:rPr>
              <a:t>aos alunos do </a:t>
            </a:r>
            <a:r>
              <a:rPr sz="1200" spc="-5" dirty="0">
                <a:latin typeface="Arial"/>
                <a:cs typeface="Arial"/>
              </a:rPr>
              <a:t>Ensino Fundamental e aos </a:t>
            </a:r>
            <a:r>
              <a:rPr sz="1200" spc="-10" dirty="0">
                <a:latin typeface="Arial"/>
                <a:cs typeface="Arial"/>
              </a:rPr>
              <a:t>alunos </a:t>
            </a:r>
            <a:r>
              <a:rPr sz="1200" dirty="0">
                <a:latin typeface="Arial"/>
                <a:cs typeface="Arial"/>
              </a:rPr>
              <a:t>do </a:t>
            </a:r>
            <a:r>
              <a:rPr sz="1200" spc="-5" dirty="0">
                <a:latin typeface="Arial"/>
                <a:cs typeface="Arial"/>
              </a:rPr>
              <a:t>Ensino </a:t>
            </a:r>
            <a:r>
              <a:rPr sz="1200" spc="-10" dirty="0">
                <a:latin typeface="Arial"/>
                <a:cs typeface="Arial"/>
              </a:rPr>
              <a:t>Médio </a:t>
            </a:r>
            <a:r>
              <a:rPr sz="1200" spc="-5" dirty="0">
                <a:latin typeface="Arial"/>
                <a:cs typeface="Arial"/>
              </a:rPr>
              <a:t>Integral </a:t>
            </a:r>
            <a:r>
              <a:rPr sz="1200" spc="5" dirty="0">
                <a:latin typeface="Arial"/>
                <a:cs typeface="Arial"/>
              </a:rPr>
              <a:t>em  </a:t>
            </a:r>
            <a:r>
              <a:rPr sz="1200" spc="-5" dirty="0">
                <a:latin typeface="Arial"/>
                <a:cs typeface="Arial"/>
              </a:rPr>
              <a:t>Tempo</a:t>
            </a:r>
            <a:r>
              <a:rPr sz="1200" spc="-10" dirty="0">
                <a:latin typeface="Arial"/>
                <a:cs typeface="Arial"/>
              </a:rPr>
              <a:t> </a:t>
            </a:r>
            <a:r>
              <a:rPr sz="1200" spc="-5" dirty="0">
                <a:latin typeface="Arial"/>
                <a:cs typeface="Arial"/>
              </a:rPr>
              <a:t>Integral.</a:t>
            </a:r>
            <a:endParaRPr sz="1200">
              <a:latin typeface="Arial"/>
              <a:cs typeface="Arial"/>
            </a:endParaRPr>
          </a:p>
          <a:p>
            <a:pPr marL="12700" marR="8255" lvl="2" indent="629920" algn="just">
              <a:lnSpc>
                <a:spcPct val="143900"/>
              </a:lnSpc>
              <a:spcBef>
                <a:spcPts val="670"/>
              </a:spcBef>
              <a:buFont typeface="Symbol"/>
              <a:buChar char=""/>
              <a:tabLst>
                <a:tab pos="912494" algn="l"/>
              </a:tabLst>
            </a:pPr>
            <a:r>
              <a:rPr sz="1200" spc="-10" dirty="0">
                <a:latin typeface="Arial"/>
                <a:cs typeface="Arial"/>
              </a:rPr>
              <a:t>Na </a:t>
            </a:r>
            <a:r>
              <a:rPr sz="1200" spc="-5" dirty="0">
                <a:latin typeface="Arial"/>
                <a:cs typeface="Arial"/>
              </a:rPr>
              <a:t>distribuição </a:t>
            </a:r>
            <a:r>
              <a:rPr sz="1200" spc="-10" dirty="0">
                <a:latin typeface="Arial"/>
                <a:cs typeface="Arial"/>
              </a:rPr>
              <a:t>de </a:t>
            </a:r>
            <a:r>
              <a:rPr sz="1200" spc="-5" dirty="0">
                <a:latin typeface="Arial"/>
                <a:cs typeface="Arial"/>
              </a:rPr>
              <a:t>alunos </a:t>
            </a:r>
            <a:r>
              <a:rPr sz="1200" spc="-10" dirty="0">
                <a:latin typeface="Arial"/>
                <a:cs typeface="Arial"/>
              </a:rPr>
              <a:t>por </a:t>
            </a:r>
            <a:r>
              <a:rPr sz="1200" spc="-5" dirty="0">
                <a:latin typeface="Arial"/>
                <a:cs typeface="Arial"/>
              </a:rPr>
              <a:t>turma deve-se seguir o que consta </a:t>
            </a:r>
            <a:r>
              <a:rPr sz="1200" dirty="0">
                <a:latin typeface="Arial"/>
                <a:cs typeface="Arial"/>
              </a:rPr>
              <a:t>na </a:t>
            </a:r>
            <a:r>
              <a:rPr sz="1200" spc="-10" dirty="0">
                <a:latin typeface="Arial"/>
                <a:cs typeface="Arial"/>
              </a:rPr>
              <a:t>Lei  </a:t>
            </a:r>
            <a:r>
              <a:rPr sz="1200" spc="-5" dirty="0">
                <a:latin typeface="Arial"/>
                <a:cs typeface="Arial"/>
              </a:rPr>
              <a:t>Complementar nº170/1998, </a:t>
            </a:r>
            <a:r>
              <a:rPr sz="1200" spc="-10" dirty="0">
                <a:latin typeface="Arial"/>
                <a:cs typeface="Arial"/>
              </a:rPr>
              <a:t>em </a:t>
            </a:r>
            <a:r>
              <a:rPr sz="1200" dirty="0">
                <a:latin typeface="Arial"/>
                <a:cs typeface="Arial"/>
              </a:rPr>
              <a:t>seus </a:t>
            </a:r>
            <a:r>
              <a:rPr sz="1200" spc="-10" dirty="0">
                <a:latin typeface="Arial"/>
                <a:cs typeface="Arial"/>
              </a:rPr>
              <a:t>artigos nº </a:t>
            </a:r>
            <a:r>
              <a:rPr sz="1200" spc="-5" dirty="0">
                <a:latin typeface="Arial"/>
                <a:cs typeface="Arial"/>
              </a:rPr>
              <a:t>67, </a:t>
            </a:r>
            <a:r>
              <a:rPr sz="1200" spc="-10" dirty="0">
                <a:latin typeface="Arial"/>
                <a:cs typeface="Arial"/>
              </a:rPr>
              <a:t>inciso </a:t>
            </a:r>
            <a:r>
              <a:rPr sz="1200" spc="0" dirty="0">
                <a:latin typeface="Arial"/>
                <a:cs typeface="Arial"/>
              </a:rPr>
              <a:t>VI </a:t>
            </a:r>
            <a:r>
              <a:rPr sz="1200" spc="-5" dirty="0">
                <a:latin typeface="Arial"/>
                <a:cs typeface="Arial"/>
              </a:rPr>
              <a:t>e </a:t>
            </a:r>
            <a:r>
              <a:rPr sz="1200" spc="-10" dirty="0">
                <a:latin typeface="Arial"/>
                <a:cs typeface="Arial"/>
              </a:rPr>
              <a:t>nº 82, </a:t>
            </a:r>
            <a:r>
              <a:rPr sz="1200" spc="-5" dirty="0">
                <a:latin typeface="Arial"/>
                <a:cs typeface="Arial"/>
              </a:rPr>
              <a:t>inciso </a:t>
            </a:r>
            <a:r>
              <a:rPr sz="1200" spc="-10" dirty="0">
                <a:latin typeface="Arial"/>
                <a:cs typeface="Arial"/>
              </a:rPr>
              <a:t>VII, itens </a:t>
            </a:r>
            <a:r>
              <a:rPr sz="1200" spc="-5" dirty="0">
                <a:latin typeface="Arial"/>
                <a:cs typeface="Arial"/>
              </a:rPr>
              <a:t>a, b e </a:t>
            </a:r>
            <a:r>
              <a:rPr sz="1200" dirty="0">
                <a:latin typeface="Arial"/>
                <a:cs typeface="Arial"/>
              </a:rPr>
              <a:t>c  </a:t>
            </a:r>
            <a:r>
              <a:rPr sz="1200" spc="-5" dirty="0">
                <a:latin typeface="Arial"/>
                <a:cs typeface="Arial"/>
              </a:rPr>
              <a:t>e observar o Parecer Técnico </a:t>
            </a:r>
            <a:r>
              <a:rPr sz="1200" spc="-10" dirty="0">
                <a:latin typeface="Arial"/>
                <a:cs typeface="Arial"/>
              </a:rPr>
              <a:t>do </a:t>
            </a:r>
            <a:r>
              <a:rPr sz="1200" spc="-5" dirty="0">
                <a:latin typeface="Arial"/>
                <a:cs typeface="Arial"/>
              </a:rPr>
              <a:t>Ministério Público </a:t>
            </a:r>
            <a:r>
              <a:rPr sz="1200" dirty="0">
                <a:latin typeface="Arial"/>
                <a:cs typeface="Arial"/>
              </a:rPr>
              <a:t>de</a:t>
            </a:r>
            <a:r>
              <a:rPr sz="1200" spc="35" dirty="0">
                <a:latin typeface="Arial"/>
                <a:cs typeface="Arial"/>
              </a:rPr>
              <a:t> </a:t>
            </a:r>
            <a:r>
              <a:rPr sz="1200" spc="-5" dirty="0">
                <a:latin typeface="Arial"/>
                <a:cs typeface="Arial"/>
              </a:rPr>
              <a:t>SC.</a:t>
            </a:r>
            <a:endParaRPr sz="1200">
              <a:latin typeface="Arial"/>
              <a:cs typeface="Arial"/>
            </a:endParaRPr>
          </a:p>
          <a:p>
            <a:pPr marL="12700" marR="6985" lvl="2" indent="629920" algn="just">
              <a:lnSpc>
                <a:spcPct val="143100"/>
              </a:lnSpc>
              <a:spcBef>
                <a:spcPts val="700"/>
              </a:spcBef>
              <a:buFont typeface="Symbol"/>
              <a:buChar char=""/>
              <a:tabLst>
                <a:tab pos="912494" algn="l"/>
              </a:tabLst>
            </a:pPr>
            <a:r>
              <a:rPr sz="1200" spc="-10" dirty="0">
                <a:latin typeface="Arial"/>
                <a:cs typeface="Arial"/>
              </a:rPr>
              <a:t>1º </a:t>
            </a:r>
            <a:r>
              <a:rPr sz="1200" spc="-5" dirty="0">
                <a:latin typeface="Arial"/>
                <a:cs typeface="Arial"/>
              </a:rPr>
              <a:t>e </a:t>
            </a:r>
            <a:r>
              <a:rPr sz="1200" spc="-10" dirty="0">
                <a:latin typeface="Arial"/>
                <a:cs typeface="Arial"/>
              </a:rPr>
              <a:t>2º </a:t>
            </a:r>
            <a:r>
              <a:rPr sz="1200" spc="-5" dirty="0">
                <a:latin typeface="Arial"/>
                <a:cs typeface="Arial"/>
              </a:rPr>
              <a:t>anos </a:t>
            </a:r>
            <a:r>
              <a:rPr sz="1200" spc="-10" dirty="0">
                <a:latin typeface="Arial"/>
                <a:cs typeface="Arial"/>
              </a:rPr>
              <a:t>do </a:t>
            </a:r>
            <a:r>
              <a:rPr sz="1200" spc="-5" dirty="0">
                <a:latin typeface="Arial"/>
                <a:cs typeface="Arial"/>
              </a:rPr>
              <a:t>Ensino Fundamental: </a:t>
            </a:r>
            <a:r>
              <a:rPr sz="1200" spc="-10" dirty="0">
                <a:latin typeface="Arial"/>
                <a:cs typeface="Arial"/>
              </a:rPr>
              <a:t>25 </a:t>
            </a:r>
            <a:r>
              <a:rPr sz="1200" spc="-5" dirty="0">
                <a:latin typeface="Arial"/>
                <a:cs typeface="Arial"/>
              </a:rPr>
              <a:t>alunos </a:t>
            </a:r>
            <a:r>
              <a:rPr sz="1200" spc="-10" dirty="0">
                <a:latin typeface="Arial"/>
                <a:cs typeface="Arial"/>
              </a:rPr>
              <a:t>por </a:t>
            </a:r>
            <a:r>
              <a:rPr sz="1200" dirty="0">
                <a:latin typeface="Arial"/>
                <a:cs typeface="Arial"/>
              </a:rPr>
              <a:t>turma. </a:t>
            </a:r>
            <a:r>
              <a:rPr sz="1200" spc="-5" dirty="0">
                <a:latin typeface="Arial"/>
                <a:cs typeface="Arial"/>
              </a:rPr>
              <a:t>Para desdobro  </a:t>
            </a:r>
            <a:r>
              <a:rPr sz="1200" spc="-10" dirty="0">
                <a:latin typeface="Arial"/>
                <a:cs typeface="Arial"/>
              </a:rPr>
              <a:t>quando </a:t>
            </a:r>
            <a:r>
              <a:rPr sz="1200" spc="-5" dirty="0">
                <a:latin typeface="Arial"/>
                <a:cs typeface="Arial"/>
              </a:rPr>
              <a:t>exceder 5 alunos, </a:t>
            </a:r>
            <a:r>
              <a:rPr sz="1200" spc="-10" dirty="0">
                <a:latin typeface="Arial"/>
                <a:cs typeface="Arial"/>
              </a:rPr>
              <a:t>de </a:t>
            </a:r>
            <a:r>
              <a:rPr sz="1200" spc="-5" dirty="0">
                <a:latin typeface="Arial"/>
                <a:cs typeface="Arial"/>
              </a:rPr>
              <a:t>acordo com a Lei Complementar</a:t>
            </a:r>
            <a:r>
              <a:rPr sz="1200" spc="40" dirty="0">
                <a:latin typeface="Arial"/>
                <a:cs typeface="Arial"/>
              </a:rPr>
              <a:t> </a:t>
            </a:r>
            <a:r>
              <a:rPr sz="1200" spc="-5" dirty="0">
                <a:latin typeface="Arial"/>
                <a:cs typeface="Arial"/>
              </a:rPr>
              <a:t>nº170/1998.</a:t>
            </a:r>
            <a:endParaRPr sz="1200">
              <a:latin typeface="Arial"/>
              <a:cs typeface="Arial"/>
            </a:endParaRPr>
          </a:p>
          <a:p>
            <a:pPr marL="12700" marR="8255" indent="629920" algn="just">
              <a:lnSpc>
                <a:spcPct val="143900"/>
              </a:lnSpc>
              <a:spcBef>
                <a:spcPts val="605"/>
              </a:spcBef>
              <a:buAutoNum type="alphaLcParenR"/>
              <a:tabLst>
                <a:tab pos="912494" algn="l"/>
              </a:tabLst>
            </a:pPr>
            <a:r>
              <a:rPr sz="1200" spc="-10" dirty="0">
                <a:latin typeface="Arial"/>
                <a:cs typeface="Arial"/>
              </a:rPr>
              <a:t>Quanto </a:t>
            </a:r>
            <a:r>
              <a:rPr sz="1200" spc="-5" dirty="0">
                <a:latin typeface="Arial"/>
                <a:cs typeface="Arial"/>
              </a:rPr>
              <a:t>a metragem </a:t>
            </a:r>
            <a:r>
              <a:rPr sz="1200" dirty="0">
                <a:latin typeface="Arial"/>
                <a:cs typeface="Arial"/>
              </a:rPr>
              <a:t>da </a:t>
            </a:r>
            <a:r>
              <a:rPr sz="1200" spc="-5" dirty="0">
                <a:latin typeface="Arial"/>
                <a:cs typeface="Arial"/>
              </a:rPr>
              <a:t>sala </a:t>
            </a:r>
            <a:r>
              <a:rPr sz="1200" spc="-10" dirty="0">
                <a:latin typeface="Arial"/>
                <a:cs typeface="Arial"/>
              </a:rPr>
              <a:t>de </a:t>
            </a:r>
            <a:r>
              <a:rPr sz="1200" spc="-5" dirty="0">
                <a:latin typeface="Arial"/>
                <a:cs typeface="Arial"/>
              </a:rPr>
              <a:t>aula </a:t>
            </a:r>
            <a:r>
              <a:rPr sz="1200" spc="-10" dirty="0">
                <a:latin typeface="Arial"/>
                <a:cs typeface="Arial"/>
              </a:rPr>
              <a:t>para </a:t>
            </a:r>
            <a:r>
              <a:rPr sz="1200" spc="-5" dirty="0">
                <a:latin typeface="Arial"/>
                <a:cs typeface="Arial"/>
              </a:rPr>
              <a:t>demais anos/séries, seguiremos o  Parecer Técnico </a:t>
            </a:r>
            <a:r>
              <a:rPr sz="1200" spc="-10" dirty="0">
                <a:latin typeface="Arial"/>
                <a:cs typeface="Arial"/>
              </a:rPr>
              <a:t>nº </a:t>
            </a:r>
            <a:r>
              <a:rPr sz="1200" spc="-5" dirty="0">
                <a:latin typeface="Arial"/>
                <a:cs typeface="Arial"/>
              </a:rPr>
              <a:t>27/2013/CIP/GAM, oficializado pelo Ministério Público </a:t>
            </a:r>
            <a:r>
              <a:rPr sz="1200" dirty="0">
                <a:latin typeface="Arial"/>
                <a:cs typeface="Arial"/>
              </a:rPr>
              <a:t>de </a:t>
            </a:r>
            <a:r>
              <a:rPr sz="1200" spc="-5" dirty="0">
                <a:latin typeface="Arial"/>
                <a:cs typeface="Arial"/>
              </a:rPr>
              <a:t>Santa </a:t>
            </a:r>
            <a:r>
              <a:rPr sz="1200" dirty="0">
                <a:latin typeface="Arial"/>
                <a:cs typeface="Arial"/>
              </a:rPr>
              <a:t>Catarina,  </a:t>
            </a:r>
            <a:r>
              <a:rPr sz="1200" spc="-10" dirty="0">
                <a:latin typeface="Arial"/>
                <a:cs typeface="Arial"/>
              </a:rPr>
              <a:t>que </a:t>
            </a:r>
            <a:r>
              <a:rPr sz="1200" spc="-5" dirty="0">
                <a:latin typeface="Arial"/>
                <a:cs typeface="Arial"/>
              </a:rPr>
              <a:t>está </a:t>
            </a:r>
            <a:r>
              <a:rPr sz="1200" dirty="0">
                <a:latin typeface="Arial"/>
                <a:cs typeface="Arial"/>
              </a:rPr>
              <a:t>de </a:t>
            </a:r>
            <a:r>
              <a:rPr sz="1200" spc="-5" dirty="0">
                <a:latin typeface="Arial"/>
                <a:cs typeface="Arial"/>
              </a:rPr>
              <a:t>acordo </a:t>
            </a:r>
            <a:r>
              <a:rPr sz="1200" dirty="0">
                <a:latin typeface="Arial"/>
                <a:cs typeface="Arial"/>
              </a:rPr>
              <a:t>com </a:t>
            </a:r>
            <a:r>
              <a:rPr sz="1200" spc="-5" dirty="0">
                <a:latin typeface="Arial"/>
                <a:cs typeface="Arial"/>
              </a:rPr>
              <a:t>a legislação </a:t>
            </a:r>
            <a:r>
              <a:rPr sz="1200" spc="-10" dirty="0">
                <a:latin typeface="Arial"/>
                <a:cs typeface="Arial"/>
              </a:rPr>
              <a:t>vigente,</a:t>
            </a:r>
            <a:r>
              <a:rPr sz="1200" spc="10" dirty="0">
                <a:latin typeface="Arial"/>
                <a:cs typeface="Arial"/>
              </a:rPr>
              <a:t> </a:t>
            </a:r>
            <a:r>
              <a:rPr sz="1200" spc="-10" dirty="0">
                <a:latin typeface="Arial"/>
                <a:cs typeface="Arial"/>
              </a:rPr>
              <a:t>sendo:</a:t>
            </a:r>
            <a:endParaRPr sz="12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5"/>
              </a:spcBef>
              <a:buFont typeface="Arial"/>
              <a:buAutoNum type="alphaLcParenR"/>
            </a:pPr>
            <a:endParaRPr sz="1100">
              <a:latin typeface="Times New Roman"/>
              <a:cs typeface="Times New Roman"/>
            </a:endParaRPr>
          </a:p>
          <a:p>
            <a:pPr marL="1092200" lvl="1" indent="-88900">
              <a:lnSpc>
                <a:spcPct val="100000"/>
              </a:lnSpc>
              <a:buFont typeface="Symbol"/>
              <a:buChar char=""/>
              <a:tabLst>
                <a:tab pos="1092835" algn="l"/>
              </a:tabLst>
            </a:pPr>
            <a:r>
              <a:rPr sz="1200" spc="-10" dirty="0">
                <a:latin typeface="Arial"/>
                <a:cs typeface="Arial"/>
              </a:rPr>
              <a:t>Sala </a:t>
            </a:r>
            <a:r>
              <a:rPr sz="1200" dirty="0">
                <a:latin typeface="Arial"/>
                <a:cs typeface="Arial"/>
              </a:rPr>
              <a:t>com </a:t>
            </a:r>
            <a:r>
              <a:rPr sz="1200" spc="-10" dirty="0">
                <a:latin typeface="Arial"/>
                <a:cs typeface="Arial"/>
              </a:rPr>
              <a:t>48m²: </a:t>
            </a:r>
            <a:r>
              <a:rPr sz="1200" dirty="0">
                <a:latin typeface="Arial"/>
                <a:cs typeface="Arial"/>
              </a:rPr>
              <a:t>30</a:t>
            </a:r>
            <a:r>
              <a:rPr sz="1200" spc="5" dirty="0">
                <a:latin typeface="Arial"/>
                <a:cs typeface="Arial"/>
              </a:rPr>
              <a:t> </a:t>
            </a:r>
            <a:r>
              <a:rPr sz="1200" spc="-10" dirty="0">
                <a:latin typeface="Arial"/>
                <a:cs typeface="Arial"/>
              </a:rPr>
              <a:t>alunos;</a:t>
            </a:r>
            <a:endParaRPr sz="1200">
              <a:latin typeface="Arial"/>
              <a:cs typeface="Arial"/>
            </a:endParaRPr>
          </a:p>
          <a:p>
            <a:pPr lvl="1">
              <a:lnSpc>
                <a:spcPct val="100000"/>
              </a:lnSpc>
              <a:spcBef>
                <a:spcPts val="55"/>
              </a:spcBef>
              <a:buFont typeface="Symbol"/>
              <a:buChar char=""/>
            </a:pPr>
            <a:endParaRPr sz="1100">
              <a:latin typeface="Times New Roman"/>
              <a:cs typeface="Times New Roman"/>
            </a:endParaRPr>
          </a:p>
          <a:p>
            <a:pPr marL="1092200" lvl="1" indent="-88900">
              <a:lnSpc>
                <a:spcPct val="100000"/>
              </a:lnSpc>
              <a:buFont typeface="Symbol"/>
              <a:buChar char=""/>
              <a:tabLst>
                <a:tab pos="1092835" algn="l"/>
              </a:tabLst>
            </a:pPr>
            <a:r>
              <a:rPr sz="1200" spc="-10" dirty="0">
                <a:latin typeface="Arial"/>
                <a:cs typeface="Arial"/>
              </a:rPr>
              <a:t>Sala </a:t>
            </a:r>
            <a:r>
              <a:rPr sz="1200" dirty="0">
                <a:latin typeface="Arial"/>
                <a:cs typeface="Arial"/>
              </a:rPr>
              <a:t>com </a:t>
            </a:r>
            <a:r>
              <a:rPr sz="1200" spc="-10" dirty="0">
                <a:latin typeface="Arial"/>
                <a:cs typeface="Arial"/>
              </a:rPr>
              <a:t>56m²: </a:t>
            </a:r>
            <a:r>
              <a:rPr sz="1200" dirty="0">
                <a:latin typeface="Arial"/>
                <a:cs typeface="Arial"/>
              </a:rPr>
              <a:t>35</a:t>
            </a:r>
            <a:r>
              <a:rPr sz="1200" spc="5" dirty="0">
                <a:latin typeface="Arial"/>
                <a:cs typeface="Arial"/>
              </a:rPr>
              <a:t> </a:t>
            </a:r>
            <a:r>
              <a:rPr sz="1200" spc="-10" dirty="0">
                <a:latin typeface="Arial"/>
                <a:cs typeface="Arial"/>
              </a:rPr>
              <a:t>alunos;</a:t>
            </a:r>
            <a:endParaRPr sz="1200">
              <a:latin typeface="Arial"/>
              <a:cs typeface="Arial"/>
            </a:endParaRPr>
          </a:p>
          <a:p>
            <a:pPr lvl="1">
              <a:lnSpc>
                <a:spcPct val="100000"/>
              </a:lnSpc>
              <a:spcBef>
                <a:spcPts val="35"/>
              </a:spcBef>
              <a:buFont typeface="Symbol"/>
              <a:buChar char=""/>
            </a:pPr>
            <a:endParaRPr sz="1100">
              <a:latin typeface="Times New Roman"/>
              <a:cs typeface="Times New Roman"/>
            </a:endParaRPr>
          </a:p>
          <a:p>
            <a:pPr marL="1092200" lvl="1" indent="-88900">
              <a:lnSpc>
                <a:spcPct val="100000"/>
              </a:lnSpc>
              <a:buFont typeface="Symbol"/>
              <a:buChar char=""/>
              <a:tabLst>
                <a:tab pos="1092835" algn="l"/>
              </a:tabLst>
            </a:pPr>
            <a:r>
              <a:rPr sz="1200" spc="-10" dirty="0">
                <a:latin typeface="Arial"/>
                <a:cs typeface="Arial"/>
              </a:rPr>
              <a:t>Sala </a:t>
            </a:r>
            <a:r>
              <a:rPr sz="1200" dirty="0">
                <a:latin typeface="Arial"/>
                <a:cs typeface="Arial"/>
              </a:rPr>
              <a:t>com </a:t>
            </a:r>
            <a:r>
              <a:rPr sz="1200" spc="-10" dirty="0">
                <a:latin typeface="Arial"/>
                <a:cs typeface="Arial"/>
              </a:rPr>
              <a:t>64m²: </a:t>
            </a:r>
            <a:r>
              <a:rPr sz="1200" dirty="0">
                <a:latin typeface="Arial"/>
                <a:cs typeface="Arial"/>
              </a:rPr>
              <a:t>39</a:t>
            </a:r>
            <a:r>
              <a:rPr sz="1200" spc="5" dirty="0">
                <a:latin typeface="Arial"/>
                <a:cs typeface="Arial"/>
              </a:rPr>
              <a:t> </a:t>
            </a:r>
            <a:r>
              <a:rPr sz="1200" spc="-10" dirty="0">
                <a:latin typeface="Arial"/>
                <a:cs typeface="Arial"/>
              </a:rPr>
              <a:t>alunos;</a:t>
            </a:r>
            <a:endParaRPr sz="1200">
              <a:latin typeface="Arial"/>
              <a:cs typeface="Arial"/>
            </a:endParaRPr>
          </a:p>
          <a:p>
            <a:pPr marL="12700" marR="6985" indent="629920" algn="just">
              <a:lnSpc>
                <a:spcPct val="143100"/>
              </a:lnSpc>
              <a:spcBef>
                <a:spcPts val="625"/>
              </a:spcBef>
              <a:buAutoNum type="alphaLcParenR"/>
              <a:tabLst>
                <a:tab pos="912494" algn="l"/>
              </a:tabLst>
            </a:pPr>
            <a:r>
              <a:rPr sz="1200" spc="-5" dirty="0">
                <a:latin typeface="Arial"/>
                <a:cs typeface="Arial"/>
              </a:rPr>
              <a:t>Observar o número máximo </a:t>
            </a:r>
            <a:r>
              <a:rPr sz="1200" spc="-10" dirty="0">
                <a:latin typeface="Arial"/>
                <a:cs typeface="Arial"/>
              </a:rPr>
              <a:t>de </a:t>
            </a:r>
            <a:r>
              <a:rPr sz="1200" spc="-5" dirty="0">
                <a:latin typeface="Arial"/>
                <a:cs typeface="Arial"/>
              </a:rPr>
              <a:t>alunos constante </a:t>
            </a:r>
            <a:r>
              <a:rPr sz="1200" spc="-10" dirty="0">
                <a:latin typeface="Arial"/>
                <a:cs typeface="Arial"/>
              </a:rPr>
              <a:t>na </a:t>
            </a:r>
            <a:r>
              <a:rPr sz="1200" spc="-5" dirty="0">
                <a:latin typeface="Arial"/>
                <a:cs typeface="Arial"/>
              </a:rPr>
              <a:t>Lei </a:t>
            </a:r>
            <a:r>
              <a:rPr sz="1200" spc="-10" dirty="0">
                <a:latin typeface="Arial"/>
                <a:cs typeface="Arial"/>
              </a:rPr>
              <a:t>nº </a:t>
            </a:r>
            <a:r>
              <a:rPr sz="1200" spc="-5" dirty="0">
                <a:latin typeface="Arial"/>
                <a:cs typeface="Arial"/>
              </a:rPr>
              <a:t>170/98 </a:t>
            </a:r>
            <a:r>
              <a:rPr sz="1200" dirty="0">
                <a:latin typeface="Arial"/>
                <a:cs typeface="Arial"/>
              </a:rPr>
              <a:t>em </a:t>
            </a:r>
            <a:r>
              <a:rPr sz="1200" spc="-5" dirty="0">
                <a:latin typeface="Arial"/>
                <a:cs typeface="Arial"/>
              </a:rPr>
              <a:t>seu  </a:t>
            </a:r>
            <a:r>
              <a:rPr sz="1200" spc="-10" dirty="0">
                <a:latin typeface="Arial"/>
                <a:cs typeface="Arial"/>
              </a:rPr>
              <a:t>artigo 82. </a:t>
            </a:r>
            <a:r>
              <a:rPr sz="1200" spc="-5" dirty="0">
                <a:latin typeface="Arial"/>
                <a:cs typeface="Arial"/>
              </a:rPr>
              <a:t>Para desdobro quando exceder 5</a:t>
            </a:r>
            <a:r>
              <a:rPr sz="1200" spc="35" dirty="0">
                <a:latin typeface="Arial"/>
                <a:cs typeface="Arial"/>
              </a:rPr>
              <a:t> </a:t>
            </a:r>
            <a:r>
              <a:rPr sz="1200" spc="-10" dirty="0">
                <a:latin typeface="Arial"/>
                <a:cs typeface="Arial"/>
              </a:rPr>
              <a:t>alunos</a:t>
            </a:r>
            <a:endParaRPr sz="1200">
              <a:latin typeface="Arial"/>
              <a:cs typeface="Arial"/>
            </a:endParaRPr>
          </a:p>
          <a:p>
            <a:pPr marL="12700" marR="8890" indent="629920" algn="just">
              <a:lnSpc>
                <a:spcPct val="143800"/>
              </a:lnSpc>
              <a:spcBef>
                <a:spcPts val="605"/>
              </a:spcBef>
              <a:buAutoNum type="alphaLcParenR"/>
              <a:tabLst>
                <a:tab pos="912494" algn="l"/>
              </a:tabLst>
            </a:pPr>
            <a:r>
              <a:rPr sz="1200" spc="-10" dirty="0">
                <a:latin typeface="Arial"/>
                <a:cs typeface="Arial"/>
              </a:rPr>
              <a:t>No </a:t>
            </a:r>
            <a:r>
              <a:rPr sz="1200" spc="-5" dirty="0">
                <a:latin typeface="Arial"/>
                <a:cs typeface="Arial"/>
              </a:rPr>
              <a:t>caso </a:t>
            </a:r>
            <a:r>
              <a:rPr sz="1200" dirty="0">
                <a:latin typeface="Arial"/>
                <a:cs typeface="Arial"/>
              </a:rPr>
              <a:t>de </a:t>
            </a:r>
            <a:r>
              <a:rPr sz="1200" spc="-5" dirty="0">
                <a:latin typeface="Arial"/>
                <a:cs typeface="Arial"/>
              </a:rPr>
              <a:t>turmas únicas </a:t>
            </a:r>
            <a:r>
              <a:rPr sz="1200" dirty="0">
                <a:latin typeface="Arial"/>
                <a:cs typeface="Arial"/>
              </a:rPr>
              <a:t>do </a:t>
            </a:r>
            <a:r>
              <a:rPr sz="1200" spc="-5" dirty="0">
                <a:latin typeface="Arial"/>
                <a:cs typeface="Arial"/>
              </a:rPr>
              <a:t>Ensino Fundamental </a:t>
            </a:r>
            <a:r>
              <a:rPr sz="1200" dirty="0">
                <a:latin typeface="Arial"/>
                <a:cs typeface="Arial"/>
              </a:rPr>
              <a:t>com </a:t>
            </a:r>
            <a:r>
              <a:rPr sz="1200" spc="-5" dirty="0">
                <a:latin typeface="Arial"/>
                <a:cs typeface="Arial"/>
              </a:rPr>
              <a:t>número </a:t>
            </a:r>
            <a:r>
              <a:rPr sz="1200" dirty="0">
                <a:latin typeface="Arial"/>
                <a:cs typeface="Arial"/>
              </a:rPr>
              <a:t>de </a:t>
            </a:r>
            <a:r>
              <a:rPr sz="1200" spc="-5" dirty="0">
                <a:latin typeface="Arial"/>
                <a:cs typeface="Arial"/>
              </a:rPr>
              <a:t>alunos  </a:t>
            </a:r>
            <a:r>
              <a:rPr sz="1200" spc="-10" dirty="0">
                <a:latin typeface="Arial"/>
                <a:cs typeface="Arial"/>
              </a:rPr>
              <a:t>inferior </a:t>
            </a:r>
            <a:r>
              <a:rPr sz="1200" spc="-5" dirty="0">
                <a:latin typeface="Arial"/>
                <a:cs typeface="Arial"/>
              </a:rPr>
              <a:t>a </a:t>
            </a:r>
            <a:r>
              <a:rPr sz="1200" spc="-10" dirty="0">
                <a:latin typeface="Arial"/>
                <a:cs typeface="Arial"/>
              </a:rPr>
              <a:t>20 </a:t>
            </a:r>
            <a:r>
              <a:rPr sz="1200" spc="-5" dirty="0">
                <a:latin typeface="Arial"/>
                <a:cs typeface="Arial"/>
              </a:rPr>
              <a:t>(vinte) e </a:t>
            </a:r>
            <a:r>
              <a:rPr sz="1200" spc="-10" dirty="0">
                <a:latin typeface="Arial"/>
                <a:cs typeface="Arial"/>
              </a:rPr>
              <a:t>do </a:t>
            </a:r>
            <a:r>
              <a:rPr sz="1200" spc="-5" dirty="0">
                <a:latin typeface="Arial"/>
                <a:cs typeface="Arial"/>
              </a:rPr>
              <a:t>Ensino Médio, </a:t>
            </a:r>
            <a:r>
              <a:rPr sz="1200" dirty="0">
                <a:latin typeface="Arial"/>
                <a:cs typeface="Arial"/>
              </a:rPr>
              <a:t>com </a:t>
            </a:r>
            <a:r>
              <a:rPr sz="1200" spc="-5" dirty="0">
                <a:latin typeface="Arial"/>
                <a:cs typeface="Arial"/>
              </a:rPr>
              <a:t>número </a:t>
            </a:r>
            <a:r>
              <a:rPr sz="1200" dirty="0">
                <a:latin typeface="Arial"/>
                <a:cs typeface="Arial"/>
              </a:rPr>
              <a:t>de </a:t>
            </a:r>
            <a:r>
              <a:rPr sz="1200" spc="-5" dirty="0">
                <a:latin typeface="Arial"/>
                <a:cs typeface="Arial"/>
              </a:rPr>
              <a:t>alunos inferior a </a:t>
            </a:r>
            <a:r>
              <a:rPr sz="1200" dirty="0">
                <a:latin typeface="Arial"/>
                <a:cs typeface="Arial"/>
              </a:rPr>
              <a:t>20 </a:t>
            </a:r>
            <a:r>
              <a:rPr sz="1200" spc="-5" dirty="0">
                <a:latin typeface="Arial"/>
                <a:cs typeface="Arial"/>
              </a:rPr>
              <a:t>(vinte), articular  com escolas públicas próximas, </a:t>
            </a:r>
            <a:r>
              <a:rPr sz="1200" dirty="0">
                <a:latin typeface="Arial"/>
                <a:cs typeface="Arial"/>
              </a:rPr>
              <a:t>tanto </a:t>
            </a:r>
            <a:r>
              <a:rPr sz="1200" spc="-10" dirty="0">
                <a:latin typeface="Arial"/>
                <a:cs typeface="Arial"/>
              </a:rPr>
              <a:t>da </a:t>
            </a:r>
            <a:r>
              <a:rPr sz="1200" dirty="0">
                <a:latin typeface="Arial"/>
                <a:cs typeface="Arial"/>
              </a:rPr>
              <a:t>rede </a:t>
            </a:r>
            <a:r>
              <a:rPr sz="1200" spc="-5" dirty="0">
                <a:latin typeface="Arial"/>
                <a:cs typeface="Arial"/>
              </a:rPr>
              <a:t>estadual como </a:t>
            </a:r>
            <a:r>
              <a:rPr sz="1200" spc="-10" dirty="0">
                <a:latin typeface="Arial"/>
                <a:cs typeface="Arial"/>
              </a:rPr>
              <a:t>da </a:t>
            </a:r>
            <a:r>
              <a:rPr sz="1200" spc="-5" dirty="0">
                <a:latin typeface="Arial"/>
                <a:cs typeface="Arial"/>
              </a:rPr>
              <a:t>rede </a:t>
            </a:r>
            <a:r>
              <a:rPr sz="1200" spc="-10" dirty="0">
                <a:latin typeface="Arial"/>
                <a:cs typeface="Arial"/>
              </a:rPr>
              <a:t>municipal, </a:t>
            </a:r>
            <a:r>
              <a:rPr sz="1200" spc="-5" dirty="0">
                <a:latin typeface="Arial"/>
                <a:cs typeface="Arial"/>
              </a:rPr>
              <a:t>oferecendo  a turma </a:t>
            </a:r>
            <a:r>
              <a:rPr sz="1200" dirty="0">
                <a:latin typeface="Arial"/>
                <a:cs typeface="Arial"/>
              </a:rPr>
              <a:t>em </a:t>
            </a:r>
            <a:r>
              <a:rPr sz="1200" spc="-10" dirty="0">
                <a:latin typeface="Arial"/>
                <a:cs typeface="Arial"/>
              </a:rPr>
              <a:t>apenas uma </a:t>
            </a:r>
            <a:r>
              <a:rPr sz="1200" spc="-5" dirty="0">
                <a:latin typeface="Arial"/>
                <a:cs typeface="Arial"/>
              </a:rPr>
              <a:t>das escolas. </a:t>
            </a:r>
            <a:r>
              <a:rPr sz="1200" spc="-10" dirty="0">
                <a:latin typeface="Arial"/>
                <a:cs typeface="Arial"/>
              </a:rPr>
              <a:t>Não </a:t>
            </a:r>
            <a:r>
              <a:rPr sz="1200" spc="-5" dirty="0">
                <a:latin typeface="Arial"/>
                <a:cs typeface="Arial"/>
              </a:rPr>
              <a:t>sendo possível </a:t>
            </a:r>
            <a:r>
              <a:rPr sz="1200" spc="-10" dirty="0">
                <a:latin typeface="Arial"/>
                <a:cs typeface="Arial"/>
              </a:rPr>
              <a:t>agrupar os </a:t>
            </a:r>
            <a:r>
              <a:rPr sz="1200" spc="-5" dirty="0">
                <a:latin typeface="Arial"/>
                <a:cs typeface="Arial"/>
              </a:rPr>
              <a:t>alunos </a:t>
            </a:r>
            <a:r>
              <a:rPr sz="1200" dirty="0">
                <a:latin typeface="Arial"/>
                <a:cs typeface="Arial"/>
              </a:rPr>
              <a:t>de </a:t>
            </a:r>
            <a:r>
              <a:rPr sz="1200" spc="-5" dirty="0">
                <a:latin typeface="Arial"/>
                <a:cs typeface="Arial"/>
              </a:rPr>
              <a:t>diferentes  </a:t>
            </a:r>
            <a:r>
              <a:rPr sz="1200" spc="-10" dirty="0">
                <a:latin typeface="Arial"/>
                <a:cs typeface="Arial"/>
              </a:rPr>
              <a:t>escolas, </a:t>
            </a:r>
            <a:r>
              <a:rPr sz="1200" spc="-5" dirty="0">
                <a:latin typeface="Arial"/>
                <a:cs typeface="Arial"/>
              </a:rPr>
              <a:t>solicitar a DIGR, mediante justificativa, </a:t>
            </a:r>
            <a:r>
              <a:rPr sz="1200" spc="-10" dirty="0">
                <a:latin typeface="Arial"/>
                <a:cs typeface="Arial"/>
              </a:rPr>
              <a:t>autorização </a:t>
            </a:r>
            <a:r>
              <a:rPr sz="1200" spc="-5" dirty="0">
                <a:latin typeface="Arial"/>
                <a:cs typeface="Arial"/>
              </a:rPr>
              <a:t>para a implantação </a:t>
            </a:r>
            <a:r>
              <a:rPr sz="1200" spc="-10" dirty="0">
                <a:latin typeface="Arial"/>
                <a:cs typeface="Arial"/>
              </a:rPr>
              <a:t>da</a:t>
            </a:r>
            <a:r>
              <a:rPr sz="1200" spc="140" dirty="0">
                <a:latin typeface="Arial"/>
                <a:cs typeface="Arial"/>
              </a:rPr>
              <a:t> </a:t>
            </a:r>
            <a:r>
              <a:rPr sz="1200" spc="-5" dirty="0">
                <a:latin typeface="Arial"/>
                <a:cs typeface="Arial"/>
              </a:rPr>
              <a:t>turma.</a:t>
            </a:r>
            <a:endParaRPr sz="1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17537" y="709168"/>
            <a:ext cx="6329680" cy="46113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7620" indent="629920" algn="just">
              <a:lnSpc>
                <a:spcPct val="143700"/>
              </a:lnSpc>
              <a:spcBef>
                <a:spcPts val="90"/>
              </a:spcBef>
              <a:buAutoNum type="alphaLcParenR" startAt="4"/>
              <a:tabLst>
                <a:tab pos="912494" algn="l"/>
              </a:tabLst>
            </a:pPr>
            <a:r>
              <a:rPr sz="1200" spc="-5" dirty="0">
                <a:latin typeface="Arial"/>
                <a:cs typeface="Arial"/>
              </a:rPr>
              <a:t>Somente serão </a:t>
            </a:r>
            <a:r>
              <a:rPr sz="1200" spc="-10" dirty="0">
                <a:latin typeface="Arial"/>
                <a:cs typeface="Arial"/>
              </a:rPr>
              <a:t>admitidas turmas </a:t>
            </a:r>
            <a:r>
              <a:rPr sz="1200" spc="-5" dirty="0">
                <a:latin typeface="Arial"/>
                <a:cs typeface="Arial"/>
              </a:rPr>
              <a:t>com número inferior a </a:t>
            </a:r>
            <a:r>
              <a:rPr sz="1200" spc="-10" dirty="0">
                <a:latin typeface="Arial"/>
                <a:cs typeface="Arial"/>
              </a:rPr>
              <a:t>20 alunos </a:t>
            </a:r>
            <a:r>
              <a:rPr sz="1200" spc="-5" dirty="0">
                <a:latin typeface="Arial"/>
                <a:cs typeface="Arial"/>
              </a:rPr>
              <a:t>nas  </a:t>
            </a:r>
            <a:r>
              <a:rPr sz="1200" spc="-10" dirty="0">
                <a:latin typeface="Arial"/>
                <a:cs typeface="Arial"/>
              </a:rPr>
              <a:t>localidades </a:t>
            </a:r>
            <a:r>
              <a:rPr sz="1200" spc="-5" dirty="0">
                <a:latin typeface="Arial"/>
                <a:cs typeface="Arial"/>
              </a:rPr>
              <a:t>onde </a:t>
            </a:r>
            <a:r>
              <a:rPr sz="1200" spc="-10" dirty="0">
                <a:latin typeface="Arial"/>
                <a:cs typeface="Arial"/>
              </a:rPr>
              <a:t>não houver </a:t>
            </a:r>
            <a:r>
              <a:rPr sz="1200" spc="-5" dirty="0">
                <a:latin typeface="Arial"/>
                <a:cs typeface="Arial"/>
              </a:rPr>
              <a:t>outra escola pública (estadual </a:t>
            </a:r>
            <a:r>
              <a:rPr sz="1200" spc="-10" dirty="0">
                <a:latin typeface="Arial"/>
                <a:cs typeface="Arial"/>
              </a:rPr>
              <a:t>ou municipal) </a:t>
            </a:r>
            <a:r>
              <a:rPr sz="1200" spc="-5" dirty="0">
                <a:latin typeface="Arial"/>
                <a:cs typeface="Arial"/>
              </a:rPr>
              <a:t>próxima </a:t>
            </a:r>
            <a:r>
              <a:rPr sz="1200" dirty="0">
                <a:latin typeface="Arial"/>
                <a:cs typeface="Arial"/>
              </a:rPr>
              <a:t>(num </a:t>
            </a:r>
            <a:r>
              <a:rPr sz="1200" spc="-5" dirty="0">
                <a:latin typeface="Arial"/>
                <a:cs typeface="Arial"/>
              </a:rPr>
              <a:t>raio  </a:t>
            </a:r>
            <a:r>
              <a:rPr sz="1200" spc="-10" dirty="0">
                <a:latin typeface="Arial"/>
                <a:cs typeface="Arial"/>
              </a:rPr>
              <a:t>de 3km) </a:t>
            </a:r>
            <a:r>
              <a:rPr sz="1200" spc="-5" dirty="0">
                <a:latin typeface="Arial"/>
                <a:cs typeface="Arial"/>
              </a:rPr>
              <a:t>e </a:t>
            </a:r>
            <a:r>
              <a:rPr sz="1200" spc="-10" dirty="0">
                <a:latin typeface="Arial"/>
                <a:cs typeface="Arial"/>
              </a:rPr>
              <a:t>alunos </a:t>
            </a:r>
            <a:r>
              <a:rPr sz="1200" spc="-5" dirty="0">
                <a:latin typeface="Arial"/>
                <a:cs typeface="Arial"/>
              </a:rPr>
              <a:t>que não possam ser </a:t>
            </a:r>
            <a:r>
              <a:rPr sz="1200" spc="-10" dirty="0">
                <a:latin typeface="Arial"/>
                <a:cs typeface="Arial"/>
              </a:rPr>
              <a:t>atendidos </a:t>
            </a:r>
            <a:r>
              <a:rPr sz="1200" spc="-5" dirty="0">
                <a:latin typeface="Arial"/>
                <a:cs typeface="Arial"/>
              </a:rPr>
              <a:t>pelo transporte</a:t>
            </a:r>
            <a:r>
              <a:rPr sz="1200" spc="90" dirty="0">
                <a:latin typeface="Arial"/>
                <a:cs typeface="Arial"/>
              </a:rPr>
              <a:t> </a:t>
            </a:r>
            <a:r>
              <a:rPr sz="1200" spc="-5" dirty="0">
                <a:latin typeface="Arial"/>
                <a:cs typeface="Arial"/>
              </a:rPr>
              <a:t>escolar.</a:t>
            </a:r>
            <a:endParaRPr sz="1200">
              <a:latin typeface="Arial"/>
              <a:cs typeface="Arial"/>
            </a:endParaRPr>
          </a:p>
          <a:p>
            <a:pPr marL="12700" marR="10160" indent="629920" algn="just">
              <a:lnSpc>
                <a:spcPct val="144400"/>
              </a:lnSpc>
              <a:spcBef>
                <a:spcPts val="580"/>
              </a:spcBef>
              <a:buAutoNum type="alphaLcParenR" startAt="4"/>
              <a:tabLst>
                <a:tab pos="912494" algn="l"/>
              </a:tabLst>
            </a:pPr>
            <a:r>
              <a:rPr sz="1200" spc="-10" dirty="0">
                <a:latin typeface="Arial"/>
                <a:cs typeface="Arial"/>
              </a:rPr>
              <a:t>Na </a:t>
            </a:r>
            <a:r>
              <a:rPr sz="1200" dirty="0">
                <a:latin typeface="Arial"/>
                <a:cs typeface="Arial"/>
              </a:rPr>
              <a:t>EJA – </a:t>
            </a:r>
            <a:r>
              <a:rPr sz="1200" spc="-5" dirty="0">
                <a:latin typeface="Arial"/>
                <a:cs typeface="Arial"/>
              </a:rPr>
              <a:t>CEJAs e </a:t>
            </a:r>
            <a:r>
              <a:rPr sz="1200" spc="-10" dirty="0">
                <a:latin typeface="Arial"/>
                <a:cs typeface="Arial"/>
              </a:rPr>
              <a:t>Unidades </a:t>
            </a:r>
            <a:r>
              <a:rPr sz="1200" spc="-5" dirty="0">
                <a:latin typeface="Arial"/>
                <a:cs typeface="Arial"/>
              </a:rPr>
              <a:t>Descentralizadas/UD </a:t>
            </a:r>
            <a:r>
              <a:rPr sz="1200" dirty="0">
                <a:latin typeface="Arial"/>
                <a:cs typeface="Arial"/>
              </a:rPr>
              <a:t>– </a:t>
            </a:r>
            <a:r>
              <a:rPr sz="1200" spc="-10" dirty="0">
                <a:latin typeface="Arial"/>
                <a:cs typeface="Arial"/>
              </a:rPr>
              <a:t>no mínimo 20 </a:t>
            </a:r>
            <a:r>
              <a:rPr sz="1200" spc="-5" dirty="0">
                <a:latin typeface="Arial"/>
                <a:cs typeface="Arial"/>
              </a:rPr>
              <a:t>(vinte)  </a:t>
            </a:r>
            <a:r>
              <a:rPr sz="1200" spc="-10" dirty="0">
                <a:latin typeface="Arial"/>
                <a:cs typeface="Arial"/>
              </a:rPr>
              <a:t>alunos </a:t>
            </a:r>
            <a:r>
              <a:rPr sz="1200" spc="-5" dirty="0">
                <a:latin typeface="Arial"/>
                <a:cs typeface="Arial"/>
              </a:rPr>
              <a:t>para abertura </a:t>
            </a:r>
            <a:r>
              <a:rPr sz="1200" spc="-10" dirty="0">
                <a:latin typeface="Arial"/>
                <a:cs typeface="Arial"/>
              </a:rPr>
              <a:t>de turmas </a:t>
            </a:r>
            <a:r>
              <a:rPr sz="1200" spc="-5" dirty="0">
                <a:latin typeface="Arial"/>
                <a:cs typeface="Arial"/>
              </a:rPr>
              <a:t>(conforme Portaria N/SED </a:t>
            </a:r>
            <a:r>
              <a:rPr sz="1200" dirty="0">
                <a:latin typeface="Arial"/>
                <a:cs typeface="Arial"/>
              </a:rPr>
              <a:t>44 </a:t>
            </a:r>
            <a:r>
              <a:rPr sz="1200" spc="-10" dirty="0">
                <a:latin typeface="Arial"/>
                <a:cs typeface="Arial"/>
              </a:rPr>
              <a:t>de </a:t>
            </a:r>
            <a:r>
              <a:rPr sz="1200" spc="-5" dirty="0">
                <a:latin typeface="Arial"/>
                <a:cs typeface="Arial"/>
              </a:rPr>
              <a:t>dezembro </a:t>
            </a:r>
            <a:r>
              <a:rPr sz="1200" spc="-10" dirty="0">
                <a:latin typeface="Arial"/>
                <a:cs typeface="Arial"/>
              </a:rPr>
              <a:t>de</a:t>
            </a:r>
            <a:r>
              <a:rPr sz="1200" spc="110" dirty="0">
                <a:latin typeface="Arial"/>
                <a:cs typeface="Arial"/>
              </a:rPr>
              <a:t> </a:t>
            </a:r>
            <a:r>
              <a:rPr sz="1200" spc="-5" dirty="0">
                <a:latin typeface="Arial"/>
                <a:cs typeface="Arial"/>
              </a:rPr>
              <a:t>2014).</a:t>
            </a:r>
            <a:endParaRPr sz="1200">
              <a:latin typeface="Arial"/>
              <a:cs typeface="Arial"/>
            </a:endParaRPr>
          </a:p>
          <a:p>
            <a:pPr marL="12700" marR="8890" indent="629920" algn="just">
              <a:lnSpc>
                <a:spcPct val="143700"/>
              </a:lnSpc>
              <a:spcBef>
                <a:spcPts val="595"/>
              </a:spcBef>
              <a:buAutoNum type="alphaLcParenR" startAt="4"/>
              <a:tabLst>
                <a:tab pos="912494" algn="l"/>
              </a:tabLst>
            </a:pPr>
            <a:r>
              <a:rPr sz="1200" spc="-5" dirty="0">
                <a:latin typeface="Arial"/>
                <a:cs typeface="Arial"/>
              </a:rPr>
              <a:t>Para o </a:t>
            </a:r>
            <a:r>
              <a:rPr sz="1200" spc="-10" dirty="0">
                <a:latin typeface="Arial"/>
                <a:cs typeface="Arial"/>
              </a:rPr>
              <a:t>público </a:t>
            </a:r>
            <a:r>
              <a:rPr sz="1200" spc="-5" dirty="0">
                <a:latin typeface="Arial"/>
                <a:cs typeface="Arial"/>
              </a:rPr>
              <a:t>específico </a:t>
            </a:r>
            <a:r>
              <a:rPr sz="1200" spc="5" dirty="0">
                <a:latin typeface="Arial"/>
                <a:cs typeface="Arial"/>
              </a:rPr>
              <a:t>da </a:t>
            </a:r>
            <a:r>
              <a:rPr sz="1200" dirty="0">
                <a:latin typeface="Arial"/>
                <a:cs typeface="Arial"/>
              </a:rPr>
              <a:t>EJA, </a:t>
            </a:r>
            <a:r>
              <a:rPr sz="1200" spc="-10" dirty="0">
                <a:latin typeface="Arial"/>
                <a:cs typeface="Arial"/>
              </a:rPr>
              <a:t>(populações </a:t>
            </a:r>
            <a:r>
              <a:rPr sz="1200" dirty="0">
                <a:latin typeface="Arial"/>
                <a:cs typeface="Arial"/>
              </a:rPr>
              <a:t>do </a:t>
            </a:r>
            <a:r>
              <a:rPr sz="1200" spc="-5" dirty="0">
                <a:latin typeface="Arial"/>
                <a:cs typeface="Arial"/>
              </a:rPr>
              <a:t>campo, </a:t>
            </a:r>
            <a:r>
              <a:rPr sz="1200" spc="-10" dirty="0">
                <a:latin typeface="Arial"/>
                <a:cs typeface="Arial"/>
              </a:rPr>
              <a:t>comunidades  Quilombolas, </a:t>
            </a:r>
            <a:r>
              <a:rPr sz="1200" spc="-5" dirty="0">
                <a:latin typeface="Arial"/>
                <a:cs typeface="Arial"/>
              </a:rPr>
              <a:t>povos indígenas, alunos </a:t>
            </a:r>
            <a:r>
              <a:rPr sz="1200" dirty="0">
                <a:latin typeface="Arial"/>
                <a:cs typeface="Arial"/>
              </a:rPr>
              <a:t>em </a:t>
            </a:r>
            <a:r>
              <a:rPr sz="1200" spc="-5" dirty="0">
                <a:latin typeface="Arial"/>
                <a:cs typeface="Arial"/>
              </a:rPr>
              <a:t>espaços </a:t>
            </a:r>
            <a:r>
              <a:rPr sz="1200" dirty="0">
                <a:latin typeface="Arial"/>
                <a:cs typeface="Arial"/>
              </a:rPr>
              <a:t>de </a:t>
            </a:r>
            <a:r>
              <a:rPr sz="1200" spc="-5" dirty="0">
                <a:latin typeface="Arial"/>
                <a:cs typeface="Arial"/>
              </a:rPr>
              <a:t>privação </a:t>
            </a:r>
            <a:r>
              <a:rPr sz="1200" dirty="0">
                <a:latin typeface="Arial"/>
                <a:cs typeface="Arial"/>
              </a:rPr>
              <a:t>de </a:t>
            </a:r>
            <a:r>
              <a:rPr sz="1200" spc="-5" dirty="0">
                <a:latin typeface="Arial"/>
                <a:cs typeface="Arial"/>
              </a:rPr>
              <a:t>liberdade), solicitar  </a:t>
            </a:r>
            <a:r>
              <a:rPr sz="1200" spc="-10" dirty="0">
                <a:latin typeface="Arial"/>
                <a:cs typeface="Arial"/>
              </a:rPr>
              <a:t>autorização </a:t>
            </a:r>
            <a:r>
              <a:rPr sz="1200" dirty="0">
                <a:latin typeface="Arial"/>
                <a:cs typeface="Arial"/>
              </a:rPr>
              <a:t>da </a:t>
            </a:r>
            <a:r>
              <a:rPr sz="1200" spc="-5" dirty="0">
                <a:latin typeface="Arial"/>
                <a:cs typeface="Arial"/>
              </a:rPr>
              <a:t>SED/DIGR/GEMPE para </a:t>
            </a:r>
            <a:r>
              <a:rPr sz="1200" spc="-10" dirty="0">
                <a:latin typeface="Arial"/>
                <a:cs typeface="Arial"/>
              </a:rPr>
              <a:t>atendimento </a:t>
            </a:r>
            <a:r>
              <a:rPr sz="1200" spc="-5" dirty="0">
                <a:latin typeface="Arial"/>
                <a:cs typeface="Arial"/>
              </a:rPr>
              <a:t>à</a:t>
            </a:r>
            <a:r>
              <a:rPr sz="1200" spc="15" dirty="0">
                <a:latin typeface="Arial"/>
                <a:cs typeface="Arial"/>
              </a:rPr>
              <a:t> </a:t>
            </a:r>
            <a:r>
              <a:rPr sz="1200" spc="-5" dirty="0">
                <a:latin typeface="Arial"/>
                <a:cs typeface="Arial"/>
              </a:rPr>
              <a:t>demanda.</a:t>
            </a:r>
            <a:endParaRPr sz="1200">
              <a:latin typeface="Arial"/>
              <a:cs typeface="Arial"/>
            </a:endParaRPr>
          </a:p>
          <a:p>
            <a:pPr marL="12700" marR="5080" indent="629920" algn="just">
              <a:lnSpc>
                <a:spcPct val="143600"/>
              </a:lnSpc>
              <a:spcBef>
                <a:spcPts val="610"/>
              </a:spcBef>
              <a:buAutoNum type="alphaLcParenR" startAt="4"/>
              <a:tabLst>
                <a:tab pos="912494" algn="l"/>
              </a:tabLst>
            </a:pPr>
            <a:r>
              <a:rPr sz="1200" spc="-10" dirty="0">
                <a:latin typeface="Arial"/>
                <a:cs typeface="Arial"/>
              </a:rPr>
              <a:t>Solicitar </a:t>
            </a:r>
            <a:r>
              <a:rPr sz="1200" spc="-5" dirty="0">
                <a:latin typeface="Arial"/>
                <a:cs typeface="Arial"/>
              </a:rPr>
              <a:t>abertura </a:t>
            </a:r>
            <a:r>
              <a:rPr sz="1200" spc="-10" dirty="0">
                <a:latin typeface="Arial"/>
                <a:cs typeface="Arial"/>
              </a:rPr>
              <a:t>do 1º módulo dos </a:t>
            </a:r>
            <a:r>
              <a:rPr sz="1200" spc="-5" dirty="0">
                <a:latin typeface="Arial"/>
                <a:cs typeface="Arial"/>
              </a:rPr>
              <a:t>cursos técnicos concomitantes e  subsequentes, </a:t>
            </a:r>
            <a:r>
              <a:rPr sz="1200" spc="-10" dirty="0">
                <a:latin typeface="Arial"/>
                <a:cs typeface="Arial"/>
              </a:rPr>
              <a:t>somente </a:t>
            </a:r>
            <a:r>
              <a:rPr sz="1200" dirty="0">
                <a:latin typeface="Arial"/>
                <a:cs typeface="Arial"/>
              </a:rPr>
              <a:t>com </a:t>
            </a:r>
            <a:r>
              <a:rPr sz="1200" spc="-5" dirty="0">
                <a:latin typeface="Arial"/>
                <a:cs typeface="Arial"/>
              </a:rPr>
              <a:t>o mínimo </a:t>
            </a:r>
            <a:r>
              <a:rPr sz="1200" spc="-10" dirty="0">
                <a:latin typeface="Arial"/>
                <a:cs typeface="Arial"/>
              </a:rPr>
              <a:t>de 25 </a:t>
            </a:r>
            <a:r>
              <a:rPr sz="1200" spc="-5" dirty="0">
                <a:latin typeface="Arial"/>
                <a:cs typeface="Arial"/>
              </a:rPr>
              <a:t>alunos, excluindo </a:t>
            </a:r>
            <a:r>
              <a:rPr sz="1200" spc="-10" dirty="0">
                <a:latin typeface="Arial"/>
                <a:cs typeface="Arial"/>
              </a:rPr>
              <a:t>as </a:t>
            </a:r>
            <a:r>
              <a:rPr sz="1200" spc="-5" dirty="0">
                <a:latin typeface="Arial"/>
                <a:cs typeface="Arial"/>
              </a:rPr>
              <a:t>especificidades </a:t>
            </a:r>
            <a:r>
              <a:rPr sz="1200" dirty="0">
                <a:latin typeface="Arial"/>
                <a:cs typeface="Arial"/>
              </a:rPr>
              <a:t>da  </a:t>
            </a:r>
            <a:r>
              <a:rPr sz="1200" spc="-10" dirty="0">
                <a:latin typeface="Arial"/>
                <a:cs typeface="Arial"/>
              </a:rPr>
              <a:t>educação </a:t>
            </a:r>
            <a:r>
              <a:rPr sz="1200" dirty="0">
                <a:latin typeface="Arial"/>
                <a:cs typeface="Arial"/>
              </a:rPr>
              <a:t>do </a:t>
            </a:r>
            <a:r>
              <a:rPr sz="1200" spc="-5" dirty="0">
                <a:latin typeface="Arial"/>
                <a:cs typeface="Arial"/>
              </a:rPr>
              <a:t>campo (Indígenas, quilombolas e escolas </a:t>
            </a:r>
            <a:r>
              <a:rPr sz="1200" dirty="0">
                <a:latin typeface="Arial"/>
                <a:cs typeface="Arial"/>
              </a:rPr>
              <a:t>do </a:t>
            </a:r>
            <a:r>
              <a:rPr sz="1200" spc="-10" dirty="0">
                <a:latin typeface="Arial"/>
                <a:cs typeface="Arial"/>
              </a:rPr>
              <a:t>campo), mediante </a:t>
            </a:r>
            <a:r>
              <a:rPr sz="1200" spc="-5" dirty="0">
                <a:latin typeface="Arial"/>
                <a:cs typeface="Arial"/>
              </a:rPr>
              <a:t>solicitação a  DIGR/SED.</a:t>
            </a:r>
            <a:endParaRPr sz="1200">
              <a:latin typeface="Arial"/>
              <a:cs typeface="Arial"/>
            </a:endParaRPr>
          </a:p>
          <a:p>
            <a:pPr marL="12700" marR="5080" indent="629920" algn="just">
              <a:lnSpc>
                <a:spcPct val="143800"/>
              </a:lnSpc>
              <a:spcBef>
                <a:spcPts val="610"/>
              </a:spcBef>
              <a:buAutoNum type="alphaLcParenR" startAt="4"/>
              <a:tabLst>
                <a:tab pos="912494" algn="l"/>
              </a:tabLst>
            </a:pPr>
            <a:r>
              <a:rPr sz="1200" spc="-5" dirty="0">
                <a:latin typeface="Arial"/>
                <a:cs typeface="Arial"/>
              </a:rPr>
              <a:t>Só será permitida abertura </a:t>
            </a:r>
            <a:r>
              <a:rPr sz="1200" spc="-10" dirty="0">
                <a:latin typeface="Arial"/>
                <a:cs typeface="Arial"/>
              </a:rPr>
              <a:t>de turmas </a:t>
            </a:r>
            <a:r>
              <a:rPr sz="1200" dirty="0">
                <a:latin typeface="Arial"/>
                <a:cs typeface="Arial"/>
              </a:rPr>
              <a:t>do </a:t>
            </a:r>
            <a:r>
              <a:rPr sz="1200" spc="-10" dirty="0">
                <a:latin typeface="Arial"/>
                <a:cs typeface="Arial"/>
              </a:rPr>
              <a:t>1º </a:t>
            </a:r>
            <a:r>
              <a:rPr sz="1200" spc="-5" dirty="0">
                <a:latin typeface="Arial"/>
                <a:cs typeface="Arial"/>
              </a:rPr>
              <a:t>módulo dos cursos técnicos  concomitantes e subsequentes </a:t>
            </a:r>
            <a:r>
              <a:rPr sz="1200" spc="-10" dirty="0">
                <a:latin typeface="Arial"/>
                <a:cs typeface="Arial"/>
              </a:rPr>
              <a:t>dos CEDUPs </a:t>
            </a:r>
            <a:r>
              <a:rPr sz="1200" dirty="0">
                <a:latin typeface="Arial"/>
                <a:cs typeface="Arial"/>
              </a:rPr>
              <a:t>se </a:t>
            </a:r>
            <a:r>
              <a:rPr sz="1200" spc="-10" dirty="0">
                <a:latin typeface="Arial"/>
                <a:cs typeface="Arial"/>
              </a:rPr>
              <a:t>no </a:t>
            </a:r>
            <a:r>
              <a:rPr sz="1200" spc="-5" dirty="0">
                <a:latin typeface="Arial"/>
                <a:cs typeface="Arial"/>
              </a:rPr>
              <a:t>ano </a:t>
            </a:r>
            <a:r>
              <a:rPr sz="1200" dirty="0">
                <a:latin typeface="Arial"/>
                <a:cs typeface="Arial"/>
              </a:rPr>
              <a:t>de </a:t>
            </a:r>
            <a:r>
              <a:rPr sz="1200" spc="-5" dirty="0">
                <a:latin typeface="Arial"/>
                <a:cs typeface="Arial"/>
              </a:rPr>
              <a:t>2018 não houve evasão </a:t>
            </a:r>
            <a:r>
              <a:rPr sz="1200" dirty="0">
                <a:latin typeface="Arial"/>
                <a:cs typeface="Arial"/>
              </a:rPr>
              <a:t>no  </a:t>
            </a:r>
            <a:r>
              <a:rPr sz="1200" spc="-10" dirty="0">
                <a:latin typeface="Arial"/>
                <a:cs typeface="Arial"/>
              </a:rPr>
              <a:t>decorrer </a:t>
            </a:r>
            <a:r>
              <a:rPr sz="1200" dirty="0">
                <a:latin typeface="Arial"/>
                <a:cs typeface="Arial"/>
              </a:rPr>
              <a:t>do</a:t>
            </a:r>
            <a:r>
              <a:rPr sz="1200" spc="0" dirty="0">
                <a:latin typeface="Arial"/>
                <a:cs typeface="Arial"/>
              </a:rPr>
              <a:t> </a:t>
            </a:r>
            <a:r>
              <a:rPr sz="1200" spc="-5" dirty="0">
                <a:latin typeface="Arial"/>
                <a:cs typeface="Arial"/>
              </a:rPr>
              <a:t>curso.</a:t>
            </a:r>
            <a:endParaRPr sz="12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  <a:buFont typeface="Arial"/>
              <a:buAutoNum type="alphaLcParenR" startAt="4"/>
            </a:pPr>
            <a:endParaRPr sz="1050">
              <a:latin typeface="Times New Roman"/>
              <a:cs typeface="Times New Roman"/>
            </a:endParaRPr>
          </a:p>
          <a:p>
            <a:pPr marL="12700" indent="629920">
              <a:lnSpc>
                <a:spcPct val="100000"/>
              </a:lnSpc>
              <a:spcBef>
                <a:spcPts val="5"/>
              </a:spcBef>
              <a:buAutoNum type="alphaLcParenR" startAt="4"/>
              <a:tabLst>
                <a:tab pos="911860" algn="l"/>
                <a:tab pos="912494" algn="l"/>
              </a:tabLst>
            </a:pPr>
            <a:r>
              <a:rPr sz="1200" spc="-5" dirty="0">
                <a:latin typeface="Arial"/>
                <a:cs typeface="Arial"/>
              </a:rPr>
              <a:t>Observar </a:t>
            </a:r>
            <a:r>
              <a:rPr sz="1200" spc="-10" dirty="0">
                <a:latin typeface="Arial"/>
                <a:cs typeface="Arial"/>
              </a:rPr>
              <a:t>os pareceres </a:t>
            </a:r>
            <a:r>
              <a:rPr sz="1200" spc="-5" dirty="0">
                <a:latin typeface="Arial"/>
                <a:cs typeface="Arial"/>
              </a:rPr>
              <a:t>homologados </a:t>
            </a:r>
            <a:r>
              <a:rPr sz="1200" spc="-10" dirty="0">
                <a:latin typeface="Arial"/>
                <a:cs typeface="Arial"/>
              </a:rPr>
              <a:t>no </a:t>
            </a:r>
            <a:r>
              <a:rPr sz="1200" spc="-5" dirty="0">
                <a:latin typeface="Arial"/>
                <a:cs typeface="Arial"/>
              </a:rPr>
              <a:t>Plano </a:t>
            </a:r>
            <a:r>
              <a:rPr sz="1200" spc="-10" dirty="0">
                <a:latin typeface="Arial"/>
                <a:cs typeface="Arial"/>
              </a:rPr>
              <a:t>de </a:t>
            </a:r>
            <a:r>
              <a:rPr sz="1200" spc="-5" dirty="0">
                <a:latin typeface="Arial"/>
                <a:cs typeface="Arial"/>
              </a:rPr>
              <a:t>Ofertas Educacionais </a:t>
            </a:r>
            <a:r>
              <a:rPr sz="1200" dirty="0">
                <a:latin typeface="Arial"/>
                <a:cs typeface="Arial"/>
              </a:rPr>
              <a:t>–</a:t>
            </a:r>
            <a:r>
              <a:rPr sz="1200" spc="200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POE.</a:t>
            </a:r>
            <a:endParaRPr sz="12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89317" y="5787390"/>
            <a:ext cx="210693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69265" algn="l"/>
              </a:tabLst>
            </a:pPr>
            <a:r>
              <a:rPr sz="1200" b="1" spc="-5" dirty="0">
                <a:latin typeface="Arial"/>
                <a:cs typeface="Arial"/>
              </a:rPr>
              <a:t>1.6.	</a:t>
            </a:r>
            <a:r>
              <a:rPr sz="1200" b="1" spc="-10" dirty="0">
                <a:latin typeface="Arial"/>
                <a:cs typeface="Arial"/>
              </a:rPr>
              <a:t>Programas </a:t>
            </a:r>
            <a:r>
              <a:rPr sz="1200" b="1" spc="-5" dirty="0">
                <a:latin typeface="Arial"/>
                <a:cs typeface="Arial"/>
              </a:rPr>
              <a:t>e</a:t>
            </a:r>
            <a:r>
              <a:rPr sz="1200" b="1" dirty="0">
                <a:latin typeface="Arial"/>
                <a:cs typeface="Arial"/>
              </a:rPr>
              <a:t> </a:t>
            </a:r>
            <a:r>
              <a:rPr sz="1200" b="1" spc="-5" dirty="0">
                <a:latin typeface="Arial"/>
                <a:cs typeface="Arial"/>
              </a:rPr>
              <a:t>Projetos:</a:t>
            </a:r>
            <a:endParaRPr sz="12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17537" y="6465823"/>
            <a:ext cx="6326505" cy="82359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41985">
              <a:lnSpc>
                <a:spcPct val="100000"/>
              </a:lnSpc>
              <a:spcBef>
                <a:spcPts val="100"/>
              </a:spcBef>
            </a:pPr>
            <a:r>
              <a:rPr sz="1200" b="1" spc="-5" dirty="0">
                <a:latin typeface="Arial"/>
                <a:cs typeface="Arial"/>
              </a:rPr>
              <a:t>1.6.1. Escola Pública </a:t>
            </a:r>
            <a:r>
              <a:rPr sz="1200" b="1" spc="-10" dirty="0">
                <a:latin typeface="Arial"/>
                <a:cs typeface="Arial"/>
              </a:rPr>
              <a:t>Integral </a:t>
            </a:r>
            <a:r>
              <a:rPr sz="1200" b="1" dirty="0">
                <a:latin typeface="Arial"/>
                <a:cs typeface="Arial"/>
              </a:rPr>
              <a:t>–</a:t>
            </a:r>
            <a:r>
              <a:rPr sz="1200" b="1" spc="-10" dirty="0">
                <a:latin typeface="Arial"/>
                <a:cs typeface="Arial"/>
              </a:rPr>
              <a:t> </a:t>
            </a:r>
            <a:r>
              <a:rPr sz="1200" b="1" spc="-5" dirty="0">
                <a:latin typeface="Arial"/>
                <a:cs typeface="Arial"/>
              </a:rPr>
              <a:t>EPI</a:t>
            </a:r>
            <a:endParaRPr sz="1200">
              <a:latin typeface="Arial"/>
              <a:cs typeface="Arial"/>
            </a:endParaRPr>
          </a:p>
          <a:p>
            <a:pPr marL="12700" marR="5080" indent="629920">
              <a:lnSpc>
                <a:spcPct val="143100"/>
              </a:lnSpc>
              <a:spcBef>
                <a:spcPts val="720"/>
              </a:spcBef>
              <a:buFont typeface="Symbol"/>
              <a:buChar char=""/>
              <a:tabLst>
                <a:tab pos="955040" algn="l"/>
                <a:tab pos="955675" algn="l"/>
              </a:tabLst>
            </a:pPr>
            <a:r>
              <a:rPr sz="1200" spc="-10" dirty="0">
                <a:latin typeface="Arial"/>
                <a:cs typeface="Arial"/>
              </a:rPr>
              <a:t>Garantir </a:t>
            </a:r>
            <a:r>
              <a:rPr sz="1200" spc="-5" dirty="0">
                <a:latin typeface="Arial"/>
                <a:cs typeface="Arial"/>
              </a:rPr>
              <a:t>continuidade/terminalidade </a:t>
            </a:r>
            <a:r>
              <a:rPr sz="1200" spc="-10" dirty="0">
                <a:latin typeface="Arial"/>
                <a:cs typeface="Arial"/>
              </a:rPr>
              <a:t>para as </a:t>
            </a:r>
            <a:r>
              <a:rPr sz="1200" spc="-5" dirty="0">
                <a:latin typeface="Arial"/>
                <a:cs typeface="Arial"/>
              </a:rPr>
              <a:t>turmas </a:t>
            </a:r>
            <a:r>
              <a:rPr sz="1200" spc="-10" dirty="0">
                <a:latin typeface="Arial"/>
                <a:cs typeface="Arial"/>
              </a:rPr>
              <a:t>já </a:t>
            </a:r>
            <a:r>
              <a:rPr sz="1200" spc="-5" dirty="0">
                <a:latin typeface="Arial"/>
                <a:cs typeface="Arial"/>
              </a:rPr>
              <a:t>existentes, </a:t>
            </a:r>
            <a:r>
              <a:rPr sz="1200" dirty="0">
                <a:latin typeface="Arial"/>
                <a:cs typeface="Arial"/>
              </a:rPr>
              <a:t>com </a:t>
            </a:r>
            <a:r>
              <a:rPr sz="1200" spc="-5" dirty="0">
                <a:latin typeface="Arial"/>
                <a:cs typeface="Arial"/>
              </a:rPr>
              <a:t>número  </a:t>
            </a:r>
            <a:r>
              <a:rPr sz="1200" spc="-10" dirty="0">
                <a:latin typeface="Arial"/>
                <a:cs typeface="Arial"/>
              </a:rPr>
              <a:t>de alunos </a:t>
            </a:r>
            <a:r>
              <a:rPr sz="1200" spc="-5" dirty="0">
                <a:latin typeface="Arial"/>
                <a:cs typeface="Arial"/>
              </a:rPr>
              <a:t>superior a </a:t>
            </a:r>
            <a:r>
              <a:rPr sz="1200" spc="-10" dirty="0">
                <a:latin typeface="Arial"/>
                <a:cs typeface="Arial"/>
              </a:rPr>
              <a:t>15</a:t>
            </a:r>
            <a:r>
              <a:rPr sz="1200" spc="30" dirty="0">
                <a:latin typeface="Arial"/>
                <a:cs typeface="Arial"/>
              </a:rPr>
              <a:t> </a:t>
            </a:r>
            <a:r>
              <a:rPr sz="1200" spc="-5" dirty="0">
                <a:latin typeface="Arial"/>
                <a:cs typeface="Arial"/>
              </a:rPr>
              <a:t>alunos.</a:t>
            </a:r>
            <a:endParaRPr sz="12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247457" y="7756525"/>
            <a:ext cx="540766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5" dirty="0">
                <a:latin typeface="Arial"/>
                <a:cs typeface="Arial"/>
              </a:rPr>
              <a:t>1.6.2. </a:t>
            </a:r>
            <a:r>
              <a:rPr sz="1200" b="1" spc="-10" dirty="0">
                <a:latin typeface="Arial"/>
                <a:cs typeface="Arial"/>
              </a:rPr>
              <a:t>Programa </a:t>
            </a:r>
            <a:r>
              <a:rPr sz="1200" b="1" spc="-5" dirty="0">
                <a:latin typeface="Arial"/>
                <a:cs typeface="Arial"/>
              </a:rPr>
              <a:t>Estadual </a:t>
            </a:r>
            <a:r>
              <a:rPr sz="1200" b="1" spc="-10" dirty="0">
                <a:latin typeface="Arial"/>
                <a:cs typeface="Arial"/>
              </a:rPr>
              <a:t>Novas </a:t>
            </a:r>
            <a:r>
              <a:rPr sz="1200" b="1" spc="-5" dirty="0">
                <a:latin typeface="Arial"/>
                <a:cs typeface="Arial"/>
              </a:rPr>
              <a:t>Oportunidades </a:t>
            </a:r>
            <a:r>
              <a:rPr sz="1200" b="1" dirty="0">
                <a:latin typeface="Arial"/>
                <a:cs typeface="Arial"/>
              </a:rPr>
              <a:t>de</a:t>
            </a:r>
            <a:r>
              <a:rPr sz="1200" b="1" spc="114" dirty="0">
                <a:latin typeface="Arial"/>
                <a:cs typeface="Arial"/>
              </a:rPr>
              <a:t> </a:t>
            </a:r>
            <a:r>
              <a:rPr sz="1200" b="1" spc="-5" dirty="0">
                <a:latin typeface="Arial"/>
                <a:cs typeface="Arial"/>
              </a:rPr>
              <a:t>Aprendizagem-PENOA</a:t>
            </a:r>
            <a:endParaRPr sz="12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199197" y="8447405"/>
            <a:ext cx="408241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83845" indent="-271145">
              <a:lnSpc>
                <a:spcPct val="100000"/>
              </a:lnSpc>
              <a:spcBef>
                <a:spcPts val="100"/>
              </a:spcBef>
              <a:buFont typeface="Symbol"/>
              <a:buChar char=""/>
              <a:tabLst>
                <a:tab pos="283845" algn="l"/>
                <a:tab pos="284480" algn="l"/>
              </a:tabLst>
            </a:pPr>
            <a:r>
              <a:rPr sz="1200" spc="-10" dirty="0">
                <a:latin typeface="Arial"/>
                <a:cs typeface="Arial"/>
              </a:rPr>
              <a:t>Garantir turmas </a:t>
            </a:r>
            <a:r>
              <a:rPr sz="1200" spc="-5" dirty="0">
                <a:latin typeface="Arial"/>
                <a:cs typeface="Arial"/>
              </a:rPr>
              <a:t>conforme Projeto </a:t>
            </a:r>
            <a:r>
              <a:rPr sz="1200" spc="-10" dirty="0">
                <a:latin typeface="Arial"/>
                <a:cs typeface="Arial"/>
              </a:rPr>
              <a:t>do </a:t>
            </a:r>
            <a:r>
              <a:rPr sz="1200" spc="-5" dirty="0">
                <a:latin typeface="Arial"/>
                <a:cs typeface="Arial"/>
              </a:rPr>
              <a:t>programa</a:t>
            </a:r>
            <a:r>
              <a:rPr sz="1200" spc="110" dirty="0">
                <a:latin typeface="Arial"/>
                <a:cs typeface="Arial"/>
              </a:rPr>
              <a:t> </a:t>
            </a:r>
            <a:r>
              <a:rPr sz="1200" spc="-5" dirty="0">
                <a:latin typeface="Arial"/>
                <a:cs typeface="Arial"/>
              </a:rPr>
              <a:t>enviado.</a:t>
            </a:r>
            <a:endParaRPr sz="12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89317" y="9123426"/>
            <a:ext cx="1851660" cy="5511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69265" algn="l"/>
              </a:tabLst>
            </a:pPr>
            <a:r>
              <a:rPr sz="1200" b="1" spc="-5" dirty="0">
                <a:latin typeface="Arial"/>
                <a:cs typeface="Arial"/>
              </a:rPr>
              <a:t>1.7.	Orientações</a:t>
            </a:r>
            <a:r>
              <a:rPr sz="1200" b="1" spc="-40" dirty="0">
                <a:latin typeface="Arial"/>
                <a:cs typeface="Arial"/>
              </a:rPr>
              <a:t> </a:t>
            </a:r>
            <a:r>
              <a:rPr sz="1200" b="1" spc="-10" dirty="0">
                <a:latin typeface="Arial"/>
                <a:cs typeface="Arial"/>
              </a:rPr>
              <a:t>gerais</a:t>
            </a:r>
            <a:endParaRPr sz="12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050">
              <a:latin typeface="Times New Roman"/>
              <a:cs typeface="Times New Roman"/>
            </a:endParaRPr>
          </a:p>
          <a:p>
            <a:pPr marL="101600">
              <a:lnSpc>
                <a:spcPct val="100000"/>
              </a:lnSpc>
            </a:pPr>
            <a:r>
              <a:rPr sz="1200" spc="-5" dirty="0">
                <a:latin typeface="Arial"/>
                <a:cs typeface="Arial"/>
              </a:rPr>
              <a:t>Deve ser</a:t>
            </a:r>
            <a:r>
              <a:rPr sz="1200" dirty="0">
                <a:latin typeface="Arial"/>
                <a:cs typeface="Arial"/>
              </a:rPr>
              <a:t> </a:t>
            </a:r>
            <a:r>
              <a:rPr sz="1200" spc="-10" dirty="0">
                <a:latin typeface="Arial"/>
                <a:cs typeface="Arial"/>
              </a:rPr>
              <a:t>Garantido:</a:t>
            </a:r>
            <a:endParaRPr sz="1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17537" y="797941"/>
            <a:ext cx="6329045" cy="48247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indent="629920">
              <a:lnSpc>
                <a:spcPct val="100000"/>
              </a:lnSpc>
              <a:spcBef>
                <a:spcPts val="100"/>
              </a:spcBef>
              <a:buFont typeface="Symbol"/>
              <a:buChar char=""/>
              <a:tabLst>
                <a:tab pos="911860" algn="l"/>
                <a:tab pos="912494" algn="l"/>
              </a:tabLst>
            </a:pPr>
            <a:r>
              <a:rPr sz="1200" spc="-10" dirty="0">
                <a:latin typeface="Arial"/>
                <a:cs typeface="Arial"/>
              </a:rPr>
              <a:t>No mínimo </a:t>
            </a:r>
            <a:r>
              <a:rPr sz="1200" spc="-5" dirty="0">
                <a:latin typeface="Arial"/>
                <a:cs typeface="Arial"/>
              </a:rPr>
              <a:t>200 dias letivos e </a:t>
            </a:r>
            <a:r>
              <a:rPr sz="1200" spc="-10" dirty="0">
                <a:latin typeface="Arial"/>
                <a:cs typeface="Arial"/>
              </a:rPr>
              <a:t>800 </a:t>
            </a:r>
            <a:r>
              <a:rPr sz="1200" spc="-5" dirty="0">
                <a:latin typeface="Arial"/>
                <a:cs typeface="Arial"/>
              </a:rPr>
              <a:t>horas </a:t>
            </a:r>
            <a:r>
              <a:rPr sz="1200" spc="-10" dirty="0">
                <a:latin typeface="Arial"/>
                <a:cs typeface="Arial"/>
              </a:rPr>
              <a:t>aos alunos </a:t>
            </a:r>
            <a:r>
              <a:rPr sz="1200" dirty="0">
                <a:latin typeface="Arial"/>
                <a:cs typeface="Arial"/>
              </a:rPr>
              <a:t>da </a:t>
            </a:r>
            <a:r>
              <a:rPr sz="1200" spc="-5" dirty="0">
                <a:latin typeface="Arial"/>
                <a:cs typeface="Arial"/>
              </a:rPr>
              <a:t>Educação</a:t>
            </a:r>
            <a:r>
              <a:rPr sz="1200" spc="150" dirty="0">
                <a:latin typeface="Arial"/>
                <a:cs typeface="Arial"/>
              </a:rPr>
              <a:t> </a:t>
            </a:r>
            <a:r>
              <a:rPr sz="1200" spc="-5" dirty="0">
                <a:latin typeface="Arial"/>
                <a:cs typeface="Arial"/>
              </a:rPr>
              <a:t>Básica.</a:t>
            </a:r>
            <a:endParaRPr sz="12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0"/>
              </a:spcBef>
              <a:buFont typeface="Symbol"/>
              <a:buChar char=""/>
            </a:pPr>
            <a:endParaRPr sz="1100">
              <a:latin typeface="Times New Roman"/>
              <a:cs typeface="Times New Roman"/>
            </a:endParaRPr>
          </a:p>
          <a:p>
            <a:pPr marL="12700" indent="629920">
              <a:lnSpc>
                <a:spcPct val="100000"/>
              </a:lnSpc>
              <a:spcBef>
                <a:spcPts val="5"/>
              </a:spcBef>
              <a:buFont typeface="Symbol"/>
              <a:buChar char=""/>
              <a:tabLst>
                <a:tab pos="911860" algn="l"/>
                <a:tab pos="912494" algn="l"/>
              </a:tabLst>
            </a:pPr>
            <a:r>
              <a:rPr sz="1200" spc="-5" dirty="0">
                <a:latin typeface="Arial"/>
                <a:cs typeface="Arial"/>
              </a:rPr>
              <a:t>Espaço físico </a:t>
            </a:r>
            <a:r>
              <a:rPr sz="1200" spc="-10" dirty="0">
                <a:latin typeface="Arial"/>
                <a:cs typeface="Arial"/>
              </a:rPr>
              <a:t>adequado </a:t>
            </a:r>
            <a:r>
              <a:rPr sz="1200" spc="-5" dirty="0">
                <a:latin typeface="Arial"/>
                <a:cs typeface="Arial"/>
              </a:rPr>
              <a:t>para o ensino </a:t>
            </a:r>
            <a:r>
              <a:rPr sz="1200" spc="-10" dirty="0">
                <a:latin typeface="Arial"/>
                <a:cs typeface="Arial"/>
              </a:rPr>
              <a:t>regular </a:t>
            </a:r>
            <a:r>
              <a:rPr sz="1200" spc="-5" dirty="0">
                <a:latin typeface="Arial"/>
                <a:cs typeface="Arial"/>
              </a:rPr>
              <a:t>e execução </a:t>
            </a:r>
            <a:r>
              <a:rPr sz="1200" spc="-10" dirty="0">
                <a:latin typeface="Arial"/>
                <a:cs typeface="Arial"/>
              </a:rPr>
              <a:t>dos</a:t>
            </a:r>
            <a:r>
              <a:rPr sz="1200" spc="114" dirty="0">
                <a:latin typeface="Arial"/>
                <a:cs typeface="Arial"/>
              </a:rPr>
              <a:t> </a:t>
            </a:r>
            <a:r>
              <a:rPr sz="1200" spc="-5" dirty="0">
                <a:latin typeface="Arial"/>
                <a:cs typeface="Arial"/>
              </a:rPr>
              <a:t>programas.</a:t>
            </a:r>
            <a:endParaRPr sz="1200">
              <a:latin typeface="Arial"/>
              <a:cs typeface="Arial"/>
            </a:endParaRPr>
          </a:p>
          <a:p>
            <a:pPr marL="12700" marR="11430" indent="629920">
              <a:lnSpc>
                <a:spcPct val="144400"/>
              </a:lnSpc>
              <a:spcBef>
                <a:spcPts val="660"/>
              </a:spcBef>
              <a:buFont typeface="Symbol"/>
              <a:buChar char=""/>
              <a:tabLst>
                <a:tab pos="911860" algn="l"/>
                <a:tab pos="912494" algn="l"/>
              </a:tabLst>
            </a:pPr>
            <a:r>
              <a:rPr sz="1200" spc="-10" dirty="0">
                <a:latin typeface="Arial"/>
                <a:cs typeface="Arial"/>
              </a:rPr>
              <a:t>Atender </a:t>
            </a:r>
            <a:r>
              <a:rPr sz="1200" spc="-5" dirty="0">
                <a:latin typeface="Arial"/>
                <a:cs typeface="Arial"/>
              </a:rPr>
              <a:t>à legislação específica </a:t>
            </a:r>
            <a:r>
              <a:rPr sz="1200" spc="-10" dirty="0">
                <a:latin typeface="Arial"/>
                <a:cs typeface="Arial"/>
              </a:rPr>
              <a:t>da </a:t>
            </a:r>
            <a:r>
              <a:rPr sz="1200" spc="-5" dirty="0">
                <a:latin typeface="Arial"/>
                <a:cs typeface="Arial"/>
              </a:rPr>
              <a:t>Educação Escolar Indígena </a:t>
            </a:r>
            <a:r>
              <a:rPr sz="1200" dirty="0">
                <a:latin typeface="Arial"/>
                <a:cs typeface="Arial"/>
              </a:rPr>
              <a:t>em </a:t>
            </a:r>
            <a:r>
              <a:rPr sz="1200" spc="-5" dirty="0">
                <a:latin typeface="Arial"/>
                <a:cs typeface="Arial"/>
              </a:rPr>
              <a:t>relação </a:t>
            </a:r>
            <a:r>
              <a:rPr sz="1200" dirty="0">
                <a:latin typeface="Arial"/>
                <a:cs typeface="Arial"/>
              </a:rPr>
              <a:t>ao  </a:t>
            </a:r>
            <a:r>
              <a:rPr sz="1200" spc="-10" dirty="0">
                <a:latin typeface="Arial"/>
                <a:cs typeface="Arial"/>
              </a:rPr>
              <a:t>Calendário </a:t>
            </a:r>
            <a:r>
              <a:rPr sz="1200" spc="-5" dirty="0">
                <a:latin typeface="Arial"/>
                <a:cs typeface="Arial"/>
              </a:rPr>
              <a:t>Escolar e </a:t>
            </a:r>
            <a:r>
              <a:rPr sz="1200" spc="-10" dirty="0">
                <a:latin typeface="Arial"/>
                <a:cs typeface="Arial"/>
              </a:rPr>
              <a:t>ao</a:t>
            </a:r>
            <a:r>
              <a:rPr sz="1200" spc="5" dirty="0">
                <a:latin typeface="Arial"/>
                <a:cs typeface="Arial"/>
              </a:rPr>
              <a:t> </a:t>
            </a:r>
            <a:r>
              <a:rPr sz="1200" spc="-5" dirty="0">
                <a:latin typeface="Arial"/>
                <a:cs typeface="Arial"/>
              </a:rPr>
              <a:t>currículo.</a:t>
            </a:r>
            <a:endParaRPr sz="1200">
              <a:latin typeface="Arial"/>
              <a:cs typeface="Arial"/>
            </a:endParaRPr>
          </a:p>
          <a:p>
            <a:pPr marL="12700" marR="6985" indent="629920" algn="just">
              <a:lnSpc>
                <a:spcPct val="143800"/>
              </a:lnSpc>
              <a:spcBef>
                <a:spcPts val="670"/>
              </a:spcBef>
              <a:buFont typeface="Symbol"/>
              <a:buChar char=""/>
              <a:tabLst>
                <a:tab pos="912494" algn="l"/>
              </a:tabLst>
            </a:pPr>
            <a:r>
              <a:rPr sz="1200" dirty="0">
                <a:latin typeface="Arial"/>
                <a:cs typeface="Arial"/>
              </a:rPr>
              <a:t>O </a:t>
            </a:r>
            <a:r>
              <a:rPr sz="1200" spc="-10" dirty="0">
                <a:latin typeface="Arial"/>
                <a:cs typeface="Arial"/>
              </a:rPr>
              <a:t>zoneamento, </a:t>
            </a:r>
            <a:r>
              <a:rPr sz="1200" spc="-5" dirty="0">
                <a:latin typeface="Arial"/>
                <a:cs typeface="Arial"/>
              </a:rPr>
              <a:t>garantindo a escola </a:t>
            </a:r>
            <a:r>
              <a:rPr sz="1200" spc="-10" dirty="0">
                <a:latin typeface="Arial"/>
                <a:cs typeface="Arial"/>
              </a:rPr>
              <a:t>mais </a:t>
            </a:r>
            <a:r>
              <a:rPr sz="1200" spc="-5" dirty="0">
                <a:latin typeface="Arial"/>
                <a:cs typeface="Arial"/>
              </a:rPr>
              <a:t>próxima </a:t>
            </a:r>
            <a:r>
              <a:rPr sz="1200" dirty="0">
                <a:latin typeface="Arial"/>
                <a:cs typeface="Arial"/>
              </a:rPr>
              <a:t>da </a:t>
            </a:r>
            <a:r>
              <a:rPr sz="1200" spc="-5" dirty="0">
                <a:latin typeface="Arial"/>
                <a:cs typeface="Arial"/>
              </a:rPr>
              <a:t>residência </a:t>
            </a:r>
            <a:r>
              <a:rPr sz="1200" dirty="0">
                <a:latin typeface="Arial"/>
                <a:cs typeface="Arial"/>
              </a:rPr>
              <a:t>do </a:t>
            </a:r>
            <a:r>
              <a:rPr sz="1200" spc="-5" dirty="0">
                <a:latin typeface="Arial"/>
                <a:cs typeface="Arial"/>
              </a:rPr>
              <a:t>aluno. </a:t>
            </a:r>
            <a:r>
              <a:rPr sz="1200" dirty="0">
                <a:latin typeface="Arial"/>
                <a:cs typeface="Arial"/>
              </a:rPr>
              <a:t>O  </a:t>
            </a:r>
            <a:r>
              <a:rPr sz="1200" spc="-5" dirty="0">
                <a:latin typeface="Arial"/>
                <a:cs typeface="Arial"/>
              </a:rPr>
              <a:t>critério local </a:t>
            </a:r>
            <a:r>
              <a:rPr sz="1200" spc="-10" dirty="0">
                <a:latin typeface="Arial"/>
                <a:cs typeface="Arial"/>
              </a:rPr>
              <a:t>de </a:t>
            </a:r>
            <a:r>
              <a:rPr sz="1200" spc="-5" dirty="0">
                <a:latin typeface="Arial"/>
                <a:cs typeface="Arial"/>
              </a:rPr>
              <a:t>trabalho </a:t>
            </a:r>
            <a:r>
              <a:rPr sz="1200" spc="-10" dirty="0">
                <a:latin typeface="Arial"/>
                <a:cs typeface="Arial"/>
              </a:rPr>
              <a:t>dos pais </a:t>
            </a:r>
            <a:r>
              <a:rPr sz="1200" spc="-5" dirty="0">
                <a:latin typeface="Arial"/>
                <a:cs typeface="Arial"/>
              </a:rPr>
              <a:t>deve ser utilizado somente depois </a:t>
            </a:r>
            <a:r>
              <a:rPr sz="1200" spc="-10" dirty="0">
                <a:latin typeface="Arial"/>
                <a:cs typeface="Arial"/>
              </a:rPr>
              <a:t>de </a:t>
            </a:r>
            <a:r>
              <a:rPr sz="1200" spc="-5" dirty="0">
                <a:latin typeface="Arial"/>
                <a:cs typeface="Arial"/>
              </a:rPr>
              <a:t>atendidos </a:t>
            </a:r>
            <a:r>
              <a:rPr sz="1200" spc="-10" dirty="0">
                <a:latin typeface="Arial"/>
                <a:cs typeface="Arial"/>
              </a:rPr>
              <a:t>os </a:t>
            </a:r>
            <a:r>
              <a:rPr sz="1200" spc="-5" dirty="0">
                <a:latin typeface="Arial"/>
                <a:cs typeface="Arial"/>
              </a:rPr>
              <a:t>alunos  </a:t>
            </a:r>
            <a:r>
              <a:rPr sz="1200" spc="-10" dirty="0">
                <a:latin typeface="Arial"/>
                <a:cs typeface="Arial"/>
              </a:rPr>
              <a:t>que </a:t>
            </a:r>
            <a:r>
              <a:rPr sz="1200" spc="-5" dirty="0">
                <a:latin typeface="Arial"/>
                <a:cs typeface="Arial"/>
              </a:rPr>
              <a:t>residem próximo à</a:t>
            </a:r>
            <a:r>
              <a:rPr sz="1200" spc="-15" dirty="0">
                <a:latin typeface="Arial"/>
                <a:cs typeface="Arial"/>
              </a:rPr>
              <a:t> </a:t>
            </a:r>
            <a:r>
              <a:rPr sz="1200" spc="-5" dirty="0">
                <a:latin typeface="Arial"/>
                <a:cs typeface="Arial"/>
              </a:rPr>
              <a:t>escola.</a:t>
            </a:r>
            <a:endParaRPr sz="1200">
              <a:latin typeface="Arial"/>
              <a:cs typeface="Arial"/>
            </a:endParaRPr>
          </a:p>
          <a:p>
            <a:pPr marL="12700" marR="5080" indent="629920">
              <a:lnSpc>
                <a:spcPct val="143100"/>
              </a:lnSpc>
              <a:spcBef>
                <a:spcPts val="700"/>
              </a:spcBef>
              <a:buFont typeface="Symbol"/>
              <a:buChar char=""/>
              <a:tabLst>
                <a:tab pos="911860" algn="l"/>
                <a:tab pos="912494" algn="l"/>
              </a:tabLst>
            </a:pPr>
            <a:r>
              <a:rPr sz="1200" spc="-5" dirty="0">
                <a:latin typeface="Arial"/>
                <a:cs typeface="Arial"/>
              </a:rPr>
              <a:t>Oferta obrigatória </a:t>
            </a:r>
            <a:r>
              <a:rPr sz="1200" dirty="0">
                <a:latin typeface="Arial"/>
                <a:cs typeface="Arial"/>
              </a:rPr>
              <a:t>da </a:t>
            </a:r>
            <a:r>
              <a:rPr sz="1200" spc="-5" dirty="0">
                <a:latin typeface="Arial"/>
                <a:cs typeface="Arial"/>
              </a:rPr>
              <a:t>disciplina </a:t>
            </a:r>
            <a:r>
              <a:rPr sz="1200" dirty="0">
                <a:latin typeface="Arial"/>
                <a:cs typeface="Arial"/>
              </a:rPr>
              <a:t>de </a:t>
            </a:r>
            <a:r>
              <a:rPr sz="1200" spc="-5" dirty="0">
                <a:latin typeface="Arial"/>
                <a:cs typeface="Arial"/>
              </a:rPr>
              <a:t>Ensino Religioso, </a:t>
            </a:r>
            <a:r>
              <a:rPr sz="1200" dirty="0">
                <a:latin typeface="Arial"/>
                <a:cs typeface="Arial"/>
              </a:rPr>
              <a:t>com </a:t>
            </a:r>
            <a:r>
              <a:rPr sz="1200" spc="-5" dirty="0">
                <a:latin typeface="Arial"/>
                <a:cs typeface="Arial"/>
              </a:rPr>
              <a:t>matrícula facultativa  </a:t>
            </a:r>
            <a:r>
              <a:rPr sz="1200" spc="-10" dirty="0">
                <a:latin typeface="Arial"/>
                <a:cs typeface="Arial"/>
              </a:rPr>
              <a:t>aos</a:t>
            </a:r>
            <a:r>
              <a:rPr sz="1200" dirty="0">
                <a:latin typeface="Arial"/>
                <a:cs typeface="Arial"/>
              </a:rPr>
              <a:t> </a:t>
            </a:r>
            <a:r>
              <a:rPr sz="1200" spc="-10" dirty="0">
                <a:latin typeface="Arial"/>
                <a:cs typeface="Arial"/>
              </a:rPr>
              <a:t>alunos.</a:t>
            </a:r>
            <a:endParaRPr sz="1200">
              <a:latin typeface="Arial"/>
              <a:cs typeface="Arial"/>
            </a:endParaRPr>
          </a:p>
          <a:p>
            <a:pPr>
              <a:lnSpc>
                <a:spcPct val="100000"/>
              </a:lnSpc>
              <a:buFont typeface="Symbol"/>
              <a:buChar char=""/>
            </a:pPr>
            <a:endParaRPr sz="1150">
              <a:latin typeface="Times New Roman"/>
              <a:cs typeface="Times New Roman"/>
            </a:endParaRPr>
          </a:p>
          <a:p>
            <a:pPr marL="12700" indent="629920">
              <a:lnSpc>
                <a:spcPct val="100000"/>
              </a:lnSpc>
              <a:buFont typeface="Symbol"/>
              <a:buChar char=""/>
              <a:tabLst>
                <a:tab pos="911860" algn="l"/>
                <a:tab pos="912494" algn="l"/>
              </a:tabLst>
            </a:pPr>
            <a:r>
              <a:rPr sz="1200" dirty="0">
                <a:latin typeface="Arial"/>
                <a:cs typeface="Arial"/>
              </a:rPr>
              <a:t>O</a:t>
            </a:r>
            <a:r>
              <a:rPr sz="1200" spc="175" dirty="0">
                <a:latin typeface="Arial"/>
                <a:cs typeface="Arial"/>
              </a:rPr>
              <a:t> </a:t>
            </a:r>
            <a:r>
              <a:rPr sz="1200" spc="-10" dirty="0">
                <a:latin typeface="Arial"/>
                <a:cs typeface="Arial"/>
              </a:rPr>
              <a:t>aluno</a:t>
            </a:r>
            <a:r>
              <a:rPr sz="1200" spc="175" dirty="0">
                <a:latin typeface="Arial"/>
                <a:cs typeface="Arial"/>
              </a:rPr>
              <a:t> </a:t>
            </a:r>
            <a:r>
              <a:rPr sz="1200" spc="-5" dirty="0">
                <a:latin typeface="Arial"/>
                <a:cs typeface="Arial"/>
              </a:rPr>
              <a:t>matriculado</a:t>
            </a:r>
            <a:r>
              <a:rPr sz="1200" spc="175" dirty="0">
                <a:latin typeface="Arial"/>
                <a:cs typeface="Arial"/>
              </a:rPr>
              <a:t> </a:t>
            </a:r>
            <a:r>
              <a:rPr sz="1200" spc="-10" dirty="0">
                <a:latin typeface="Arial"/>
                <a:cs typeface="Arial"/>
              </a:rPr>
              <a:t>na</a:t>
            </a:r>
            <a:r>
              <a:rPr sz="1200" spc="155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EJA</a:t>
            </a:r>
            <a:r>
              <a:rPr sz="1200" spc="160" dirty="0">
                <a:latin typeface="Arial"/>
                <a:cs typeface="Arial"/>
              </a:rPr>
              <a:t> </a:t>
            </a:r>
            <a:r>
              <a:rPr sz="1200" spc="-5" dirty="0">
                <a:latin typeface="Arial"/>
                <a:cs typeface="Arial"/>
              </a:rPr>
              <a:t>deverá</a:t>
            </a:r>
            <a:r>
              <a:rPr sz="1200" spc="155" dirty="0">
                <a:latin typeface="Arial"/>
                <a:cs typeface="Arial"/>
              </a:rPr>
              <a:t> </a:t>
            </a:r>
            <a:r>
              <a:rPr sz="1200" spc="-5" dirty="0">
                <a:latin typeface="Arial"/>
                <a:cs typeface="Arial"/>
              </a:rPr>
              <a:t>cumprir</a:t>
            </a:r>
            <a:r>
              <a:rPr sz="1200" spc="165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ao</a:t>
            </a:r>
            <a:r>
              <a:rPr sz="1200" spc="155" dirty="0">
                <a:latin typeface="Arial"/>
                <a:cs typeface="Arial"/>
              </a:rPr>
              <a:t> </a:t>
            </a:r>
            <a:r>
              <a:rPr sz="1200" spc="-10" dirty="0">
                <a:latin typeface="Arial"/>
                <a:cs typeface="Arial"/>
              </a:rPr>
              <a:t>longo</a:t>
            </a:r>
            <a:r>
              <a:rPr sz="1200" spc="175" dirty="0">
                <a:latin typeface="Arial"/>
                <a:cs typeface="Arial"/>
              </a:rPr>
              <a:t> </a:t>
            </a:r>
            <a:r>
              <a:rPr sz="1200" spc="-10" dirty="0">
                <a:latin typeface="Arial"/>
                <a:cs typeface="Arial"/>
              </a:rPr>
              <a:t>do</a:t>
            </a:r>
            <a:r>
              <a:rPr sz="1200" spc="155" dirty="0">
                <a:latin typeface="Arial"/>
                <a:cs typeface="Arial"/>
              </a:rPr>
              <a:t> </a:t>
            </a:r>
            <a:r>
              <a:rPr sz="1200" spc="-5" dirty="0">
                <a:latin typeface="Arial"/>
                <a:cs typeface="Arial"/>
              </a:rPr>
              <a:t>curso</a:t>
            </a:r>
            <a:r>
              <a:rPr sz="1200" spc="155" dirty="0">
                <a:latin typeface="Arial"/>
                <a:cs typeface="Arial"/>
              </a:rPr>
              <a:t> </a:t>
            </a:r>
            <a:r>
              <a:rPr sz="1200" spc="-5" dirty="0">
                <a:latin typeface="Arial"/>
                <a:cs typeface="Arial"/>
              </a:rPr>
              <a:t>carga</a:t>
            </a:r>
            <a:r>
              <a:rPr sz="1200" spc="155" dirty="0">
                <a:latin typeface="Arial"/>
                <a:cs typeface="Arial"/>
              </a:rPr>
              <a:t> </a:t>
            </a:r>
            <a:r>
              <a:rPr sz="1200" spc="-5" dirty="0">
                <a:latin typeface="Arial"/>
                <a:cs typeface="Arial"/>
              </a:rPr>
              <a:t>horária</a:t>
            </a:r>
            <a:endParaRPr sz="12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620"/>
              </a:spcBef>
            </a:pPr>
            <a:r>
              <a:rPr sz="1200" spc="-5" dirty="0">
                <a:latin typeface="Arial"/>
                <a:cs typeface="Arial"/>
              </a:rPr>
              <a:t>total</a:t>
            </a:r>
            <a:r>
              <a:rPr sz="1200" spc="-10" dirty="0">
                <a:latin typeface="Arial"/>
                <a:cs typeface="Arial"/>
              </a:rPr>
              <a:t> de:</a:t>
            </a:r>
            <a:endParaRPr sz="12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050">
              <a:latin typeface="Times New Roman"/>
              <a:cs typeface="Times New Roman"/>
            </a:endParaRPr>
          </a:p>
          <a:p>
            <a:pPr marL="862965" indent="-177800">
              <a:lnSpc>
                <a:spcPct val="100000"/>
              </a:lnSpc>
              <a:spcBef>
                <a:spcPts val="5"/>
              </a:spcBef>
              <a:buAutoNum type="alphaLcParenR"/>
              <a:tabLst>
                <a:tab pos="863600" algn="l"/>
              </a:tabLst>
            </a:pPr>
            <a:r>
              <a:rPr sz="1200" spc="-10" dirty="0">
                <a:latin typeface="Arial"/>
                <a:cs typeface="Arial"/>
              </a:rPr>
              <a:t>1.600 </a:t>
            </a:r>
            <a:r>
              <a:rPr sz="1200" spc="-5" dirty="0">
                <a:latin typeface="Arial"/>
                <a:cs typeface="Arial"/>
              </a:rPr>
              <a:t>horas </a:t>
            </a:r>
            <a:r>
              <a:rPr sz="1200" spc="-10" dirty="0">
                <a:latin typeface="Arial"/>
                <a:cs typeface="Arial"/>
              </a:rPr>
              <a:t>para </a:t>
            </a:r>
            <a:r>
              <a:rPr sz="1200" spc="-5" dirty="0">
                <a:latin typeface="Arial"/>
                <a:cs typeface="Arial"/>
              </a:rPr>
              <a:t>o Ensino </a:t>
            </a:r>
            <a:r>
              <a:rPr sz="1200" spc="-10" dirty="0">
                <a:latin typeface="Arial"/>
                <a:cs typeface="Arial"/>
              </a:rPr>
              <a:t>Fundamental </a:t>
            </a:r>
            <a:r>
              <a:rPr sz="1200" spc="-5" dirty="0">
                <a:latin typeface="Arial"/>
                <a:cs typeface="Arial"/>
              </a:rPr>
              <a:t>Anos </a:t>
            </a:r>
            <a:r>
              <a:rPr sz="1200" spc="-10" dirty="0">
                <a:latin typeface="Arial"/>
                <a:cs typeface="Arial"/>
              </a:rPr>
              <a:t>Finais </a:t>
            </a:r>
            <a:r>
              <a:rPr sz="1200" spc="-5" dirty="0">
                <a:latin typeface="Arial"/>
                <a:cs typeface="Arial"/>
              </a:rPr>
              <a:t>(segundo</a:t>
            </a:r>
            <a:r>
              <a:rPr sz="1200" spc="150" dirty="0">
                <a:latin typeface="Arial"/>
                <a:cs typeface="Arial"/>
              </a:rPr>
              <a:t> </a:t>
            </a:r>
            <a:r>
              <a:rPr sz="1200" spc="-5" dirty="0">
                <a:latin typeface="Arial"/>
                <a:cs typeface="Arial"/>
              </a:rPr>
              <a:t>segmento),</a:t>
            </a:r>
            <a:endParaRPr sz="12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  <a:buFont typeface="Arial"/>
              <a:buAutoNum type="alphaLcParenR"/>
            </a:pPr>
            <a:endParaRPr sz="1050">
              <a:latin typeface="Times New Roman"/>
              <a:cs typeface="Times New Roman"/>
            </a:endParaRPr>
          </a:p>
          <a:p>
            <a:pPr marL="906144" indent="-177800">
              <a:lnSpc>
                <a:spcPct val="100000"/>
              </a:lnSpc>
              <a:buAutoNum type="alphaLcParenR"/>
              <a:tabLst>
                <a:tab pos="906780" algn="l"/>
              </a:tabLst>
            </a:pPr>
            <a:r>
              <a:rPr sz="1200" spc="-10" dirty="0">
                <a:latin typeface="Arial"/>
                <a:cs typeface="Arial"/>
              </a:rPr>
              <a:t>1.200 horas </a:t>
            </a:r>
            <a:r>
              <a:rPr sz="1200" spc="-5" dirty="0">
                <a:latin typeface="Arial"/>
                <a:cs typeface="Arial"/>
              </a:rPr>
              <a:t>para o Ensino</a:t>
            </a:r>
            <a:r>
              <a:rPr sz="1200" spc="30" dirty="0">
                <a:latin typeface="Arial"/>
                <a:cs typeface="Arial"/>
              </a:rPr>
              <a:t> </a:t>
            </a:r>
            <a:r>
              <a:rPr sz="1200" spc="-10" dirty="0">
                <a:latin typeface="Arial"/>
                <a:cs typeface="Arial"/>
              </a:rPr>
              <a:t>Médio.</a:t>
            </a:r>
            <a:endParaRPr sz="1200">
              <a:latin typeface="Arial"/>
              <a:cs typeface="Arial"/>
            </a:endParaRPr>
          </a:p>
          <a:p>
            <a:pPr marL="853440" marR="9525" indent="-228600" algn="just">
              <a:lnSpc>
                <a:spcPct val="143700"/>
              </a:lnSpc>
              <a:spcBef>
                <a:spcPts val="695"/>
              </a:spcBef>
              <a:buFont typeface="Symbol"/>
              <a:buChar char=""/>
              <a:tabLst>
                <a:tab pos="854075" algn="l"/>
              </a:tabLst>
            </a:pPr>
            <a:r>
              <a:rPr sz="1200" spc="-10" dirty="0">
                <a:latin typeface="Arial"/>
                <a:cs typeface="Arial"/>
              </a:rPr>
              <a:t>Línguas </a:t>
            </a:r>
            <a:r>
              <a:rPr sz="1200" spc="-5" dirty="0">
                <a:latin typeface="Arial"/>
                <a:cs typeface="Arial"/>
              </a:rPr>
              <a:t>Estrangeiras: </a:t>
            </a:r>
            <a:r>
              <a:rPr sz="1200" dirty="0">
                <a:latin typeface="Arial"/>
                <a:cs typeface="Arial"/>
              </a:rPr>
              <a:t>A SED </a:t>
            </a:r>
            <a:r>
              <a:rPr sz="1200" spc="-5" dirty="0">
                <a:latin typeface="Arial"/>
                <a:cs typeface="Arial"/>
              </a:rPr>
              <a:t>segue com a oferta </a:t>
            </a:r>
            <a:r>
              <a:rPr sz="1200" spc="-10" dirty="0">
                <a:latin typeface="Arial"/>
                <a:cs typeface="Arial"/>
              </a:rPr>
              <a:t>de Línguas </a:t>
            </a:r>
            <a:r>
              <a:rPr sz="1200" spc="-5" dirty="0">
                <a:latin typeface="Arial"/>
                <a:cs typeface="Arial"/>
              </a:rPr>
              <a:t>Estrangeiras </a:t>
            </a:r>
            <a:r>
              <a:rPr sz="1200" spc="-10" dirty="0">
                <a:latin typeface="Arial"/>
                <a:cs typeface="Arial"/>
              </a:rPr>
              <a:t>na  rede </a:t>
            </a:r>
            <a:r>
              <a:rPr sz="1200" spc="-5" dirty="0">
                <a:latin typeface="Arial"/>
                <a:cs typeface="Arial"/>
              </a:rPr>
              <a:t>pública estadual </a:t>
            </a:r>
            <a:r>
              <a:rPr sz="1200" spc="-10" dirty="0">
                <a:latin typeface="Arial"/>
                <a:cs typeface="Arial"/>
              </a:rPr>
              <a:t>para os </a:t>
            </a:r>
            <a:r>
              <a:rPr sz="1200" spc="-5" dirty="0">
                <a:latin typeface="Arial"/>
                <a:cs typeface="Arial"/>
              </a:rPr>
              <a:t>anos </a:t>
            </a:r>
            <a:r>
              <a:rPr sz="1200" spc="-10" dirty="0">
                <a:latin typeface="Arial"/>
                <a:cs typeface="Arial"/>
              </a:rPr>
              <a:t>finais do </a:t>
            </a:r>
            <a:r>
              <a:rPr sz="1200" spc="-5" dirty="0">
                <a:latin typeface="Arial"/>
                <a:cs typeface="Arial"/>
              </a:rPr>
              <a:t>Ensino Fundamental e Ensino  </a:t>
            </a:r>
            <a:r>
              <a:rPr sz="1200" spc="-10" dirty="0">
                <a:latin typeface="Arial"/>
                <a:cs typeface="Arial"/>
              </a:rPr>
              <a:t>Médio.</a:t>
            </a:r>
            <a:endParaRPr sz="1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1356</Words>
  <Application>Microsoft Office PowerPoint</Application>
  <PresentationFormat>Personalizar</PresentationFormat>
  <Paragraphs>108</Paragraphs>
  <Slides>6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6</vt:i4>
      </vt:variant>
    </vt:vector>
  </HeadingPairs>
  <TitlesOfParts>
    <vt:vector size="11" baseType="lpstr">
      <vt:lpstr>Arial</vt:lpstr>
      <vt:lpstr>Calibri</vt:lpstr>
      <vt:lpstr>Symbol</vt:lpstr>
      <vt:lpstr>Times New Roman</vt:lpstr>
      <vt:lpstr>Office Theme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Patricia.Pinheiro</dc:creator>
  <cp:lastModifiedBy>CALI</cp:lastModifiedBy>
  <cp:revision>1</cp:revision>
  <dcterms:created xsi:type="dcterms:W3CDTF">2017-11-05T00:26:12Z</dcterms:created>
  <dcterms:modified xsi:type="dcterms:W3CDTF">2017-11-06T15:21:24Z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2017-11-04T00:00:00Z</vt:filetime>
  </property>
  <property fmtid="{D5CDD505-2E9C-101B-9397-08002B2CF9AE}" pid="3" name="Creator">
    <vt:lpwstr>Microsoft® Word 2013</vt:lpwstr>
  </property>
  <property fmtid="{D5CDD505-2E9C-101B-9397-08002B2CF9AE}" pid="4" name="LastSaved">
    <vt:filetime>2017-11-05T00:00:00Z</vt:filetime>
  </property>
</Properties>
</file>