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7556500" cy="10693400"/>
  <p:notesSz cx="7556500" cy="10693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15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880" y="4092702"/>
            <a:ext cx="6508115" cy="3176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350" indent="629920" algn="just">
              <a:lnSpc>
                <a:spcPct val="143600"/>
              </a:lnSpc>
              <a:spcBef>
                <a:spcPts val="90"/>
              </a:spcBef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Secretaria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Estado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Educação, </a:t>
            </a:r>
            <a:r>
              <a:rPr sz="1200" dirty="0">
                <a:latin typeface="Arial"/>
                <a:cs typeface="Arial"/>
              </a:rPr>
              <a:t>através da </a:t>
            </a:r>
            <a:r>
              <a:rPr sz="1200" spc="-5" dirty="0">
                <a:latin typeface="Arial"/>
                <a:cs typeface="Arial"/>
              </a:rPr>
              <a:t>Diretoria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Gestão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Rede  </a:t>
            </a:r>
            <a:r>
              <a:rPr sz="1200" spc="-10" dirty="0">
                <a:latin typeface="Arial"/>
                <a:cs typeface="Arial"/>
              </a:rPr>
              <a:t>Estadual </a:t>
            </a:r>
            <a:r>
              <a:rPr sz="1200" spc="-5" dirty="0">
                <a:latin typeface="Arial"/>
                <a:cs typeface="Arial"/>
              </a:rPr>
              <a:t>e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Diretoria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dirty="0">
                <a:latin typeface="Arial"/>
                <a:cs typeface="Arial"/>
              </a:rPr>
              <a:t>Gestão de </a:t>
            </a:r>
            <a:r>
              <a:rPr sz="1200" spc="-5" dirty="0">
                <a:latin typeface="Arial"/>
                <a:cs typeface="Arial"/>
              </a:rPr>
              <a:t>Pessoas, encaminha orientações para a </a:t>
            </a:r>
            <a:r>
              <a:rPr sz="1200" spc="-10" dirty="0">
                <a:latin typeface="Arial"/>
                <a:cs typeface="Arial"/>
              </a:rPr>
              <a:t>organização </a:t>
            </a:r>
            <a:r>
              <a:rPr sz="1200" spc="-5" dirty="0">
                <a:latin typeface="Arial"/>
                <a:cs typeface="Arial"/>
              </a:rPr>
              <a:t>e  funcionamento </a:t>
            </a:r>
            <a:r>
              <a:rPr sz="1200" spc="-10" dirty="0">
                <a:latin typeface="Arial"/>
                <a:cs typeface="Arial"/>
              </a:rPr>
              <a:t>das unidades </a:t>
            </a:r>
            <a:r>
              <a:rPr sz="1200" spc="-5" dirty="0">
                <a:latin typeface="Arial"/>
                <a:cs typeface="Arial"/>
              </a:rPr>
              <a:t>escolares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Educação Básica e Profissional </a:t>
            </a:r>
            <a:r>
              <a:rPr sz="1200" spc="-10" dirty="0">
                <a:latin typeface="Arial"/>
                <a:cs typeface="Arial"/>
              </a:rPr>
              <a:t>da rede </a:t>
            </a:r>
            <a:r>
              <a:rPr sz="1200" spc="-5" dirty="0">
                <a:latin typeface="Arial"/>
                <a:cs typeface="Arial"/>
              </a:rPr>
              <a:t>estadual </a:t>
            </a:r>
            <a:r>
              <a:rPr sz="1200" dirty="0">
                <a:latin typeface="Arial"/>
                <a:cs typeface="Arial"/>
              </a:rPr>
              <a:t>de  </a:t>
            </a:r>
            <a:r>
              <a:rPr sz="1200" spc="-5" dirty="0">
                <a:latin typeface="Arial"/>
                <a:cs typeface="Arial"/>
              </a:rPr>
              <a:t>ensino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Santa Catarina para o ano letivo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2018,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considerando:</a:t>
            </a:r>
            <a:endParaRPr sz="1200">
              <a:latin typeface="Arial"/>
              <a:cs typeface="Arial"/>
            </a:endParaRPr>
          </a:p>
          <a:p>
            <a:pPr marL="193040" marR="8890" indent="629920" algn="just">
              <a:lnSpc>
                <a:spcPct val="143100"/>
              </a:lnSpc>
              <a:spcBef>
                <a:spcPts val="700"/>
              </a:spcBef>
              <a:buFont typeface="Symbol"/>
              <a:buChar char=""/>
              <a:tabLst>
                <a:tab pos="1092835" algn="l"/>
              </a:tabLst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legislação e </a:t>
            </a:r>
            <a:r>
              <a:rPr sz="1200" spc="-10" dirty="0">
                <a:latin typeface="Arial"/>
                <a:cs typeface="Arial"/>
              </a:rPr>
              <a:t>as normas </a:t>
            </a:r>
            <a:r>
              <a:rPr sz="1200" spc="-5" dirty="0">
                <a:latin typeface="Arial"/>
                <a:cs typeface="Arial"/>
              </a:rPr>
              <a:t>federais e </a:t>
            </a:r>
            <a:r>
              <a:rPr sz="1200" spc="-10" dirty="0">
                <a:latin typeface="Arial"/>
                <a:cs typeface="Arial"/>
              </a:rPr>
              <a:t>estaduais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 Básica e  Profissional.</a:t>
            </a:r>
            <a:endParaRPr sz="1200">
              <a:latin typeface="Arial"/>
              <a:cs typeface="Arial"/>
            </a:endParaRPr>
          </a:p>
          <a:p>
            <a:pPr marL="193040" marR="5080" indent="629920" algn="just">
              <a:lnSpc>
                <a:spcPct val="143200"/>
              </a:lnSpc>
              <a:spcBef>
                <a:spcPts val="700"/>
              </a:spcBef>
              <a:buFont typeface="Symbol"/>
              <a:buChar char=""/>
              <a:tabLst>
                <a:tab pos="1092835" algn="l"/>
              </a:tabLst>
            </a:pPr>
            <a:r>
              <a:rPr sz="1200" dirty="0">
                <a:latin typeface="Arial"/>
                <a:cs typeface="Arial"/>
              </a:rPr>
              <a:t>As </a:t>
            </a:r>
            <a:r>
              <a:rPr sz="1200" spc="-10" dirty="0">
                <a:latin typeface="Arial"/>
                <a:cs typeface="Arial"/>
              </a:rPr>
              <a:t>diretrizes </a:t>
            </a:r>
            <a:r>
              <a:rPr sz="1200" spc="-5" dirty="0">
                <a:latin typeface="Arial"/>
                <a:cs typeface="Arial"/>
              </a:rPr>
              <a:t>para a oferta </a:t>
            </a:r>
            <a:r>
              <a:rPr sz="1200" spc="-10" dirty="0">
                <a:latin typeface="Arial"/>
                <a:cs typeface="Arial"/>
              </a:rPr>
              <a:t>de diferentes </a:t>
            </a:r>
            <a:r>
              <a:rPr sz="1200" spc="-5" dirty="0">
                <a:latin typeface="Arial"/>
                <a:cs typeface="Arial"/>
              </a:rPr>
              <a:t>currículos </a:t>
            </a:r>
            <a:r>
              <a:rPr sz="1200" dirty="0">
                <a:latin typeface="Arial"/>
                <a:cs typeface="Arial"/>
              </a:rPr>
              <a:t>na </a:t>
            </a:r>
            <a:r>
              <a:rPr sz="1200" spc="-5" dirty="0">
                <a:latin typeface="Arial"/>
                <a:cs typeface="Arial"/>
              </a:rPr>
              <a:t>Educação Básica e  Profissional, modalidades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ensino, programas e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projetos.</a:t>
            </a:r>
            <a:endParaRPr sz="1200">
              <a:latin typeface="Arial"/>
              <a:cs typeface="Arial"/>
            </a:endParaRPr>
          </a:p>
          <a:p>
            <a:pPr marL="193040" marR="10160" indent="629920" algn="just">
              <a:lnSpc>
                <a:spcPct val="143800"/>
              </a:lnSpc>
              <a:spcBef>
                <a:spcPts val="690"/>
              </a:spcBef>
              <a:buFont typeface="Symbol"/>
              <a:buChar char=""/>
              <a:tabLst>
                <a:tab pos="1092835" algn="l"/>
              </a:tabLst>
            </a:pPr>
            <a:r>
              <a:rPr sz="1200" dirty="0">
                <a:latin typeface="Arial"/>
                <a:cs typeface="Arial"/>
              </a:rPr>
              <a:t>O </a:t>
            </a:r>
            <a:r>
              <a:rPr sz="1200" spc="-10" dirty="0">
                <a:latin typeface="Arial"/>
                <a:cs typeface="Arial"/>
              </a:rPr>
              <a:t>atendimento às </a:t>
            </a:r>
            <a:r>
              <a:rPr sz="1200" spc="-5" dirty="0">
                <a:latin typeface="Arial"/>
                <a:cs typeface="Arial"/>
              </a:rPr>
              <a:t>diferentes situações que </a:t>
            </a:r>
            <a:r>
              <a:rPr sz="1200" spc="-10" dirty="0">
                <a:latin typeface="Arial"/>
                <a:cs typeface="Arial"/>
              </a:rPr>
              <a:t>dizem </a:t>
            </a:r>
            <a:r>
              <a:rPr sz="1200" spc="-5" dirty="0">
                <a:latin typeface="Arial"/>
                <a:cs typeface="Arial"/>
              </a:rPr>
              <a:t>respeito à organização  curricular e administrativa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escola e aos programas e projetos </a:t>
            </a:r>
            <a:r>
              <a:rPr sz="1200" spc="-10" dirty="0">
                <a:latin typeface="Arial"/>
                <a:cs typeface="Arial"/>
              </a:rPr>
              <a:t>que </a:t>
            </a:r>
            <a:r>
              <a:rPr sz="1200" spc="-5" dirty="0">
                <a:latin typeface="Arial"/>
                <a:cs typeface="Arial"/>
              </a:rPr>
              <a:t>vem sendo  </a:t>
            </a:r>
            <a:r>
              <a:rPr sz="1200" spc="-10" dirty="0">
                <a:latin typeface="Arial"/>
                <a:cs typeface="Arial"/>
              </a:rPr>
              <a:t>desenvolvidos.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1057" y="7736205"/>
            <a:ext cx="6100445" cy="2195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00"/>
              </a:spcBef>
              <a:tabLst>
                <a:tab pos="517525" algn="l"/>
              </a:tabLst>
            </a:pPr>
            <a:r>
              <a:rPr sz="1200" b="1" spc="-5" dirty="0">
                <a:latin typeface="Arial"/>
                <a:cs typeface="Arial"/>
              </a:rPr>
              <a:t>1.2.	Matrícula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5" dirty="0">
                <a:latin typeface="Arial"/>
                <a:cs typeface="Arial"/>
              </a:rPr>
              <a:t>alunos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novos</a:t>
            </a:r>
            <a:endParaRPr sz="1200">
              <a:latin typeface="Arial"/>
              <a:cs typeface="Arial"/>
            </a:endParaRPr>
          </a:p>
          <a:p>
            <a:pPr marL="241300" marR="5080" indent="-228600">
              <a:lnSpc>
                <a:spcPct val="144400"/>
              </a:lnSpc>
              <a:spcBef>
                <a:spcPts val="600"/>
              </a:spcBef>
              <a:buAutoNum type="alphaLcParenR"/>
              <a:tabLst>
                <a:tab pos="238760" algn="l"/>
              </a:tabLst>
            </a:pPr>
            <a:r>
              <a:rPr sz="1200" spc="-10" dirty="0">
                <a:latin typeface="Arial"/>
                <a:cs typeface="Arial"/>
              </a:rPr>
              <a:t>Período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30/11/2017 a 11/12/2017 </a:t>
            </a:r>
            <a:r>
              <a:rPr sz="1200" spc="-10" dirty="0">
                <a:latin typeface="Arial"/>
                <a:cs typeface="Arial"/>
              </a:rPr>
              <a:t>para </a:t>
            </a:r>
            <a:r>
              <a:rPr sz="1200" spc="-5" dirty="0">
                <a:latin typeface="Arial"/>
                <a:cs typeface="Arial"/>
              </a:rPr>
              <a:t>NOVAS MATRÍCULAS para o ano letivo </a:t>
            </a:r>
            <a:r>
              <a:rPr sz="1200" dirty="0">
                <a:latin typeface="Arial"/>
                <a:cs typeface="Arial"/>
              </a:rPr>
              <a:t>de  </a:t>
            </a:r>
            <a:r>
              <a:rPr sz="1200" spc="-15" dirty="0">
                <a:latin typeface="Arial"/>
                <a:cs typeface="Arial"/>
              </a:rPr>
              <a:t>2018.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lphaLcParenR"/>
            </a:pPr>
            <a:endParaRPr sz="1300">
              <a:latin typeface="Times New Roman"/>
              <a:cs typeface="Times New Roman"/>
            </a:endParaRPr>
          </a:p>
          <a:p>
            <a:pPr marL="241300" marR="6985" indent="-228600">
              <a:lnSpc>
                <a:spcPct val="144700"/>
              </a:lnSpc>
              <a:spcBef>
                <a:spcPts val="819"/>
              </a:spcBef>
              <a:buAutoNum type="alphaLcParenR"/>
              <a:tabLst>
                <a:tab pos="238760" algn="l"/>
              </a:tabLst>
            </a:pPr>
            <a:r>
              <a:rPr sz="1200" spc="-10" dirty="0">
                <a:latin typeface="Arial"/>
                <a:cs typeface="Arial"/>
              </a:rPr>
              <a:t>De: </a:t>
            </a:r>
            <a:r>
              <a:rPr sz="1200" spc="-5" dirty="0">
                <a:latin typeface="Arial"/>
                <a:cs typeface="Arial"/>
              </a:rPr>
              <a:t>30/11/2017 à 11/12/2017 Levantamento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Demanda </a:t>
            </a:r>
            <a:r>
              <a:rPr sz="1200" dirty="0">
                <a:latin typeface="Arial"/>
                <a:cs typeface="Arial"/>
              </a:rPr>
              <a:t>na </a:t>
            </a:r>
            <a:r>
              <a:rPr sz="1200" spc="-5" dirty="0">
                <a:latin typeface="Arial"/>
                <a:cs typeface="Arial"/>
              </a:rPr>
              <a:t>Educação Profissional  </a:t>
            </a:r>
            <a:r>
              <a:rPr sz="1200" spc="-10" dirty="0">
                <a:latin typeface="Arial"/>
                <a:cs typeface="Arial"/>
              </a:rPr>
              <a:t>dos </a:t>
            </a:r>
            <a:r>
              <a:rPr sz="1200" spc="-5" dirty="0">
                <a:latin typeface="Arial"/>
                <a:cs typeface="Arial"/>
              </a:rPr>
              <a:t>cursos técnicos </a:t>
            </a:r>
            <a:r>
              <a:rPr sz="1200" spc="-10" dirty="0">
                <a:latin typeface="Arial"/>
                <a:cs typeface="Arial"/>
              </a:rPr>
              <a:t>concomitantes 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subsequentes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lphaLcParenR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12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238760" algn="l"/>
              </a:tabLst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spc="-10" dirty="0">
                <a:latin typeface="Arial"/>
                <a:cs typeface="Arial"/>
              </a:rPr>
              <a:t>matrícula </a:t>
            </a:r>
            <a:r>
              <a:rPr sz="1200" spc="-5" dirty="0">
                <a:latin typeface="Arial"/>
                <a:cs typeface="Arial"/>
              </a:rPr>
              <a:t>deverá ser efetivada </a:t>
            </a:r>
            <a:r>
              <a:rPr sz="1200" spc="-10" dirty="0">
                <a:latin typeface="Arial"/>
                <a:cs typeface="Arial"/>
              </a:rPr>
              <a:t>na </a:t>
            </a:r>
            <a:r>
              <a:rPr sz="1200" spc="-5" dirty="0">
                <a:latin typeface="Arial"/>
                <a:cs typeface="Arial"/>
              </a:rPr>
              <a:t>Unidade </a:t>
            </a:r>
            <a:r>
              <a:rPr sz="1200" dirty="0">
                <a:latin typeface="Arial"/>
                <a:cs typeface="Arial"/>
              </a:rPr>
              <a:t>Escolar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pretendida;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1800" y="292100"/>
            <a:ext cx="6512559" cy="3364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920">
              <a:lnSpc>
                <a:spcPts val="142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ESTADO DE </a:t>
            </a:r>
            <a:r>
              <a:rPr sz="1200" b="1" spc="-5" dirty="0">
                <a:latin typeface="Arial"/>
                <a:cs typeface="Arial"/>
              </a:rPr>
              <a:t>SANTA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CATARINA</a:t>
            </a:r>
            <a:endParaRPr sz="1200">
              <a:latin typeface="Arial"/>
              <a:cs typeface="Arial"/>
            </a:endParaRPr>
          </a:p>
          <a:p>
            <a:pPr marL="756920" marR="3174365">
              <a:lnSpc>
                <a:spcPct val="95900"/>
              </a:lnSpc>
              <a:spcBef>
                <a:spcPts val="40"/>
              </a:spcBef>
            </a:pPr>
            <a:r>
              <a:rPr sz="1200" spc="-5" dirty="0">
                <a:latin typeface="Arial"/>
                <a:cs typeface="Arial"/>
              </a:rPr>
              <a:t>Secretaria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Estado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Educação.  Diretoria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Gestão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Rede Estadual  Diretoria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Gestão </a:t>
            </a:r>
            <a:r>
              <a:rPr sz="1200" dirty="0">
                <a:latin typeface="Arial"/>
                <a:cs typeface="Arial"/>
              </a:rPr>
              <a:t>de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Pessoas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 marR="91440" algn="ctr">
              <a:lnSpc>
                <a:spcPct val="144000"/>
              </a:lnSpc>
              <a:spcBef>
                <a:spcPts val="844"/>
              </a:spcBef>
            </a:pPr>
            <a:r>
              <a:rPr sz="1400" b="1" spc="-10" dirty="0">
                <a:latin typeface="Arial"/>
                <a:cs typeface="Arial"/>
              </a:rPr>
              <a:t>ORIENTAÇÕES </a:t>
            </a:r>
            <a:r>
              <a:rPr sz="1400" b="1" dirty="0">
                <a:latin typeface="Arial"/>
                <a:cs typeface="Arial"/>
              </a:rPr>
              <a:t>PARA </a:t>
            </a:r>
            <a:r>
              <a:rPr sz="1400" b="1" spc="-5" dirty="0">
                <a:latin typeface="Arial"/>
                <a:cs typeface="Arial"/>
              </a:rPr>
              <a:t>A MATRÍCULA </a:t>
            </a:r>
            <a:r>
              <a:rPr sz="1400" b="1" dirty="0">
                <a:latin typeface="Arial"/>
                <a:cs typeface="Arial"/>
              </a:rPr>
              <a:t>E </a:t>
            </a:r>
            <a:r>
              <a:rPr sz="1400" b="1" spc="-5" dirty="0">
                <a:latin typeface="Arial"/>
                <a:cs typeface="Arial"/>
              </a:rPr>
              <a:t>LEVANTAMENTO DE DEMANDA </a:t>
            </a:r>
            <a:r>
              <a:rPr sz="1400" b="1" spc="5" dirty="0">
                <a:latin typeface="Arial"/>
                <a:cs typeface="Arial"/>
              </a:rPr>
              <a:t>NA  </a:t>
            </a:r>
            <a:r>
              <a:rPr sz="1400" b="1" spc="-10" dirty="0">
                <a:latin typeface="Arial"/>
                <a:cs typeface="Arial"/>
              </a:rPr>
              <a:t>EDUCAÇÃO </a:t>
            </a:r>
            <a:r>
              <a:rPr sz="1400" b="1" spc="-5" dirty="0">
                <a:latin typeface="Arial"/>
                <a:cs typeface="Arial"/>
              </a:rPr>
              <a:t>PROFISSIONAL </a:t>
            </a:r>
            <a:r>
              <a:rPr sz="1400" b="1" dirty="0">
                <a:latin typeface="Arial"/>
                <a:cs typeface="Arial"/>
              </a:rPr>
              <a:t>- </a:t>
            </a:r>
            <a:r>
              <a:rPr sz="1400" b="1" spc="-5" dirty="0">
                <a:latin typeface="Arial"/>
                <a:cs typeface="Arial"/>
              </a:rPr>
              <a:t>ANO </a:t>
            </a:r>
            <a:r>
              <a:rPr sz="1400" b="1" dirty="0">
                <a:latin typeface="Arial"/>
                <a:cs typeface="Arial"/>
              </a:rPr>
              <a:t>LETIVO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2018</a:t>
            </a:r>
            <a:endParaRPr sz="1400">
              <a:latin typeface="Arial"/>
              <a:cs typeface="Arial"/>
            </a:endParaRPr>
          </a:p>
          <a:p>
            <a:pPr marL="604520">
              <a:lnSpc>
                <a:spcPct val="100000"/>
              </a:lnSpc>
              <a:spcBef>
                <a:spcPts val="740"/>
              </a:spcBef>
            </a:pPr>
            <a:r>
              <a:rPr sz="1400" b="1" spc="-15" dirty="0">
                <a:latin typeface="Arial"/>
                <a:cs typeface="Arial"/>
              </a:rPr>
              <a:t>NAS </a:t>
            </a:r>
            <a:r>
              <a:rPr sz="1400" b="1" spc="-5" dirty="0">
                <a:latin typeface="Arial"/>
                <a:cs typeface="Arial"/>
              </a:rPr>
              <a:t>UNIDADES </a:t>
            </a:r>
            <a:r>
              <a:rPr sz="1400" b="1" spc="-10" dirty="0">
                <a:latin typeface="Arial"/>
                <a:cs typeface="Arial"/>
              </a:rPr>
              <a:t>ESCOLARES </a:t>
            </a:r>
            <a:r>
              <a:rPr sz="1400" b="1" spc="-5" dirty="0">
                <a:latin typeface="Arial"/>
                <a:cs typeface="Arial"/>
              </a:rPr>
              <a:t>DA REDE PÚBLICA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ESTADUAL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607060" indent="-228600">
              <a:lnSpc>
                <a:spcPct val="100000"/>
              </a:lnSpc>
              <a:spcBef>
                <a:spcPts val="1095"/>
              </a:spcBef>
              <a:buAutoNum type="arabicPeriod"/>
              <a:tabLst>
                <a:tab pos="607695" algn="l"/>
              </a:tabLst>
            </a:pPr>
            <a:r>
              <a:rPr sz="1200" b="1" spc="-5" dirty="0">
                <a:latin typeface="Arial"/>
                <a:cs typeface="Arial"/>
              </a:rPr>
              <a:t>MATRÍCULA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2018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1300">
              <a:latin typeface="Times New Roman"/>
              <a:cs typeface="Times New Roman"/>
            </a:endParaRPr>
          </a:p>
          <a:p>
            <a:pPr marL="927100" marR="5080" lvl="1" indent="-457200">
              <a:lnSpc>
                <a:spcPct val="144600"/>
              </a:lnSpc>
              <a:spcBef>
                <a:spcPts val="1165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1200" b="1" spc="-5" dirty="0">
                <a:latin typeface="Arial"/>
                <a:cs typeface="Arial"/>
              </a:rPr>
              <a:t>Orientações </a:t>
            </a:r>
            <a:r>
              <a:rPr sz="1200" b="1" spc="-10" dirty="0">
                <a:latin typeface="Arial"/>
                <a:cs typeface="Arial"/>
              </a:rPr>
              <a:t>para </a:t>
            </a:r>
            <a:r>
              <a:rPr sz="1200" b="1" spc="-5" dirty="0">
                <a:latin typeface="Arial"/>
                <a:cs typeface="Arial"/>
              </a:rPr>
              <a:t>a matrícula e Levantamento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5" dirty="0">
                <a:latin typeface="Arial"/>
                <a:cs typeface="Arial"/>
              </a:rPr>
              <a:t>Demanda </a:t>
            </a:r>
            <a:r>
              <a:rPr sz="1200" b="1" dirty="0">
                <a:latin typeface="Arial"/>
                <a:cs typeface="Arial"/>
              </a:rPr>
              <a:t>- </a:t>
            </a:r>
            <a:r>
              <a:rPr sz="1200" b="1" spc="-5" dirty="0">
                <a:latin typeface="Arial"/>
                <a:cs typeface="Arial"/>
              </a:rPr>
              <a:t>ano letivo </a:t>
            </a:r>
            <a:r>
              <a:rPr sz="1200" b="1" spc="-10" dirty="0">
                <a:latin typeface="Arial"/>
                <a:cs typeface="Arial"/>
              </a:rPr>
              <a:t>2018 </a:t>
            </a:r>
            <a:r>
              <a:rPr sz="1200" b="1" dirty="0">
                <a:latin typeface="Arial"/>
                <a:cs typeface="Arial"/>
              </a:rPr>
              <a:t>-  </a:t>
            </a:r>
            <a:r>
              <a:rPr sz="1200" b="1" spc="-5" dirty="0">
                <a:latin typeface="Arial"/>
                <a:cs typeface="Arial"/>
              </a:rPr>
              <a:t>nas Unidades </a:t>
            </a:r>
            <a:r>
              <a:rPr sz="1200" b="1" spc="-10" dirty="0">
                <a:latin typeface="Arial"/>
                <a:cs typeface="Arial"/>
              </a:rPr>
              <a:t>Escolares </a:t>
            </a:r>
            <a:r>
              <a:rPr sz="1200" b="1" dirty="0">
                <a:latin typeface="Arial"/>
                <a:cs typeface="Arial"/>
              </a:rPr>
              <a:t>da </a:t>
            </a:r>
            <a:r>
              <a:rPr sz="1200" b="1" spc="-10" dirty="0">
                <a:latin typeface="Arial"/>
                <a:cs typeface="Arial"/>
              </a:rPr>
              <a:t>Rede </a:t>
            </a:r>
            <a:r>
              <a:rPr sz="1200" b="1" dirty="0">
                <a:latin typeface="Arial"/>
                <a:cs typeface="Arial"/>
              </a:rPr>
              <a:t>Pública</a:t>
            </a:r>
            <a:r>
              <a:rPr sz="1200" b="1" spc="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Estadual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9707" y="264987"/>
            <a:ext cx="640325" cy="6890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057" y="993393"/>
            <a:ext cx="6090285" cy="758126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241300" marR="6985" indent="-228600" algn="just">
              <a:lnSpc>
                <a:spcPct val="143500"/>
              </a:lnSpc>
              <a:spcBef>
                <a:spcPts val="70"/>
              </a:spcBef>
              <a:buAutoNum type="alphaLcParenR" startAt="4"/>
              <a:tabLst>
                <a:tab pos="281940" algn="l"/>
              </a:tabLst>
            </a:pPr>
            <a:r>
              <a:rPr sz="1200" spc="-5" dirty="0">
                <a:latin typeface="Arial"/>
                <a:cs typeface="Arial"/>
              </a:rPr>
              <a:t>Para efetivação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matrícula dos(as) </a:t>
            </a:r>
            <a:r>
              <a:rPr sz="1200" spc="-10" dirty="0">
                <a:latin typeface="Arial"/>
                <a:cs typeface="Arial"/>
              </a:rPr>
              <a:t>estudantes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Fundamental </a:t>
            </a:r>
            <a:r>
              <a:rPr sz="1200" spc="-10" dirty="0">
                <a:latin typeface="Arial"/>
                <a:cs typeface="Arial"/>
              </a:rPr>
              <a:t>os  </a:t>
            </a:r>
            <a:r>
              <a:rPr sz="1200" spc="-5" dirty="0">
                <a:latin typeface="Arial"/>
                <a:cs typeface="Arial"/>
              </a:rPr>
              <a:t>pais/responsáveis deverão apresentar,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obrigatoriamente</a:t>
            </a:r>
            <a:r>
              <a:rPr sz="1200" spc="-5" dirty="0">
                <a:latin typeface="Arial"/>
                <a:cs typeface="Arial"/>
              </a:rPr>
              <a:t>, </a:t>
            </a:r>
            <a:r>
              <a:rPr sz="1200" spc="-1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período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30/11/2017  a 11/12/2017, </a:t>
            </a:r>
            <a:r>
              <a:rPr sz="1200" spc="-10" dirty="0">
                <a:latin typeface="Arial"/>
                <a:cs typeface="Arial"/>
              </a:rPr>
              <a:t>na </a:t>
            </a:r>
            <a:r>
              <a:rPr sz="1200" spc="-5" dirty="0">
                <a:latin typeface="Arial"/>
                <a:cs typeface="Arial"/>
              </a:rPr>
              <a:t>Unidade </a:t>
            </a:r>
            <a:r>
              <a:rPr sz="1200" dirty="0">
                <a:latin typeface="Arial"/>
                <a:cs typeface="Arial"/>
              </a:rPr>
              <a:t>Escolar, </a:t>
            </a:r>
            <a:r>
              <a:rPr sz="1200" spc="-5" dirty="0">
                <a:latin typeface="Arial"/>
                <a:cs typeface="Arial"/>
              </a:rPr>
              <a:t>a via </a:t>
            </a:r>
            <a:r>
              <a:rPr sz="1200" spc="-10" dirty="0">
                <a:latin typeface="Arial"/>
                <a:cs typeface="Arial"/>
              </a:rPr>
              <a:t>original </a:t>
            </a:r>
            <a:r>
              <a:rPr sz="1200" spc="-5" dirty="0">
                <a:latin typeface="Arial"/>
                <a:cs typeface="Arial"/>
              </a:rPr>
              <a:t>e fotocópia dos </a:t>
            </a:r>
            <a:r>
              <a:rPr sz="1200" spc="-10" dirty="0">
                <a:latin typeface="Arial"/>
                <a:cs typeface="Arial"/>
              </a:rPr>
              <a:t>seguintes  </a:t>
            </a:r>
            <a:r>
              <a:rPr sz="1200" spc="-5" dirty="0">
                <a:latin typeface="Arial"/>
                <a:cs typeface="Arial"/>
              </a:rPr>
              <a:t>documentos do(a)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estudante.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lphaLcParenR" startAt="4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AutoNum type="alphaLcParenR" startAt="4"/>
            </a:pPr>
            <a:endParaRPr sz="1350">
              <a:latin typeface="Times New Roman"/>
              <a:cs typeface="Times New Roman"/>
            </a:endParaRPr>
          </a:p>
          <a:p>
            <a:pPr marL="965200" lvl="1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965200" algn="l"/>
                <a:tab pos="965835" algn="l"/>
              </a:tabLst>
            </a:pPr>
            <a:r>
              <a:rPr sz="1200" spc="-5" dirty="0">
                <a:latin typeface="Arial"/>
                <a:cs typeface="Arial"/>
              </a:rPr>
              <a:t>Certidão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nascimento </a:t>
            </a:r>
            <a:r>
              <a:rPr sz="1200" dirty="0">
                <a:latin typeface="Arial"/>
                <a:cs typeface="Arial"/>
              </a:rPr>
              <a:t>/ </a:t>
            </a:r>
            <a:r>
              <a:rPr sz="1200" spc="-5" dirty="0">
                <a:latin typeface="Arial"/>
                <a:cs typeface="Arial"/>
              </a:rPr>
              <a:t>carteira </a:t>
            </a:r>
            <a:r>
              <a:rPr sz="1200" spc="-10" dirty="0">
                <a:latin typeface="Arial"/>
                <a:cs typeface="Arial"/>
              </a:rPr>
              <a:t>de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identidade</a:t>
            </a:r>
            <a:endParaRPr sz="1200">
              <a:latin typeface="Arial"/>
              <a:cs typeface="Arial"/>
            </a:endParaRPr>
          </a:p>
          <a:p>
            <a:pPr marL="965200" marR="11430" lvl="1" indent="-228600">
              <a:lnSpc>
                <a:spcPct val="144400"/>
              </a:lnSpc>
              <a:spcBef>
                <a:spcPts val="320"/>
              </a:spcBef>
              <a:buFont typeface="Symbol"/>
              <a:buChar char=""/>
              <a:tabLst>
                <a:tab pos="965200" algn="l"/>
                <a:tab pos="965835" algn="l"/>
              </a:tabLst>
            </a:pPr>
            <a:r>
              <a:rPr sz="1200" spc="-5" dirty="0">
                <a:latin typeface="Arial"/>
                <a:cs typeface="Arial"/>
              </a:rPr>
              <a:t>Atestado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Frequência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indicação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10" dirty="0">
                <a:latin typeface="Arial"/>
                <a:cs typeface="Arial"/>
              </a:rPr>
              <a:t>ano/etapa </a:t>
            </a:r>
            <a:r>
              <a:rPr sz="1200" spc="-5" dirty="0">
                <a:latin typeface="Arial"/>
                <a:cs typeface="Arial"/>
              </a:rPr>
              <a:t>que o(a) estudante  está frequentando </a:t>
            </a:r>
            <a:r>
              <a:rPr sz="1200" dirty="0">
                <a:latin typeface="Arial"/>
                <a:cs typeface="Arial"/>
              </a:rPr>
              <a:t>em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2017;</a:t>
            </a:r>
            <a:endParaRPr sz="1200">
              <a:latin typeface="Arial"/>
              <a:cs typeface="Arial"/>
            </a:endParaRPr>
          </a:p>
          <a:p>
            <a:pPr marL="965200" marR="6985" lvl="1" indent="-228600">
              <a:lnSpc>
                <a:spcPct val="141800"/>
              </a:lnSpc>
              <a:spcBef>
                <a:spcPts val="355"/>
              </a:spcBef>
              <a:buFont typeface="Symbol"/>
              <a:buChar char=""/>
              <a:tabLst>
                <a:tab pos="965200" algn="l"/>
                <a:tab pos="965835" algn="l"/>
              </a:tabLst>
            </a:pPr>
            <a:r>
              <a:rPr sz="1200" spc="-10" dirty="0">
                <a:latin typeface="Arial"/>
                <a:cs typeface="Arial"/>
              </a:rPr>
              <a:t>Comprovante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residência, </a:t>
            </a:r>
            <a:r>
              <a:rPr sz="1200" spc="-10" dirty="0">
                <a:latin typeface="Arial"/>
                <a:cs typeface="Arial"/>
              </a:rPr>
              <a:t>atualizado </a:t>
            </a:r>
            <a:r>
              <a:rPr sz="1200" dirty="0">
                <a:latin typeface="Arial"/>
                <a:cs typeface="Arial"/>
              </a:rPr>
              <a:t>(até </a:t>
            </a:r>
            <a:r>
              <a:rPr sz="1200" spc="-5" dirty="0">
                <a:latin typeface="Arial"/>
                <a:cs typeface="Arial"/>
              </a:rPr>
              <a:t>três meses </a:t>
            </a:r>
            <a:r>
              <a:rPr sz="1200" spc="-10" dirty="0">
                <a:latin typeface="Arial"/>
                <a:cs typeface="Arial"/>
              </a:rPr>
              <a:t>anteriores </a:t>
            </a:r>
            <a:r>
              <a:rPr sz="1200" spc="-5" dirty="0">
                <a:latin typeface="Arial"/>
                <a:cs typeface="Arial"/>
              </a:rPr>
              <a:t>à  matrícula).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1200">
              <a:latin typeface="Times New Roman"/>
              <a:cs typeface="Times New Roman"/>
            </a:endParaRPr>
          </a:p>
          <a:p>
            <a:pPr marL="1041400" lvl="2" indent="-231140">
              <a:lnSpc>
                <a:spcPct val="100000"/>
              </a:lnSpc>
              <a:spcBef>
                <a:spcPts val="5"/>
              </a:spcBef>
              <a:buSzPct val="116666"/>
              <a:buFont typeface="Symbol"/>
              <a:buChar char=""/>
              <a:tabLst>
                <a:tab pos="1041400" algn="l"/>
                <a:tab pos="1042035" algn="l"/>
              </a:tabLst>
            </a:pPr>
            <a:r>
              <a:rPr sz="1200" spc="-5" dirty="0">
                <a:latin typeface="Arial"/>
                <a:cs typeface="Arial"/>
              </a:rPr>
              <a:t>1 foto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3x4</a:t>
            </a:r>
            <a:endParaRPr sz="12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buFont typeface="Symbol"/>
              <a:buChar char=""/>
            </a:pPr>
            <a:endParaRPr sz="2500">
              <a:latin typeface="Times New Roman"/>
              <a:cs typeface="Times New Roman"/>
            </a:endParaRPr>
          </a:p>
          <a:p>
            <a:pPr marL="1041400" lvl="2" indent="-231140">
              <a:lnSpc>
                <a:spcPct val="100000"/>
              </a:lnSpc>
              <a:buSzPct val="116666"/>
              <a:buFont typeface="Symbol"/>
              <a:buChar char=""/>
              <a:tabLst>
                <a:tab pos="1041400" algn="l"/>
                <a:tab pos="1042035" algn="l"/>
              </a:tabLst>
            </a:pPr>
            <a:r>
              <a:rPr sz="1200" spc="-10" dirty="0">
                <a:latin typeface="Arial"/>
                <a:cs typeface="Arial"/>
              </a:rPr>
              <a:t>Carteira </a:t>
            </a:r>
            <a:r>
              <a:rPr sz="1200" dirty="0">
                <a:latin typeface="Arial"/>
                <a:cs typeface="Arial"/>
              </a:rPr>
              <a:t>de</a:t>
            </a:r>
            <a:r>
              <a:rPr sz="1200" spc="-5" dirty="0">
                <a:latin typeface="Arial"/>
                <a:cs typeface="Arial"/>
              </a:rPr>
              <a:t> Vacinação;</a:t>
            </a:r>
            <a:endParaRPr sz="12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Symbol"/>
              <a:buChar char=""/>
            </a:pPr>
            <a:endParaRPr sz="2500">
              <a:latin typeface="Times New Roman"/>
              <a:cs typeface="Times New Roman"/>
            </a:endParaRPr>
          </a:p>
          <a:p>
            <a:pPr marL="1041400" lvl="2" indent="-231140">
              <a:lnSpc>
                <a:spcPct val="100000"/>
              </a:lnSpc>
              <a:buSzPct val="116666"/>
              <a:buFont typeface="Symbol"/>
              <a:buChar char=""/>
              <a:tabLst>
                <a:tab pos="1041400" algn="l"/>
                <a:tab pos="1042035" algn="l"/>
              </a:tabLst>
            </a:pPr>
            <a:r>
              <a:rPr sz="1200" spc="-5" dirty="0">
                <a:latin typeface="Arial"/>
                <a:cs typeface="Arial"/>
              </a:rPr>
              <a:t>Histórico Escolar </a:t>
            </a:r>
            <a:r>
              <a:rPr sz="1200" dirty="0">
                <a:latin typeface="Arial"/>
                <a:cs typeface="Arial"/>
              </a:rPr>
              <a:t>(no </a:t>
            </a:r>
            <a:r>
              <a:rPr sz="1200" spc="-10" dirty="0">
                <a:latin typeface="Arial"/>
                <a:cs typeface="Arial"/>
              </a:rPr>
              <a:t>prazo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10" dirty="0">
                <a:latin typeface="Arial"/>
                <a:cs typeface="Arial"/>
              </a:rPr>
              <a:t>30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dias)</a:t>
            </a:r>
            <a:endParaRPr sz="12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Font typeface="Symbol"/>
              <a:buChar char=""/>
            </a:pPr>
            <a:endParaRPr sz="1700">
              <a:latin typeface="Times New Roman"/>
              <a:cs typeface="Times New Roman"/>
            </a:endParaRPr>
          </a:p>
          <a:p>
            <a:pPr marL="241300" marR="12065" indent="-228600" algn="just">
              <a:lnSpc>
                <a:spcPct val="143100"/>
              </a:lnSpc>
              <a:buAutoNum type="alphaLcParenR" startAt="4"/>
              <a:tabLst>
                <a:tab pos="281940" algn="l"/>
              </a:tabLst>
            </a:pPr>
            <a:r>
              <a:rPr sz="1200" spc="-5" dirty="0">
                <a:latin typeface="Arial"/>
                <a:cs typeface="Arial"/>
              </a:rPr>
              <a:t>Para efetivação </a:t>
            </a:r>
            <a:r>
              <a:rPr sz="1200" spc="-10" dirty="0">
                <a:latin typeface="Arial"/>
                <a:cs typeface="Arial"/>
              </a:rPr>
              <a:t>da matrícula </a:t>
            </a:r>
            <a:r>
              <a:rPr sz="1200" spc="-5" dirty="0">
                <a:latin typeface="Arial"/>
                <a:cs typeface="Arial"/>
              </a:rPr>
              <a:t>dos(as) estudantes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Jovens e </a:t>
            </a:r>
            <a:r>
              <a:rPr sz="1200" spc="-10" dirty="0">
                <a:latin typeface="Arial"/>
                <a:cs typeface="Arial"/>
              </a:rPr>
              <a:t>Adultos, </a:t>
            </a:r>
            <a:r>
              <a:rPr sz="1200" spc="-5" dirty="0">
                <a:latin typeface="Arial"/>
                <a:cs typeface="Arial"/>
              </a:rPr>
              <a:t>a  documentação </a:t>
            </a:r>
            <a:r>
              <a:rPr sz="1200" spc="-10" dirty="0">
                <a:latin typeface="Arial"/>
                <a:cs typeface="Arial"/>
              </a:rPr>
              <a:t>mínima exigida </a:t>
            </a:r>
            <a:r>
              <a:rPr sz="1200" spc="-5" dirty="0">
                <a:latin typeface="Arial"/>
                <a:cs typeface="Arial"/>
              </a:rPr>
              <a:t>será a Certidão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Nascimento </a:t>
            </a:r>
            <a:r>
              <a:rPr sz="1200" spc="-10" dirty="0">
                <a:latin typeface="Arial"/>
                <a:cs typeface="Arial"/>
              </a:rPr>
              <a:t>ou </a:t>
            </a:r>
            <a:r>
              <a:rPr sz="1200" spc="-5" dirty="0">
                <a:latin typeface="Arial"/>
                <a:cs typeface="Arial"/>
              </a:rPr>
              <a:t>Carteira </a:t>
            </a:r>
            <a:r>
              <a:rPr sz="1200" dirty="0">
                <a:latin typeface="Arial"/>
                <a:cs typeface="Arial"/>
              </a:rPr>
              <a:t>de  </a:t>
            </a:r>
            <a:r>
              <a:rPr sz="1200" spc="-10" dirty="0">
                <a:latin typeface="Arial"/>
                <a:cs typeface="Arial"/>
              </a:rPr>
              <a:t>Identidade </a:t>
            </a:r>
            <a:r>
              <a:rPr sz="1200" dirty="0">
                <a:latin typeface="Arial"/>
                <a:cs typeface="Arial"/>
              </a:rPr>
              <a:t>— </a:t>
            </a:r>
            <a:r>
              <a:rPr sz="1200" spc="-5" dirty="0">
                <a:latin typeface="Arial"/>
                <a:cs typeface="Arial"/>
              </a:rPr>
              <a:t>RG/CPF Histórico </a:t>
            </a:r>
            <a:r>
              <a:rPr sz="1200" dirty="0">
                <a:latin typeface="Arial"/>
                <a:cs typeface="Arial"/>
              </a:rPr>
              <a:t>Escolar, </a:t>
            </a:r>
            <a:r>
              <a:rPr sz="1200" spc="-5" dirty="0">
                <a:latin typeface="Arial"/>
                <a:cs typeface="Arial"/>
              </a:rPr>
              <a:t>Comprovante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Residência, 1 foto</a:t>
            </a:r>
            <a:r>
              <a:rPr sz="1200" spc="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3x4.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AutoNum type="alphaLcParenR" startAt="4"/>
            </a:pPr>
            <a:endParaRPr sz="185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43500"/>
              </a:lnSpc>
              <a:buAutoNum type="alphaLcParenR" startAt="4"/>
              <a:tabLst>
                <a:tab pos="238760" algn="l"/>
              </a:tabLst>
            </a:pPr>
            <a:r>
              <a:rPr sz="120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matrículas </a:t>
            </a:r>
            <a:r>
              <a:rPr sz="1200" dirty="0">
                <a:latin typeface="Arial"/>
                <a:cs typeface="Arial"/>
              </a:rPr>
              <a:t>no </a:t>
            </a:r>
            <a:r>
              <a:rPr sz="1200" spc="-10" dirty="0">
                <a:latin typeface="Arial"/>
                <a:cs typeface="Arial"/>
              </a:rPr>
              <a:t>1º </a:t>
            </a:r>
            <a:r>
              <a:rPr sz="1200" spc="-5" dirty="0">
                <a:latin typeface="Arial"/>
                <a:cs typeface="Arial"/>
              </a:rPr>
              <a:t>ano,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Fundamental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10" dirty="0">
                <a:latin typeface="Arial"/>
                <a:cs typeface="Arial"/>
              </a:rPr>
              <a:t>09 </a:t>
            </a:r>
            <a:r>
              <a:rPr sz="1200" spc="-5" dirty="0">
                <a:latin typeface="Arial"/>
                <a:cs typeface="Arial"/>
              </a:rPr>
              <a:t>(nove) anos, será para  estudantes </a:t>
            </a:r>
            <a:r>
              <a:rPr sz="1200" spc="-10" dirty="0">
                <a:latin typeface="Arial"/>
                <a:cs typeface="Arial"/>
              </a:rPr>
              <a:t>que </a:t>
            </a:r>
            <a:r>
              <a:rPr sz="1200" spc="-5" dirty="0">
                <a:latin typeface="Arial"/>
                <a:cs typeface="Arial"/>
              </a:rPr>
              <a:t>tenham 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06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(seis) anos completos até 31/03/2018</a:t>
            </a:r>
            <a:r>
              <a:rPr sz="1200" spc="-5" dirty="0">
                <a:latin typeface="Arial"/>
                <a:cs typeface="Arial"/>
              </a:rPr>
              <a:t>, conforme </a:t>
            </a:r>
            <a:r>
              <a:rPr sz="1200" dirty="0">
                <a:latin typeface="Arial"/>
                <a:cs typeface="Arial"/>
              </a:rPr>
              <a:t>Art. </a:t>
            </a:r>
            <a:r>
              <a:rPr sz="1200" spc="-10" dirty="0">
                <a:latin typeface="Arial"/>
                <a:cs typeface="Arial"/>
              </a:rPr>
              <a:t>1º  da </a:t>
            </a:r>
            <a:r>
              <a:rPr sz="1200" spc="-5" dirty="0">
                <a:latin typeface="Arial"/>
                <a:cs typeface="Arial"/>
              </a:rPr>
              <a:t>Resolução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CEE/SC </a:t>
            </a:r>
            <a:r>
              <a:rPr sz="1200" spc="-10" dirty="0">
                <a:latin typeface="Arial"/>
                <a:cs typeface="Arial"/>
              </a:rPr>
              <a:t>064/2010, </a:t>
            </a:r>
            <a:r>
              <a:rPr sz="1200" dirty="0">
                <a:latin typeface="Arial"/>
                <a:cs typeface="Arial"/>
              </a:rPr>
              <a:t>Art. </a:t>
            </a:r>
            <a:r>
              <a:rPr sz="1200" spc="-10" dirty="0">
                <a:latin typeface="Arial"/>
                <a:cs typeface="Arial"/>
              </a:rPr>
              <a:t>1º do </a:t>
            </a:r>
            <a:r>
              <a:rPr sz="1200" spc="-5" dirty="0">
                <a:latin typeface="Arial"/>
                <a:cs typeface="Arial"/>
              </a:rPr>
              <a:t>Decreto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dirty="0">
                <a:latin typeface="Arial"/>
                <a:cs typeface="Arial"/>
              </a:rPr>
              <a:t>Governo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Estado </a:t>
            </a:r>
            <a:r>
              <a:rPr sz="1200" spc="-10" dirty="0">
                <a:latin typeface="Arial"/>
                <a:cs typeface="Arial"/>
              </a:rPr>
              <a:t>de  </a:t>
            </a:r>
            <a:r>
              <a:rPr sz="1200" spc="-5" dirty="0">
                <a:latin typeface="Arial"/>
                <a:cs typeface="Arial"/>
              </a:rPr>
              <a:t>Santa Catarina </a:t>
            </a:r>
            <a:r>
              <a:rPr sz="1200" spc="-10" dirty="0">
                <a:latin typeface="Arial"/>
                <a:cs typeface="Arial"/>
              </a:rPr>
              <a:t>Nº </a:t>
            </a:r>
            <a:r>
              <a:rPr sz="1200" spc="-5" dirty="0">
                <a:latin typeface="Arial"/>
                <a:cs typeface="Arial"/>
              </a:rPr>
              <a:t>699/2011, Resolução CNE/CEB </a:t>
            </a:r>
            <a:r>
              <a:rPr sz="1200" dirty="0">
                <a:latin typeface="Arial"/>
                <a:cs typeface="Arial"/>
              </a:rPr>
              <a:t>01/2010 </a:t>
            </a:r>
            <a:r>
              <a:rPr sz="1200" spc="-5" dirty="0">
                <a:latin typeface="Arial"/>
                <a:cs typeface="Arial"/>
              </a:rPr>
              <a:t>e Resolução CNE/CEB  </a:t>
            </a:r>
            <a:r>
              <a:rPr sz="1200" spc="-10" dirty="0">
                <a:latin typeface="Arial"/>
                <a:cs typeface="Arial"/>
              </a:rPr>
              <a:t>07/2010.</a:t>
            </a:r>
            <a:endParaRPr sz="1200">
              <a:latin typeface="Arial"/>
              <a:cs typeface="Arial"/>
            </a:endParaRPr>
          </a:p>
          <a:p>
            <a:pPr marL="241300" marR="11430" indent="-228600" algn="just">
              <a:lnSpc>
                <a:spcPct val="143100"/>
              </a:lnSpc>
              <a:spcBef>
                <a:spcPts val="20"/>
              </a:spcBef>
              <a:buAutoNum type="alphaLcParenR" startAt="4"/>
              <a:tabLst>
                <a:tab pos="238760" algn="l"/>
              </a:tabLst>
            </a:pPr>
            <a:r>
              <a:rPr sz="1200" dirty="0">
                <a:latin typeface="Arial"/>
                <a:cs typeface="Arial"/>
              </a:rPr>
              <a:t>O </a:t>
            </a:r>
            <a:r>
              <a:rPr sz="1200" spc="-5" dirty="0">
                <a:latin typeface="Arial"/>
                <a:cs typeface="Arial"/>
              </a:rPr>
              <a:t>turno será definido pela Unidade </a:t>
            </a:r>
            <a:r>
              <a:rPr sz="1200" dirty="0">
                <a:latin typeface="Arial"/>
                <a:cs typeface="Arial"/>
              </a:rPr>
              <a:t>Escolar, </a:t>
            </a:r>
            <a:r>
              <a:rPr sz="1200" spc="-5" dirty="0">
                <a:latin typeface="Arial"/>
                <a:cs typeface="Arial"/>
              </a:rPr>
              <a:t>conforme sua estrutura física, seu Projeto  Político Pedagógico e o </a:t>
            </a:r>
            <a:r>
              <a:rPr sz="1200" dirty="0">
                <a:latin typeface="Arial"/>
                <a:cs typeface="Arial"/>
              </a:rPr>
              <a:t>seu </a:t>
            </a:r>
            <a:r>
              <a:rPr sz="1200" spc="-5" dirty="0">
                <a:latin typeface="Arial"/>
                <a:cs typeface="Arial"/>
              </a:rPr>
              <a:t>quadro </a:t>
            </a:r>
            <a:r>
              <a:rPr sz="1200" dirty="0">
                <a:latin typeface="Arial"/>
                <a:cs typeface="Arial"/>
              </a:rPr>
              <a:t>de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profissionais.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9317" y="9222358"/>
            <a:ext cx="4044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b="1" spc="-5" dirty="0">
                <a:latin typeface="Arial"/>
                <a:cs typeface="Arial"/>
              </a:rPr>
              <a:t>1.3.	</a:t>
            </a:r>
            <a:r>
              <a:rPr sz="1200" b="1" dirty="0">
                <a:latin typeface="Arial"/>
                <a:cs typeface="Arial"/>
              </a:rPr>
              <a:t>O </a:t>
            </a:r>
            <a:r>
              <a:rPr sz="1200" b="1" spc="-5" dirty="0">
                <a:latin typeface="Arial"/>
                <a:cs typeface="Arial"/>
              </a:rPr>
              <a:t>período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5" dirty="0">
                <a:latin typeface="Arial"/>
                <a:cs typeface="Arial"/>
              </a:rPr>
              <a:t>registro </a:t>
            </a:r>
            <a:r>
              <a:rPr sz="1200" b="1" dirty="0">
                <a:latin typeface="Arial"/>
                <a:cs typeface="Arial"/>
              </a:rPr>
              <a:t>da </a:t>
            </a:r>
            <a:r>
              <a:rPr sz="1200" b="1" spc="-5" dirty="0">
                <a:latin typeface="Arial"/>
                <a:cs typeface="Arial"/>
              </a:rPr>
              <a:t>enturmação </a:t>
            </a:r>
            <a:r>
              <a:rPr sz="1200" b="1" dirty="0">
                <a:latin typeface="Arial"/>
                <a:cs typeface="Arial"/>
              </a:rPr>
              <a:t>no</a:t>
            </a:r>
            <a:r>
              <a:rPr sz="1200" b="1" spc="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sistema: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537" y="785241"/>
            <a:ext cx="6329045" cy="1938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9480" indent="-229235">
              <a:lnSpc>
                <a:spcPct val="100000"/>
              </a:lnSpc>
              <a:spcBef>
                <a:spcPts val="100"/>
              </a:spcBef>
              <a:buFont typeface="Arial"/>
              <a:buAutoNum type="alphaLcParenR"/>
              <a:tabLst>
                <a:tab pos="912494" algn="l"/>
              </a:tabLst>
            </a:pPr>
            <a:r>
              <a:rPr sz="1200" dirty="0">
                <a:latin typeface="Arial"/>
                <a:cs typeface="Arial"/>
              </a:rPr>
              <a:t>O </a:t>
            </a:r>
            <a:r>
              <a:rPr sz="1200" b="1" dirty="0">
                <a:latin typeface="Arial"/>
                <a:cs typeface="Arial"/>
              </a:rPr>
              <a:t>SISGESC </a:t>
            </a:r>
            <a:r>
              <a:rPr sz="1200" spc="-10" dirty="0">
                <a:latin typeface="Arial"/>
                <a:cs typeface="Arial"/>
              </a:rPr>
              <a:t>abrirá para </a:t>
            </a:r>
            <a:r>
              <a:rPr sz="1200" spc="-5" dirty="0">
                <a:latin typeface="Arial"/>
                <a:cs typeface="Arial"/>
              </a:rPr>
              <a:t>o registro </a:t>
            </a:r>
            <a:r>
              <a:rPr sz="1200" spc="-10" dirty="0">
                <a:latin typeface="Arial"/>
                <a:cs typeface="Arial"/>
              </a:rPr>
              <a:t>das </a:t>
            </a:r>
            <a:r>
              <a:rPr sz="1200" spc="-5" dirty="0">
                <a:latin typeface="Arial"/>
                <a:cs typeface="Arial"/>
              </a:rPr>
              <a:t>enturmações a </a:t>
            </a:r>
            <a:r>
              <a:rPr sz="1200" spc="-10" dirty="0">
                <a:latin typeface="Arial"/>
                <a:cs typeface="Arial"/>
              </a:rPr>
              <a:t>partir do </a:t>
            </a:r>
            <a:r>
              <a:rPr sz="1200" dirty="0">
                <a:latin typeface="Arial"/>
                <a:cs typeface="Arial"/>
              </a:rPr>
              <a:t>dia: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11/12/2017.</a:t>
            </a:r>
            <a:endParaRPr sz="1200">
              <a:latin typeface="Arial"/>
              <a:cs typeface="Arial"/>
            </a:endParaRPr>
          </a:p>
          <a:p>
            <a:pPr marL="919480" marR="5080" indent="-229235" algn="just">
              <a:lnSpc>
                <a:spcPct val="144500"/>
              </a:lnSpc>
              <a:spcBef>
                <a:spcPts val="575"/>
              </a:spcBef>
              <a:buFont typeface="Arial"/>
              <a:buAutoNum type="alphaLcParenR"/>
              <a:tabLst>
                <a:tab pos="912494" algn="l"/>
              </a:tabLst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b="1" spc="-5" dirty="0">
                <a:latin typeface="Arial"/>
                <a:cs typeface="Arial"/>
              </a:rPr>
              <a:t>solicitação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5" dirty="0">
                <a:latin typeface="Arial"/>
                <a:cs typeface="Arial"/>
              </a:rPr>
              <a:t>novas </a:t>
            </a:r>
            <a:r>
              <a:rPr sz="1200" b="1" spc="-10" dirty="0">
                <a:latin typeface="Arial"/>
                <a:cs typeface="Arial"/>
              </a:rPr>
              <a:t>turmas </a:t>
            </a:r>
            <a:r>
              <a:rPr sz="1200" spc="-5" dirty="0">
                <a:latin typeface="Arial"/>
                <a:cs typeface="Arial"/>
              </a:rPr>
              <a:t>será </a:t>
            </a:r>
            <a:r>
              <a:rPr sz="1200" spc="-1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período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11/12/2017 até  </a:t>
            </a:r>
            <a:r>
              <a:rPr sz="1200" spc="-10" dirty="0">
                <a:latin typeface="Arial"/>
                <a:cs typeface="Arial"/>
              </a:rPr>
              <a:t>21/12/2017, </a:t>
            </a:r>
            <a:r>
              <a:rPr sz="1200" spc="-5" dirty="0">
                <a:latin typeface="Arial"/>
                <a:cs typeface="Arial"/>
              </a:rPr>
              <a:t>através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solicitação </a:t>
            </a:r>
            <a:r>
              <a:rPr sz="1200" spc="-10" dirty="0">
                <a:latin typeface="Arial"/>
                <a:cs typeface="Arial"/>
              </a:rPr>
              <a:t>de turmas no </a:t>
            </a:r>
            <a:r>
              <a:rPr sz="1200" spc="-5" dirty="0">
                <a:latin typeface="Arial"/>
                <a:cs typeface="Arial"/>
              </a:rPr>
              <a:t>SISGESC. </a:t>
            </a:r>
            <a:r>
              <a:rPr sz="1200" spc="-10" dirty="0">
                <a:latin typeface="Arial"/>
                <a:cs typeface="Arial"/>
              </a:rPr>
              <a:t>Após </a:t>
            </a:r>
            <a:r>
              <a:rPr sz="1200" spc="-5" dirty="0">
                <a:latin typeface="Arial"/>
                <a:cs typeface="Arial"/>
              </a:rPr>
              <a:t>este período  o sistema ficará fechado para solicitação, reabrindo </a:t>
            </a:r>
            <a:r>
              <a:rPr sz="1200" dirty="0">
                <a:latin typeface="Arial"/>
                <a:cs typeface="Arial"/>
              </a:rPr>
              <a:t>em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20/01/2018.</a:t>
            </a:r>
            <a:endParaRPr sz="1200">
              <a:latin typeface="Arial"/>
              <a:cs typeface="Arial"/>
            </a:endParaRPr>
          </a:p>
          <a:p>
            <a:pPr marL="12700" marR="8890" algn="just">
              <a:lnSpc>
                <a:spcPct val="143700"/>
              </a:lnSpc>
              <a:spcBef>
                <a:spcPts val="595"/>
              </a:spcBef>
            </a:pPr>
            <a:r>
              <a:rPr sz="1200" b="1" spc="-5" dirty="0">
                <a:latin typeface="Arial"/>
                <a:cs typeface="Arial"/>
              </a:rPr>
              <a:t>Orientamos </a:t>
            </a:r>
            <a:r>
              <a:rPr sz="1200" b="1" spc="-10" dirty="0">
                <a:latin typeface="Arial"/>
                <a:cs typeface="Arial"/>
              </a:rPr>
              <a:t>para </a:t>
            </a:r>
            <a:r>
              <a:rPr sz="1200" b="1" dirty="0">
                <a:latin typeface="Arial"/>
                <a:cs typeface="Arial"/>
              </a:rPr>
              <a:t>que as </a:t>
            </a:r>
            <a:r>
              <a:rPr sz="1200" b="1" spc="-5" dirty="0">
                <a:latin typeface="Arial"/>
                <a:cs typeface="Arial"/>
              </a:rPr>
              <a:t>enturmações sejam realizadas até </a:t>
            </a:r>
            <a:r>
              <a:rPr sz="1200" b="1" dirty="0">
                <a:latin typeface="Arial"/>
                <a:cs typeface="Arial"/>
              </a:rPr>
              <a:t>o dia </a:t>
            </a:r>
            <a:r>
              <a:rPr sz="1200" b="1" spc="-5" dirty="0">
                <a:latin typeface="Arial"/>
                <a:cs typeface="Arial"/>
              </a:rPr>
              <a:t>29/12, principalmente  </a:t>
            </a:r>
            <a:r>
              <a:rPr sz="1200" b="1" spc="-10" dirty="0">
                <a:latin typeface="Arial"/>
                <a:cs typeface="Arial"/>
              </a:rPr>
              <a:t>as </a:t>
            </a:r>
            <a:r>
              <a:rPr sz="1200" b="1" spc="-5" dirty="0">
                <a:latin typeface="Arial"/>
                <a:cs typeface="Arial"/>
              </a:rPr>
              <a:t>turmas </a:t>
            </a:r>
            <a:r>
              <a:rPr sz="1200" b="1" dirty="0">
                <a:latin typeface="Arial"/>
                <a:cs typeface="Arial"/>
              </a:rPr>
              <a:t>que </a:t>
            </a:r>
            <a:r>
              <a:rPr sz="1200" b="1" spc="-5" dirty="0">
                <a:latin typeface="Arial"/>
                <a:cs typeface="Arial"/>
              </a:rPr>
              <a:t>apresentam matrícula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5" dirty="0">
                <a:latin typeface="Arial"/>
                <a:cs typeface="Arial"/>
              </a:rPr>
              <a:t>alunos com deficiência, </a:t>
            </a:r>
            <a:r>
              <a:rPr sz="1200" b="1" spc="-10" dirty="0">
                <a:latin typeface="Arial"/>
                <a:cs typeface="Arial"/>
              </a:rPr>
              <a:t>para </a:t>
            </a:r>
            <a:r>
              <a:rPr sz="1200" b="1" spc="-5" dirty="0">
                <a:latin typeface="Arial"/>
                <a:cs typeface="Arial"/>
              </a:rPr>
              <a:t>a </a:t>
            </a:r>
            <a:r>
              <a:rPr sz="1200" b="1" spc="-10" dirty="0">
                <a:latin typeface="Arial"/>
                <a:cs typeface="Arial"/>
              </a:rPr>
              <a:t>liberação </a:t>
            </a:r>
            <a:r>
              <a:rPr sz="1200" b="1" spc="-5" dirty="0">
                <a:latin typeface="Arial"/>
                <a:cs typeface="Arial"/>
              </a:rPr>
              <a:t>das  </a:t>
            </a:r>
            <a:r>
              <a:rPr sz="1200" b="1" spc="-10" dirty="0">
                <a:latin typeface="Arial"/>
                <a:cs typeface="Arial"/>
              </a:rPr>
              <a:t>vagas </a:t>
            </a:r>
            <a:r>
              <a:rPr sz="1200" b="1" dirty="0">
                <a:latin typeface="Arial"/>
                <a:cs typeface="Arial"/>
              </a:rPr>
              <a:t>da </a:t>
            </a:r>
            <a:r>
              <a:rPr sz="1200" b="1" spc="-10" dirty="0">
                <a:latin typeface="Arial"/>
                <a:cs typeface="Arial"/>
              </a:rPr>
              <a:t>Educação </a:t>
            </a:r>
            <a:r>
              <a:rPr sz="1200" b="1" spc="-5" dirty="0">
                <a:latin typeface="Arial"/>
                <a:cs typeface="Arial"/>
              </a:rPr>
              <a:t>Especial </a:t>
            </a:r>
            <a:r>
              <a:rPr sz="1200" b="1" spc="-10" dirty="0">
                <a:latin typeface="Arial"/>
                <a:cs typeface="Arial"/>
              </a:rPr>
              <a:t>para </a:t>
            </a:r>
            <a:r>
              <a:rPr sz="1200" b="1" spc="-5" dirty="0">
                <a:latin typeface="Arial"/>
                <a:cs typeface="Arial"/>
              </a:rPr>
              <a:t>a </a:t>
            </a:r>
            <a:r>
              <a:rPr sz="1200" b="1" spc="-10" dirty="0">
                <a:latin typeface="Arial"/>
                <a:cs typeface="Arial"/>
              </a:rPr>
              <a:t>primeira </a:t>
            </a:r>
            <a:r>
              <a:rPr sz="1200" b="1" spc="-5" dirty="0">
                <a:latin typeface="Arial"/>
                <a:cs typeface="Arial"/>
              </a:rPr>
              <a:t>chamada </a:t>
            </a:r>
            <a:r>
              <a:rPr sz="1200" b="1" dirty="0">
                <a:latin typeface="Arial"/>
                <a:cs typeface="Arial"/>
              </a:rPr>
              <a:t>dos </a:t>
            </a:r>
            <a:r>
              <a:rPr sz="1200" b="1" spc="-5" dirty="0">
                <a:latin typeface="Arial"/>
                <a:cs typeface="Arial"/>
              </a:rPr>
              <a:t>professores </a:t>
            </a:r>
            <a:r>
              <a:rPr sz="1200" b="1" spc="-15" dirty="0">
                <a:latin typeface="Arial"/>
                <a:cs typeface="Arial"/>
              </a:rPr>
              <a:t>ACTs </a:t>
            </a:r>
            <a:r>
              <a:rPr sz="1200" b="1" dirty="0">
                <a:latin typeface="Arial"/>
                <a:cs typeface="Arial"/>
              </a:rPr>
              <a:t>em</a:t>
            </a:r>
            <a:r>
              <a:rPr sz="1200" b="1" spc="27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2018.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8217" y="3195955"/>
            <a:ext cx="5538470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Observações: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L="551180" indent="-269240">
              <a:lnSpc>
                <a:spcPct val="100000"/>
              </a:lnSpc>
              <a:buFont typeface="Symbol"/>
              <a:buChar char=""/>
              <a:tabLst>
                <a:tab pos="551180" algn="l"/>
                <a:tab pos="551815" algn="l"/>
              </a:tabLst>
            </a:pPr>
            <a:r>
              <a:rPr sz="1200" dirty="0">
                <a:latin typeface="Arial"/>
                <a:cs typeface="Arial"/>
              </a:rPr>
              <a:t>É </a:t>
            </a:r>
            <a:r>
              <a:rPr sz="1200" spc="-10" dirty="0">
                <a:latin typeface="Arial"/>
                <a:cs typeface="Arial"/>
              </a:rPr>
              <a:t>garantida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-10" dirty="0">
                <a:latin typeface="Arial"/>
                <a:cs typeface="Arial"/>
              </a:rPr>
              <a:t>matrícula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10" dirty="0">
                <a:latin typeface="Arial"/>
                <a:cs typeface="Arial"/>
              </a:rPr>
              <a:t>alunos </a:t>
            </a:r>
            <a:r>
              <a:rPr sz="1200" dirty="0">
                <a:latin typeface="Arial"/>
                <a:cs typeface="Arial"/>
              </a:rPr>
              <a:t>na </a:t>
            </a:r>
            <a:r>
              <a:rPr sz="1200" spc="-5" dirty="0">
                <a:latin typeface="Arial"/>
                <a:cs typeface="Arial"/>
              </a:rPr>
              <a:t>Educação Básica a </a:t>
            </a:r>
            <a:r>
              <a:rPr sz="1200" spc="-10" dirty="0">
                <a:latin typeface="Arial"/>
                <a:cs typeface="Arial"/>
              </a:rPr>
              <a:t>qualquer</a:t>
            </a:r>
            <a:r>
              <a:rPr sz="1200" spc="2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tempo.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9317" y="4219828"/>
            <a:ext cx="50031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b="1" spc="-5" dirty="0">
                <a:latin typeface="Arial"/>
                <a:cs typeface="Arial"/>
              </a:rPr>
              <a:t>1.4.	Requisitos </a:t>
            </a:r>
            <a:r>
              <a:rPr sz="1200" b="1" spc="-10" dirty="0">
                <a:latin typeface="Arial"/>
                <a:cs typeface="Arial"/>
              </a:rPr>
              <a:t>para </a:t>
            </a:r>
            <a:r>
              <a:rPr sz="1200" b="1" spc="-5" dirty="0">
                <a:latin typeface="Arial"/>
                <a:cs typeface="Arial"/>
              </a:rPr>
              <a:t>ingresso </a:t>
            </a:r>
            <a:r>
              <a:rPr sz="1200" b="1" dirty="0">
                <a:latin typeface="Arial"/>
                <a:cs typeface="Arial"/>
              </a:rPr>
              <a:t>nos </a:t>
            </a:r>
            <a:r>
              <a:rPr sz="1200" b="1" spc="-10" dirty="0">
                <a:latin typeface="Arial"/>
                <a:cs typeface="Arial"/>
              </a:rPr>
              <a:t>níveis </a:t>
            </a:r>
            <a:r>
              <a:rPr sz="1200" b="1" spc="-5" dirty="0">
                <a:latin typeface="Arial"/>
                <a:cs typeface="Arial"/>
              </a:rPr>
              <a:t>e modalidades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10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ensino: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7537" y="4898390"/>
            <a:ext cx="6326505" cy="1338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98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1.4.1. Ensino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Fundamental</a:t>
            </a:r>
            <a:endParaRPr sz="1200">
              <a:latin typeface="Arial"/>
              <a:cs typeface="Arial"/>
            </a:endParaRPr>
          </a:p>
          <a:p>
            <a:pPr marL="12700" marR="5080" indent="449580" algn="just">
              <a:lnSpc>
                <a:spcPct val="143500"/>
              </a:lnSpc>
              <a:spcBef>
                <a:spcPts val="630"/>
              </a:spcBef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Escola Pública Estadual </a:t>
            </a:r>
            <a:r>
              <a:rPr sz="1200" dirty="0">
                <a:latin typeface="Arial"/>
                <a:cs typeface="Arial"/>
              </a:rPr>
              <a:t>deverá </a:t>
            </a:r>
            <a:r>
              <a:rPr sz="1200" spc="-10" dirty="0">
                <a:latin typeface="Arial"/>
                <a:cs typeface="Arial"/>
              </a:rPr>
              <a:t>matricular </a:t>
            </a:r>
            <a:r>
              <a:rPr sz="1200" spc="-5" dirty="0">
                <a:latin typeface="Arial"/>
                <a:cs typeface="Arial"/>
              </a:rPr>
              <a:t>automaticamente </a:t>
            </a:r>
            <a:r>
              <a:rPr sz="1200" spc="-10" dirty="0">
                <a:latin typeface="Arial"/>
                <a:cs typeface="Arial"/>
              </a:rPr>
              <a:t>toda </a:t>
            </a:r>
            <a:r>
              <a:rPr sz="1200" spc="-5" dirty="0">
                <a:latin typeface="Arial"/>
                <a:cs typeface="Arial"/>
              </a:rPr>
              <a:t>criança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6  (seis) anos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idade a completar até a </a:t>
            </a:r>
            <a:r>
              <a:rPr sz="1200" spc="-10" dirty="0">
                <a:latin typeface="Arial"/>
                <a:cs typeface="Arial"/>
              </a:rPr>
              <a:t>data de </a:t>
            </a:r>
            <a:r>
              <a:rPr sz="1200" dirty="0">
                <a:latin typeface="Arial"/>
                <a:cs typeface="Arial"/>
              </a:rPr>
              <a:t>31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março </a:t>
            </a:r>
            <a:r>
              <a:rPr sz="1200" spc="-10" dirty="0">
                <a:latin typeface="Arial"/>
                <a:cs typeface="Arial"/>
              </a:rPr>
              <a:t>de 2018, </a:t>
            </a:r>
            <a:r>
              <a:rPr sz="1200" spc="-5" dirty="0">
                <a:latin typeface="Arial"/>
                <a:cs typeface="Arial"/>
              </a:rPr>
              <a:t>conforme </a:t>
            </a:r>
            <a:r>
              <a:rPr sz="1200" dirty="0">
                <a:latin typeface="Arial"/>
                <a:cs typeface="Arial"/>
              </a:rPr>
              <a:t>Art. </a:t>
            </a:r>
            <a:r>
              <a:rPr sz="1200" spc="-10" dirty="0">
                <a:latin typeface="Arial"/>
                <a:cs typeface="Arial"/>
              </a:rPr>
              <a:t>1º da  </a:t>
            </a:r>
            <a:r>
              <a:rPr sz="1200" spc="-5" dirty="0">
                <a:latin typeface="Arial"/>
                <a:cs typeface="Arial"/>
              </a:rPr>
              <a:t>Resolução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CEE/SC 064/2010, </a:t>
            </a:r>
            <a:r>
              <a:rPr sz="1200" dirty="0">
                <a:latin typeface="Arial"/>
                <a:cs typeface="Arial"/>
              </a:rPr>
              <a:t>Art. </a:t>
            </a:r>
            <a:r>
              <a:rPr sz="1200" spc="-10" dirty="0">
                <a:latin typeface="Arial"/>
                <a:cs typeface="Arial"/>
              </a:rPr>
              <a:t>1º do </a:t>
            </a:r>
            <a:r>
              <a:rPr sz="1200" spc="-5" dirty="0">
                <a:latin typeface="Arial"/>
                <a:cs typeface="Arial"/>
              </a:rPr>
              <a:t>Decreto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Governo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Estado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dirty="0">
                <a:latin typeface="Arial"/>
                <a:cs typeface="Arial"/>
              </a:rPr>
              <a:t>Santa  </a:t>
            </a:r>
            <a:r>
              <a:rPr sz="1200" spc="-5" dirty="0">
                <a:latin typeface="Arial"/>
                <a:cs typeface="Arial"/>
              </a:rPr>
              <a:t>Catarina </a:t>
            </a:r>
            <a:r>
              <a:rPr sz="1200" spc="-10" dirty="0">
                <a:latin typeface="Arial"/>
                <a:cs typeface="Arial"/>
              </a:rPr>
              <a:t>Nº </a:t>
            </a:r>
            <a:r>
              <a:rPr sz="1200" spc="-5" dirty="0">
                <a:latin typeface="Arial"/>
                <a:cs typeface="Arial"/>
              </a:rPr>
              <a:t>699/2011, </a:t>
            </a:r>
            <a:r>
              <a:rPr sz="1200" spc="-10" dirty="0">
                <a:latin typeface="Arial"/>
                <a:cs typeface="Arial"/>
              </a:rPr>
              <a:t>Resolução </a:t>
            </a:r>
            <a:r>
              <a:rPr sz="1200" dirty="0">
                <a:latin typeface="Arial"/>
                <a:cs typeface="Arial"/>
              </a:rPr>
              <a:t>CNE/CEB </a:t>
            </a:r>
            <a:r>
              <a:rPr sz="1200" spc="-10" dirty="0">
                <a:latin typeface="Arial"/>
                <a:cs typeface="Arial"/>
              </a:rPr>
              <a:t>01/2010 </a:t>
            </a:r>
            <a:r>
              <a:rPr sz="1200" spc="-5" dirty="0">
                <a:latin typeface="Arial"/>
                <a:cs typeface="Arial"/>
              </a:rPr>
              <a:t>e Resolução CNE/CEB</a:t>
            </a:r>
            <a:r>
              <a:rPr sz="1200" spc="1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07/2010.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0757" y="6892543"/>
            <a:ext cx="5958840" cy="2538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1.4.2. Ensino Médio e </a:t>
            </a:r>
            <a:r>
              <a:rPr sz="1200" b="1" spc="-10" dirty="0">
                <a:latin typeface="Arial"/>
                <a:cs typeface="Arial"/>
              </a:rPr>
              <a:t>Educação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Profissional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238760" indent="-226060">
              <a:lnSpc>
                <a:spcPct val="100000"/>
              </a:lnSpc>
              <a:buAutoNum type="alphaLcParenR"/>
              <a:tabLst>
                <a:tab pos="238760" algn="l"/>
              </a:tabLst>
            </a:pPr>
            <a:r>
              <a:rPr sz="1200" spc="-10" dirty="0">
                <a:latin typeface="Arial"/>
                <a:cs typeface="Arial"/>
              </a:rPr>
              <a:t>Ensino </a:t>
            </a:r>
            <a:r>
              <a:rPr sz="1200" spc="-5" dirty="0">
                <a:latin typeface="Arial"/>
                <a:cs typeface="Arial"/>
              </a:rPr>
              <a:t>Médio e Ensino Médio Integrado a Educação Profissional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(EMIEP)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lphaLcParenR"/>
            </a:pPr>
            <a:endParaRPr sz="1150">
              <a:latin typeface="Times New Roman"/>
              <a:cs typeface="Times New Roman"/>
            </a:endParaRPr>
          </a:p>
          <a:p>
            <a:pPr marL="502284" lvl="1" indent="-222885">
              <a:lnSpc>
                <a:spcPct val="100000"/>
              </a:lnSpc>
              <a:buFont typeface="Symbol"/>
              <a:buChar char=""/>
              <a:tabLst>
                <a:tab pos="502284" algn="l"/>
                <a:tab pos="502920" algn="l"/>
              </a:tabLst>
            </a:pPr>
            <a:r>
              <a:rPr sz="1200" spc="-10" dirty="0">
                <a:latin typeface="Arial"/>
                <a:cs typeface="Arial"/>
              </a:rPr>
              <a:t>Alunos </a:t>
            </a:r>
            <a:r>
              <a:rPr sz="1200" spc="-5" dirty="0">
                <a:latin typeface="Arial"/>
                <a:cs typeface="Arial"/>
              </a:rPr>
              <a:t>egressos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Fundamental.</a:t>
            </a:r>
            <a:endParaRPr sz="1200">
              <a:latin typeface="Arial"/>
              <a:cs typeface="Arial"/>
            </a:endParaRPr>
          </a:p>
          <a:p>
            <a:pPr marL="238760" indent="-226060">
              <a:lnSpc>
                <a:spcPct val="100000"/>
              </a:lnSpc>
              <a:spcBef>
                <a:spcPts val="1220"/>
              </a:spcBef>
              <a:buAutoNum type="alphaLcParenR"/>
              <a:tabLst>
                <a:tab pos="238760" algn="l"/>
              </a:tabLst>
            </a:pPr>
            <a:r>
              <a:rPr sz="1200" spc="-5" dirty="0">
                <a:latin typeface="Arial"/>
                <a:cs typeface="Arial"/>
              </a:rPr>
              <a:t>Curso </a:t>
            </a:r>
            <a:r>
              <a:rPr sz="1200" spc="-10" dirty="0">
                <a:latin typeface="Arial"/>
                <a:cs typeface="Arial"/>
              </a:rPr>
              <a:t>de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Magistério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lphaLcParenR"/>
            </a:pPr>
            <a:endParaRPr sz="1150">
              <a:latin typeface="Times New Roman"/>
              <a:cs typeface="Times New Roman"/>
            </a:endParaRPr>
          </a:p>
          <a:p>
            <a:pPr marL="459105" lvl="1" indent="-179705">
              <a:lnSpc>
                <a:spcPct val="100000"/>
              </a:lnSpc>
              <a:buFont typeface="Symbol"/>
              <a:buChar char=""/>
              <a:tabLst>
                <a:tab pos="459740" algn="l"/>
              </a:tabLst>
            </a:pPr>
            <a:r>
              <a:rPr sz="1200" spc="-10" dirty="0">
                <a:latin typeface="Arial"/>
                <a:cs typeface="Arial"/>
              </a:rPr>
              <a:t>1ª série: </a:t>
            </a:r>
            <a:r>
              <a:rPr sz="1200" spc="-5" dirty="0">
                <a:latin typeface="Arial"/>
                <a:cs typeface="Arial"/>
              </a:rPr>
              <a:t>Alunos egressos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Fundamental</a:t>
            </a:r>
            <a:endParaRPr sz="1200">
              <a:latin typeface="Arial"/>
              <a:cs typeface="Arial"/>
            </a:endParaRPr>
          </a:p>
          <a:p>
            <a:pPr marL="459105" marR="5080" lvl="1" indent="-179705">
              <a:lnSpc>
                <a:spcPct val="144400"/>
              </a:lnSpc>
              <a:spcBef>
                <a:spcPts val="660"/>
              </a:spcBef>
              <a:buFont typeface="Symbol"/>
              <a:buChar char=""/>
              <a:tabLst>
                <a:tab pos="459740" algn="l"/>
              </a:tabLst>
            </a:pPr>
            <a:r>
              <a:rPr sz="1200" spc="-10" dirty="0">
                <a:latin typeface="Arial"/>
                <a:cs typeface="Arial"/>
              </a:rPr>
              <a:t>3ª </a:t>
            </a:r>
            <a:r>
              <a:rPr sz="1200" spc="-5" dirty="0">
                <a:latin typeface="Arial"/>
                <a:cs typeface="Arial"/>
              </a:rPr>
              <a:t>série: Alunos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10" dirty="0">
                <a:latin typeface="Arial"/>
                <a:cs typeface="Arial"/>
              </a:rPr>
              <a:t>2ª </a:t>
            </a:r>
            <a:r>
              <a:rPr sz="1200" spc="-5" dirty="0">
                <a:latin typeface="Arial"/>
                <a:cs typeface="Arial"/>
              </a:rPr>
              <a:t>série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</a:t>
            </a:r>
            <a:r>
              <a:rPr sz="1200" spc="-10" dirty="0">
                <a:latin typeface="Arial"/>
                <a:cs typeface="Arial"/>
              </a:rPr>
              <a:t>Médio </a:t>
            </a:r>
            <a:r>
              <a:rPr sz="1200" spc="-5" dirty="0">
                <a:latin typeface="Arial"/>
                <a:cs typeface="Arial"/>
              </a:rPr>
              <a:t>completo </a:t>
            </a:r>
            <a:r>
              <a:rPr sz="1200" spc="-10" dirty="0">
                <a:latin typeface="Arial"/>
                <a:cs typeface="Arial"/>
              </a:rPr>
              <a:t>ou </a:t>
            </a:r>
            <a:r>
              <a:rPr sz="1200" spc="-5" dirty="0">
                <a:latin typeface="Arial"/>
                <a:cs typeface="Arial"/>
              </a:rPr>
              <a:t>egressos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 </a:t>
            </a:r>
            <a:r>
              <a:rPr sz="1200" spc="-10" dirty="0">
                <a:latin typeface="Arial"/>
                <a:cs typeface="Arial"/>
              </a:rPr>
              <a:t>Médio.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238760" indent="-226060">
              <a:lnSpc>
                <a:spcPct val="100000"/>
              </a:lnSpc>
              <a:buAutoNum type="alphaLcParenR"/>
              <a:tabLst>
                <a:tab pos="238760" algn="l"/>
              </a:tabLst>
            </a:pPr>
            <a:r>
              <a:rPr sz="1200" spc="-5" dirty="0">
                <a:latin typeface="Arial"/>
                <a:cs typeface="Arial"/>
              </a:rPr>
              <a:t>Curso Técnico Subsequente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(Pós-Médio)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537" y="716788"/>
            <a:ext cx="6326505" cy="185483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911860" indent="-269240">
              <a:lnSpc>
                <a:spcPct val="100000"/>
              </a:lnSpc>
              <a:spcBef>
                <a:spcPts val="735"/>
              </a:spcBef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Alunos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egressos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do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Ensino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Médio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ou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Matriculados</a:t>
            </a:r>
            <a:r>
              <a:rPr sz="1200" spc="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na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3ª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série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do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Ensino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-10" dirty="0">
                <a:latin typeface="Arial"/>
                <a:cs typeface="Arial"/>
              </a:rPr>
              <a:t>Médio.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641985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latin typeface="Arial"/>
                <a:cs typeface="Arial"/>
              </a:rPr>
              <a:t>1.4.3. </a:t>
            </a:r>
            <a:r>
              <a:rPr sz="1200" b="1" spc="-10" dirty="0">
                <a:latin typeface="Arial"/>
                <a:cs typeface="Arial"/>
              </a:rPr>
              <a:t>Educação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10" dirty="0">
                <a:latin typeface="Arial"/>
                <a:cs typeface="Arial"/>
              </a:rPr>
              <a:t>Jovens </a:t>
            </a:r>
            <a:r>
              <a:rPr sz="1200" b="1" spc="-5" dirty="0">
                <a:latin typeface="Arial"/>
                <a:cs typeface="Arial"/>
              </a:rPr>
              <a:t>e</a:t>
            </a:r>
            <a:r>
              <a:rPr sz="1200" b="1" spc="-10" dirty="0">
                <a:latin typeface="Arial"/>
                <a:cs typeface="Arial"/>
              </a:rPr>
              <a:t> Adultos</a:t>
            </a:r>
            <a:endParaRPr sz="1200">
              <a:latin typeface="Arial"/>
              <a:cs typeface="Arial"/>
            </a:endParaRPr>
          </a:p>
          <a:p>
            <a:pPr marL="642620" marR="5080">
              <a:lnSpc>
                <a:spcPct val="143200"/>
              </a:lnSpc>
              <a:spcBef>
                <a:spcPts val="715"/>
              </a:spcBef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Ensino </a:t>
            </a:r>
            <a:r>
              <a:rPr sz="1200" spc="-5" dirty="0">
                <a:latin typeface="Arial"/>
                <a:cs typeface="Arial"/>
              </a:rPr>
              <a:t>Fundamental: </a:t>
            </a:r>
            <a:r>
              <a:rPr sz="1200" dirty="0">
                <a:latin typeface="Arial"/>
                <a:cs typeface="Arial"/>
              </a:rPr>
              <a:t>15 </a:t>
            </a:r>
            <a:r>
              <a:rPr sz="1200" spc="-5" dirty="0">
                <a:latin typeface="Arial"/>
                <a:cs typeface="Arial"/>
              </a:rPr>
              <a:t>anos completos </a:t>
            </a:r>
            <a:r>
              <a:rPr sz="1200" spc="-1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ato </a:t>
            </a:r>
            <a:r>
              <a:rPr sz="1200" spc="-10" dirty="0">
                <a:latin typeface="Arial"/>
                <a:cs typeface="Arial"/>
              </a:rPr>
              <a:t>da matrícula </a:t>
            </a:r>
            <a:r>
              <a:rPr sz="1200" spc="-5" dirty="0">
                <a:latin typeface="Arial"/>
                <a:cs typeface="Arial"/>
              </a:rPr>
              <a:t>para alunos </a:t>
            </a:r>
            <a:r>
              <a:rPr sz="1200" spc="-10" dirty="0">
                <a:latin typeface="Arial"/>
                <a:cs typeface="Arial"/>
              </a:rPr>
              <a:t>do  Ensino </a:t>
            </a:r>
            <a:r>
              <a:rPr sz="1200" spc="-5" dirty="0">
                <a:latin typeface="Arial"/>
                <a:cs typeface="Arial"/>
              </a:rPr>
              <a:t>Fundamental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642620">
              <a:lnSpc>
                <a:spcPct val="100000"/>
              </a:lnSpc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Ensino Médio: 18 anos </a:t>
            </a:r>
            <a:r>
              <a:rPr sz="1200" spc="-5" dirty="0">
                <a:latin typeface="Arial"/>
                <a:cs typeface="Arial"/>
              </a:rPr>
              <a:t>completos </a:t>
            </a:r>
            <a:r>
              <a:rPr sz="1200" spc="-1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ato </a:t>
            </a:r>
            <a:r>
              <a:rPr sz="1200" spc="-10" dirty="0">
                <a:latin typeface="Arial"/>
                <a:cs typeface="Arial"/>
              </a:rPr>
              <a:t>da</a:t>
            </a:r>
            <a:r>
              <a:rPr sz="1200" spc="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matrícula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7537" y="3038475"/>
            <a:ext cx="6329045" cy="6743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1045" lvl="1" indent="-45656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741045" algn="l"/>
                <a:tab pos="741680" algn="l"/>
              </a:tabLst>
            </a:pPr>
            <a:r>
              <a:rPr sz="1200" b="1" spc="-5" dirty="0">
                <a:latin typeface="Arial"/>
                <a:cs typeface="Arial"/>
              </a:rPr>
              <a:t>Critérios </a:t>
            </a:r>
            <a:r>
              <a:rPr sz="1200" b="1" spc="-10" dirty="0">
                <a:latin typeface="Arial"/>
                <a:cs typeface="Arial"/>
              </a:rPr>
              <a:t>para </a:t>
            </a:r>
            <a:r>
              <a:rPr sz="1200" b="1" spc="-5" dirty="0">
                <a:latin typeface="Arial"/>
                <a:cs typeface="Arial"/>
              </a:rPr>
              <a:t>composição das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turmas</a:t>
            </a:r>
            <a:endParaRPr sz="1200">
              <a:latin typeface="Arial"/>
              <a:cs typeface="Arial"/>
            </a:endParaRPr>
          </a:p>
          <a:p>
            <a:pPr marL="12700" marR="5080" lvl="2" indent="629920" algn="just">
              <a:lnSpc>
                <a:spcPct val="144000"/>
              </a:lnSpc>
              <a:spcBef>
                <a:spcPts val="685"/>
              </a:spcBef>
              <a:buFont typeface="Symbol"/>
              <a:buChar char=""/>
              <a:tabLst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Considerar </a:t>
            </a:r>
            <a:r>
              <a:rPr sz="1200" spc="-5" dirty="0">
                <a:latin typeface="Arial"/>
                <a:cs typeface="Arial"/>
              </a:rPr>
              <a:t>o </a:t>
            </a:r>
            <a:r>
              <a:rPr sz="1200" spc="-10" dirty="0">
                <a:latin typeface="Arial"/>
                <a:cs typeface="Arial"/>
              </a:rPr>
              <a:t>zoneamento, </a:t>
            </a:r>
            <a:r>
              <a:rPr sz="1200" spc="-5" dirty="0">
                <a:latin typeface="Arial"/>
                <a:cs typeface="Arial"/>
              </a:rPr>
              <a:t>garantindo </a:t>
            </a:r>
            <a:r>
              <a:rPr sz="1200" spc="-10" dirty="0">
                <a:latin typeface="Arial"/>
                <a:cs typeface="Arial"/>
              </a:rPr>
              <a:t>escola mais </a:t>
            </a:r>
            <a:r>
              <a:rPr sz="1200" spc="-5" dirty="0">
                <a:latin typeface="Arial"/>
                <a:cs typeface="Arial"/>
              </a:rPr>
              <a:t>próxima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residência </a:t>
            </a:r>
            <a:r>
              <a:rPr sz="1200" spc="-10" dirty="0">
                <a:latin typeface="Arial"/>
                <a:cs typeface="Arial"/>
              </a:rPr>
              <a:t>do  aluno </a:t>
            </a:r>
            <a:r>
              <a:rPr sz="1200" dirty="0">
                <a:latin typeface="Arial"/>
                <a:cs typeface="Arial"/>
              </a:rPr>
              <a:t>ou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trabalho </a:t>
            </a:r>
            <a:r>
              <a:rPr sz="1200" spc="-10" dirty="0">
                <a:latin typeface="Arial"/>
                <a:cs typeface="Arial"/>
              </a:rPr>
              <a:t>dos </a:t>
            </a:r>
            <a:r>
              <a:rPr sz="1200" spc="-5" dirty="0">
                <a:latin typeface="Arial"/>
                <a:cs typeface="Arial"/>
              </a:rPr>
              <a:t>responsáveis, </a:t>
            </a:r>
            <a:r>
              <a:rPr sz="1200" spc="-10" dirty="0">
                <a:latin typeface="Arial"/>
                <a:cs typeface="Arial"/>
              </a:rPr>
              <a:t>seja </a:t>
            </a:r>
            <a:r>
              <a:rPr sz="1200" spc="-5" dirty="0">
                <a:latin typeface="Arial"/>
                <a:cs typeface="Arial"/>
              </a:rPr>
              <a:t>estadual </a:t>
            </a:r>
            <a:r>
              <a:rPr sz="1200" spc="-10" dirty="0">
                <a:latin typeface="Arial"/>
                <a:cs typeface="Arial"/>
              </a:rPr>
              <a:t>ou </a:t>
            </a:r>
            <a:r>
              <a:rPr sz="1200" spc="-5" dirty="0">
                <a:latin typeface="Arial"/>
                <a:cs typeface="Arial"/>
              </a:rPr>
              <a:t>municipal, para a oferta </a:t>
            </a:r>
            <a:r>
              <a:rPr sz="1200" dirty="0">
                <a:latin typeface="Arial"/>
                <a:cs typeface="Arial"/>
              </a:rPr>
              <a:t>de  </a:t>
            </a:r>
            <a:r>
              <a:rPr sz="1200" spc="-5" dirty="0">
                <a:latin typeface="Arial"/>
                <a:cs typeface="Arial"/>
              </a:rPr>
              <a:t>matrícula, </a:t>
            </a:r>
            <a:r>
              <a:rPr sz="1200" spc="-10" dirty="0">
                <a:latin typeface="Arial"/>
                <a:cs typeface="Arial"/>
              </a:rPr>
              <a:t>aos alunos do </a:t>
            </a:r>
            <a:r>
              <a:rPr sz="1200" spc="-5" dirty="0">
                <a:latin typeface="Arial"/>
                <a:cs typeface="Arial"/>
              </a:rPr>
              <a:t>Ensino Fundamental e aos </a:t>
            </a:r>
            <a:r>
              <a:rPr sz="1200" spc="-10" dirty="0">
                <a:latin typeface="Arial"/>
                <a:cs typeface="Arial"/>
              </a:rPr>
              <a:t>alunos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</a:t>
            </a:r>
            <a:r>
              <a:rPr sz="1200" spc="-10" dirty="0">
                <a:latin typeface="Arial"/>
                <a:cs typeface="Arial"/>
              </a:rPr>
              <a:t>Médio </a:t>
            </a:r>
            <a:r>
              <a:rPr sz="1200" spc="-5" dirty="0">
                <a:latin typeface="Arial"/>
                <a:cs typeface="Arial"/>
              </a:rPr>
              <a:t>Integral </a:t>
            </a:r>
            <a:r>
              <a:rPr sz="1200" spc="5" dirty="0">
                <a:latin typeface="Arial"/>
                <a:cs typeface="Arial"/>
              </a:rPr>
              <a:t>em  </a:t>
            </a:r>
            <a:r>
              <a:rPr sz="1200" spc="-5" dirty="0">
                <a:latin typeface="Arial"/>
                <a:cs typeface="Arial"/>
              </a:rPr>
              <a:t>Tempo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Integral.</a:t>
            </a:r>
            <a:endParaRPr sz="1200">
              <a:latin typeface="Arial"/>
              <a:cs typeface="Arial"/>
            </a:endParaRPr>
          </a:p>
          <a:p>
            <a:pPr marL="12700" marR="8255" lvl="2" indent="629920" algn="just">
              <a:lnSpc>
                <a:spcPct val="143900"/>
              </a:lnSpc>
              <a:spcBef>
                <a:spcPts val="670"/>
              </a:spcBef>
              <a:buFont typeface="Symbol"/>
              <a:buChar char=""/>
              <a:tabLst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Na </a:t>
            </a:r>
            <a:r>
              <a:rPr sz="1200" spc="-5" dirty="0">
                <a:latin typeface="Arial"/>
                <a:cs typeface="Arial"/>
              </a:rPr>
              <a:t>distribuição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alunos </a:t>
            </a:r>
            <a:r>
              <a:rPr sz="1200" spc="-10" dirty="0">
                <a:latin typeface="Arial"/>
                <a:cs typeface="Arial"/>
              </a:rPr>
              <a:t>por </a:t>
            </a:r>
            <a:r>
              <a:rPr sz="1200" spc="-5" dirty="0">
                <a:latin typeface="Arial"/>
                <a:cs typeface="Arial"/>
              </a:rPr>
              <a:t>turma deve-se seguir o que consta </a:t>
            </a:r>
            <a:r>
              <a:rPr sz="1200" dirty="0">
                <a:latin typeface="Arial"/>
                <a:cs typeface="Arial"/>
              </a:rPr>
              <a:t>na </a:t>
            </a:r>
            <a:r>
              <a:rPr sz="1200" spc="-10" dirty="0">
                <a:latin typeface="Arial"/>
                <a:cs typeface="Arial"/>
              </a:rPr>
              <a:t>Lei  </a:t>
            </a:r>
            <a:r>
              <a:rPr sz="1200" spc="-5" dirty="0">
                <a:latin typeface="Arial"/>
                <a:cs typeface="Arial"/>
              </a:rPr>
              <a:t>Complementar nº170/1998, </a:t>
            </a:r>
            <a:r>
              <a:rPr sz="1200" spc="-10" dirty="0">
                <a:latin typeface="Arial"/>
                <a:cs typeface="Arial"/>
              </a:rPr>
              <a:t>em </a:t>
            </a:r>
            <a:r>
              <a:rPr sz="1200" dirty="0">
                <a:latin typeface="Arial"/>
                <a:cs typeface="Arial"/>
              </a:rPr>
              <a:t>seus </a:t>
            </a:r>
            <a:r>
              <a:rPr sz="1200" spc="-10" dirty="0">
                <a:latin typeface="Arial"/>
                <a:cs typeface="Arial"/>
              </a:rPr>
              <a:t>artigos nº </a:t>
            </a:r>
            <a:r>
              <a:rPr sz="1200" spc="-5" dirty="0">
                <a:latin typeface="Arial"/>
                <a:cs typeface="Arial"/>
              </a:rPr>
              <a:t>67, </a:t>
            </a:r>
            <a:r>
              <a:rPr sz="1200" spc="-10" dirty="0">
                <a:latin typeface="Arial"/>
                <a:cs typeface="Arial"/>
              </a:rPr>
              <a:t>inciso </a:t>
            </a:r>
            <a:r>
              <a:rPr sz="1200" spc="0" dirty="0">
                <a:latin typeface="Arial"/>
                <a:cs typeface="Arial"/>
              </a:rPr>
              <a:t>VI </a:t>
            </a:r>
            <a:r>
              <a:rPr sz="1200" spc="-5" dirty="0">
                <a:latin typeface="Arial"/>
                <a:cs typeface="Arial"/>
              </a:rPr>
              <a:t>e </a:t>
            </a:r>
            <a:r>
              <a:rPr sz="1200" spc="-10" dirty="0">
                <a:latin typeface="Arial"/>
                <a:cs typeface="Arial"/>
              </a:rPr>
              <a:t>nº 82, </a:t>
            </a:r>
            <a:r>
              <a:rPr sz="1200" spc="-5" dirty="0">
                <a:latin typeface="Arial"/>
                <a:cs typeface="Arial"/>
              </a:rPr>
              <a:t>inciso </a:t>
            </a:r>
            <a:r>
              <a:rPr sz="1200" spc="-10" dirty="0">
                <a:latin typeface="Arial"/>
                <a:cs typeface="Arial"/>
              </a:rPr>
              <a:t>VII, itens </a:t>
            </a:r>
            <a:r>
              <a:rPr sz="1200" spc="-5" dirty="0">
                <a:latin typeface="Arial"/>
                <a:cs typeface="Arial"/>
              </a:rPr>
              <a:t>a, b e </a:t>
            </a:r>
            <a:r>
              <a:rPr sz="1200" dirty="0">
                <a:latin typeface="Arial"/>
                <a:cs typeface="Arial"/>
              </a:rPr>
              <a:t>c  </a:t>
            </a:r>
            <a:r>
              <a:rPr sz="1200" spc="-5" dirty="0">
                <a:latin typeface="Arial"/>
                <a:cs typeface="Arial"/>
              </a:rPr>
              <a:t>e observar o Parecer Técnico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Ministério Público </a:t>
            </a:r>
            <a:r>
              <a:rPr sz="1200" dirty="0">
                <a:latin typeface="Arial"/>
                <a:cs typeface="Arial"/>
              </a:rPr>
              <a:t>de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SC.</a:t>
            </a:r>
            <a:endParaRPr sz="1200">
              <a:latin typeface="Arial"/>
              <a:cs typeface="Arial"/>
            </a:endParaRPr>
          </a:p>
          <a:p>
            <a:pPr marL="12700" marR="6985" lvl="2" indent="629920" algn="just">
              <a:lnSpc>
                <a:spcPct val="143100"/>
              </a:lnSpc>
              <a:spcBef>
                <a:spcPts val="700"/>
              </a:spcBef>
              <a:buFont typeface="Symbol"/>
              <a:buChar char=""/>
              <a:tabLst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1º </a:t>
            </a:r>
            <a:r>
              <a:rPr sz="1200" spc="-5" dirty="0">
                <a:latin typeface="Arial"/>
                <a:cs typeface="Arial"/>
              </a:rPr>
              <a:t>e </a:t>
            </a:r>
            <a:r>
              <a:rPr sz="1200" spc="-10" dirty="0">
                <a:latin typeface="Arial"/>
                <a:cs typeface="Arial"/>
              </a:rPr>
              <a:t>2º </a:t>
            </a:r>
            <a:r>
              <a:rPr sz="1200" spc="-5" dirty="0">
                <a:latin typeface="Arial"/>
                <a:cs typeface="Arial"/>
              </a:rPr>
              <a:t>anos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Fundamental: </a:t>
            </a:r>
            <a:r>
              <a:rPr sz="1200" spc="-10" dirty="0">
                <a:latin typeface="Arial"/>
                <a:cs typeface="Arial"/>
              </a:rPr>
              <a:t>25 </a:t>
            </a:r>
            <a:r>
              <a:rPr sz="1200" spc="-5" dirty="0">
                <a:latin typeface="Arial"/>
                <a:cs typeface="Arial"/>
              </a:rPr>
              <a:t>alunos </a:t>
            </a:r>
            <a:r>
              <a:rPr sz="1200" spc="-10" dirty="0">
                <a:latin typeface="Arial"/>
                <a:cs typeface="Arial"/>
              </a:rPr>
              <a:t>por </a:t>
            </a:r>
            <a:r>
              <a:rPr sz="1200" dirty="0">
                <a:latin typeface="Arial"/>
                <a:cs typeface="Arial"/>
              </a:rPr>
              <a:t>turma. </a:t>
            </a:r>
            <a:r>
              <a:rPr sz="1200" spc="-5" dirty="0">
                <a:latin typeface="Arial"/>
                <a:cs typeface="Arial"/>
              </a:rPr>
              <a:t>Para desdobro  </a:t>
            </a:r>
            <a:r>
              <a:rPr sz="1200" spc="-10" dirty="0">
                <a:latin typeface="Arial"/>
                <a:cs typeface="Arial"/>
              </a:rPr>
              <a:t>quando </a:t>
            </a:r>
            <a:r>
              <a:rPr sz="1200" spc="-5" dirty="0">
                <a:latin typeface="Arial"/>
                <a:cs typeface="Arial"/>
              </a:rPr>
              <a:t>exceder 5 alunos,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acordo com a Lei Complementar</a:t>
            </a:r>
            <a:r>
              <a:rPr sz="1200" spc="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nº170/1998.</a:t>
            </a:r>
            <a:endParaRPr sz="1200">
              <a:latin typeface="Arial"/>
              <a:cs typeface="Arial"/>
            </a:endParaRPr>
          </a:p>
          <a:p>
            <a:pPr marL="12700" marR="8255" indent="629920" algn="just">
              <a:lnSpc>
                <a:spcPct val="143900"/>
              </a:lnSpc>
              <a:spcBef>
                <a:spcPts val="605"/>
              </a:spcBef>
              <a:buAutoNum type="alphaLcParenR"/>
              <a:tabLst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Quanto </a:t>
            </a:r>
            <a:r>
              <a:rPr sz="1200" spc="-5" dirty="0">
                <a:latin typeface="Arial"/>
                <a:cs typeface="Arial"/>
              </a:rPr>
              <a:t>a metragem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sala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aula </a:t>
            </a:r>
            <a:r>
              <a:rPr sz="1200" spc="-10" dirty="0">
                <a:latin typeface="Arial"/>
                <a:cs typeface="Arial"/>
              </a:rPr>
              <a:t>para </a:t>
            </a:r>
            <a:r>
              <a:rPr sz="1200" spc="-5" dirty="0">
                <a:latin typeface="Arial"/>
                <a:cs typeface="Arial"/>
              </a:rPr>
              <a:t>demais anos/séries, seguiremos o  Parecer Técnico </a:t>
            </a:r>
            <a:r>
              <a:rPr sz="1200" spc="-10" dirty="0">
                <a:latin typeface="Arial"/>
                <a:cs typeface="Arial"/>
              </a:rPr>
              <a:t>nº </a:t>
            </a:r>
            <a:r>
              <a:rPr sz="1200" spc="-5" dirty="0">
                <a:latin typeface="Arial"/>
                <a:cs typeface="Arial"/>
              </a:rPr>
              <a:t>27/2013/CIP/GAM, oficializado pelo Ministério Público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Santa </a:t>
            </a:r>
            <a:r>
              <a:rPr sz="1200" dirty="0">
                <a:latin typeface="Arial"/>
                <a:cs typeface="Arial"/>
              </a:rPr>
              <a:t>Catarina,  </a:t>
            </a:r>
            <a:r>
              <a:rPr sz="1200" spc="-10" dirty="0">
                <a:latin typeface="Arial"/>
                <a:cs typeface="Arial"/>
              </a:rPr>
              <a:t>que </a:t>
            </a:r>
            <a:r>
              <a:rPr sz="1200" spc="-5" dirty="0">
                <a:latin typeface="Arial"/>
                <a:cs typeface="Arial"/>
              </a:rPr>
              <a:t>está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acordo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a legislação </a:t>
            </a:r>
            <a:r>
              <a:rPr sz="1200" spc="-10" dirty="0">
                <a:latin typeface="Arial"/>
                <a:cs typeface="Arial"/>
              </a:rPr>
              <a:t>vigente,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sendo: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AutoNum type="alphaLcParenR"/>
            </a:pPr>
            <a:endParaRPr sz="1100">
              <a:latin typeface="Times New Roman"/>
              <a:cs typeface="Times New Roman"/>
            </a:endParaRPr>
          </a:p>
          <a:p>
            <a:pPr marL="1092200" lvl="1" indent="-88900">
              <a:lnSpc>
                <a:spcPct val="100000"/>
              </a:lnSpc>
              <a:buFont typeface="Symbol"/>
              <a:buChar char=""/>
              <a:tabLst>
                <a:tab pos="1092835" algn="l"/>
              </a:tabLst>
            </a:pPr>
            <a:r>
              <a:rPr sz="1200" spc="-10" dirty="0">
                <a:latin typeface="Arial"/>
                <a:cs typeface="Arial"/>
              </a:rPr>
              <a:t>Sala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10" dirty="0">
                <a:latin typeface="Arial"/>
                <a:cs typeface="Arial"/>
              </a:rPr>
              <a:t>48m²: </a:t>
            </a:r>
            <a:r>
              <a:rPr sz="1200" dirty="0">
                <a:latin typeface="Arial"/>
                <a:cs typeface="Arial"/>
              </a:rPr>
              <a:t>30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alunos;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1092200" lvl="1" indent="-88900">
              <a:lnSpc>
                <a:spcPct val="100000"/>
              </a:lnSpc>
              <a:buFont typeface="Symbol"/>
              <a:buChar char=""/>
              <a:tabLst>
                <a:tab pos="1092835" algn="l"/>
              </a:tabLst>
            </a:pPr>
            <a:r>
              <a:rPr sz="1200" spc="-10" dirty="0">
                <a:latin typeface="Arial"/>
                <a:cs typeface="Arial"/>
              </a:rPr>
              <a:t>Sala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10" dirty="0">
                <a:latin typeface="Arial"/>
                <a:cs typeface="Arial"/>
              </a:rPr>
              <a:t>56m²: </a:t>
            </a:r>
            <a:r>
              <a:rPr sz="1200" dirty="0">
                <a:latin typeface="Arial"/>
                <a:cs typeface="Arial"/>
              </a:rPr>
              <a:t>35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alunos;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1092200" lvl="1" indent="-88900">
              <a:lnSpc>
                <a:spcPct val="100000"/>
              </a:lnSpc>
              <a:buFont typeface="Symbol"/>
              <a:buChar char=""/>
              <a:tabLst>
                <a:tab pos="1092835" algn="l"/>
              </a:tabLst>
            </a:pPr>
            <a:r>
              <a:rPr sz="1200" spc="-10" dirty="0">
                <a:latin typeface="Arial"/>
                <a:cs typeface="Arial"/>
              </a:rPr>
              <a:t>Sala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10" dirty="0">
                <a:latin typeface="Arial"/>
                <a:cs typeface="Arial"/>
              </a:rPr>
              <a:t>64m²: </a:t>
            </a:r>
            <a:r>
              <a:rPr sz="1200" dirty="0">
                <a:latin typeface="Arial"/>
                <a:cs typeface="Arial"/>
              </a:rPr>
              <a:t>39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alunos;</a:t>
            </a:r>
            <a:endParaRPr sz="1200">
              <a:latin typeface="Arial"/>
              <a:cs typeface="Arial"/>
            </a:endParaRPr>
          </a:p>
          <a:p>
            <a:pPr marL="12700" marR="6985" indent="629920" algn="just">
              <a:lnSpc>
                <a:spcPct val="143100"/>
              </a:lnSpc>
              <a:spcBef>
                <a:spcPts val="625"/>
              </a:spcBef>
              <a:buAutoNum type="alphaLcParenR"/>
              <a:tabLst>
                <a:tab pos="912494" algn="l"/>
              </a:tabLst>
            </a:pPr>
            <a:r>
              <a:rPr sz="1200" spc="-5" dirty="0">
                <a:latin typeface="Arial"/>
                <a:cs typeface="Arial"/>
              </a:rPr>
              <a:t>Observar o número máximo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alunos constante </a:t>
            </a:r>
            <a:r>
              <a:rPr sz="1200" spc="-10" dirty="0">
                <a:latin typeface="Arial"/>
                <a:cs typeface="Arial"/>
              </a:rPr>
              <a:t>na </a:t>
            </a:r>
            <a:r>
              <a:rPr sz="1200" spc="-5" dirty="0">
                <a:latin typeface="Arial"/>
                <a:cs typeface="Arial"/>
              </a:rPr>
              <a:t>Lei </a:t>
            </a:r>
            <a:r>
              <a:rPr sz="1200" spc="-10" dirty="0">
                <a:latin typeface="Arial"/>
                <a:cs typeface="Arial"/>
              </a:rPr>
              <a:t>nº </a:t>
            </a:r>
            <a:r>
              <a:rPr sz="1200" spc="-5" dirty="0">
                <a:latin typeface="Arial"/>
                <a:cs typeface="Arial"/>
              </a:rPr>
              <a:t>170/98 </a:t>
            </a:r>
            <a:r>
              <a:rPr sz="1200" dirty="0">
                <a:latin typeface="Arial"/>
                <a:cs typeface="Arial"/>
              </a:rPr>
              <a:t>em </a:t>
            </a:r>
            <a:r>
              <a:rPr sz="1200" spc="-5" dirty="0">
                <a:latin typeface="Arial"/>
                <a:cs typeface="Arial"/>
              </a:rPr>
              <a:t>seu  </a:t>
            </a:r>
            <a:r>
              <a:rPr sz="1200" spc="-10" dirty="0">
                <a:latin typeface="Arial"/>
                <a:cs typeface="Arial"/>
              </a:rPr>
              <a:t>artigo 82. </a:t>
            </a:r>
            <a:r>
              <a:rPr sz="1200" spc="-5" dirty="0">
                <a:latin typeface="Arial"/>
                <a:cs typeface="Arial"/>
              </a:rPr>
              <a:t>Para desdobro quando exceder 5</a:t>
            </a:r>
            <a:r>
              <a:rPr sz="1200" spc="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alunos</a:t>
            </a:r>
            <a:endParaRPr sz="1200">
              <a:latin typeface="Arial"/>
              <a:cs typeface="Arial"/>
            </a:endParaRPr>
          </a:p>
          <a:p>
            <a:pPr marL="12700" marR="8890" indent="629920" algn="just">
              <a:lnSpc>
                <a:spcPct val="143800"/>
              </a:lnSpc>
              <a:spcBef>
                <a:spcPts val="605"/>
              </a:spcBef>
              <a:buAutoNum type="alphaLcParenR"/>
              <a:tabLst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caso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turmas únicas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Fundamental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número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alunos  </a:t>
            </a:r>
            <a:r>
              <a:rPr sz="1200" spc="-10" dirty="0">
                <a:latin typeface="Arial"/>
                <a:cs typeface="Arial"/>
              </a:rPr>
              <a:t>inferior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-10" dirty="0">
                <a:latin typeface="Arial"/>
                <a:cs typeface="Arial"/>
              </a:rPr>
              <a:t>20 </a:t>
            </a:r>
            <a:r>
              <a:rPr sz="1200" spc="-5" dirty="0">
                <a:latin typeface="Arial"/>
                <a:cs typeface="Arial"/>
              </a:rPr>
              <a:t>(vinte) e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Ensino Médio,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número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alunos inferior a </a:t>
            </a:r>
            <a:r>
              <a:rPr sz="1200" dirty="0">
                <a:latin typeface="Arial"/>
                <a:cs typeface="Arial"/>
              </a:rPr>
              <a:t>20 </a:t>
            </a:r>
            <a:r>
              <a:rPr sz="1200" spc="-5" dirty="0">
                <a:latin typeface="Arial"/>
                <a:cs typeface="Arial"/>
              </a:rPr>
              <a:t>(vinte), articular  com escolas públicas próximas, </a:t>
            </a:r>
            <a:r>
              <a:rPr sz="1200" dirty="0">
                <a:latin typeface="Arial"/>
                <a:cs typeface="Arial"/>
              </a:rPr>
              <a:t>tanto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dirty="0">
                <a:latin typeface="Arial"/>
                <a:cs typeface="Arial"/>
              </a:rPr>
              <a:t>rede </a:t>
            </a:r>
            <a:r>
              <a:rPr sz="1200" spc="-5" dirty="0">
                <a:latin typeface="Arial"/>
                <a:cs typeface="Arial"/>
              </a:rPr>
              <a:t>estadual como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rede </a:t>
            </a:r>
            <a:r>
              <a:rPr sz="1200" spc="-10" dirty="0">
                <a:latin typeface="Arial"/>
                <a:cs typeface="Arial"/>
              </a:rPr>
              <a:t>municipal, </a:t>
            </a:r>
            <a:r>
              <a:rPr sz="1200" spc="-5" dirty="0">
                <a:latin typeface="Arial"/>
                <a:cs typeface="Arial"/>
              </a:rPr>
              <a:t>oferecendo  a turma </a:t>
            </a:r>
            <a:r>
              <a:rPr sz="1200" dirty="0">
                <a:latin typeface="Arial"/>
                <a:cs typeface="Arial"/>
              </a:rPr>
              <a:t>em </a:t>
            </a:r>
            <a:r>
              <a:rPr sz="1200" spc="-10" dirty="0">
                <a:latin typeface="Arial"/>
                <a:cs typeface="Arial"/>
              </a:rPr>
              <a:t>apenas uma </a:t>
            </a:r>
            <a:r>
              <a:rPr sz="1200" spc="-5" dirty="0">
                <a:latin typeface="Arial"/>
                <a:cs typeface="Arial"/>
              </a:rPr>
              <a:t>das escolas. </a:t>
            </a:r>
            <a:r>
              <a:rPr sz="1200" spc="-10" dirty="0">
                <a:latin typeface="Arial"/>
                <a:cs typeface="Arial"/>
              </a:rPr>
              <a:t>Não </a:t>
            </a:r>
            <a:r>
              <a:rPr sz="1200" spc="-5" dirty="0">
                <a:latin typeface="Arial"/>
                <a:cs typeface="Arial"/>
              </a:rPr>
              <a:t>sendo possível </a:t>
            </a:r>
            <a:r>
              <a:rPr sz="1200" spc="-10" dirty="0">
                <a:latin typeface="Arial"/>
                <a:cs typeface="Arial"/>
              </a:rPr>
              <a:t>agrupar os </a:t>
            </a:r>
            <a:r>
              <a:rPr sz="1200" spc="-5" dirty="0">
                <a:latin typeface="Arial"/>
                <a:cs typeface="Arial"/>
              </a:rPr>
              <a:t>alunos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diferentes  </a:t>
            </a:r>
            <a:r>
              <a:rPr sz="1200" spc="-10" dirty="0">
                <a:latin typeface="Arial"/>
                <a:cs typeface="Arial"/>
              </a:rPr>
              <a:t>escolas, </a:t>
            </a:r>
            <a:r>
              <a:rPr sz="1200" spc="-5" dirty="0">
                <a:latin typeface="Arial"/>
                <a:cs typeface="Arial"/>
              </a:rPr>
              <a:t>solicitar a DIGR, mediante justificativa, </a:t>
            </a:r>
            <a:r>
              <a:rPr sz="1200" spc="-10" dirty="0">
                <a:latin typeface="Arial"/>
                <a:cs typeface="Arial"/>
              </a:rPr>
              <a:t>autorização </a:t>
            </a:r>
            <a:r>
              <a:rPr sz="1200" spc="-5" dirty="0">
                <a:latin typeface="Arial"/>
                <a:cs typeface="Arial"/>
              </a:rPr>
              <a:t>para a implantação </a:t>
            </a:r>
            <a:r>
              <a:rPr sz="1200" spc="-10" dirty="0">
                <a:latin typeface="Arial"/>
                <a:cs typeface="Arial"/>
              </a:rPr>
              <a:t>da</a:t>
            </a:r>
            <a:r>
              <a:rPr sz="1200" spc="1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turma.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537" y="709168"/>
            <a:ext cx="6329680" cy="46113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620" indent="629920" algn="just">
              <a:lnSpc>
                <a:spcPct val="143700"/>
              </a:lnSpc>
              <a:spcBef>
                <a:spcPts val="90"/>
              </a:spcBef>
              <a:buAutoNum type="alphaLcParenR" startAt="4"/>
              <a:tabLst>
                <a:tab pos="912494" algn="l"/>
              </a:tabLst>
            </a:pPr>
            <a:r>
              <a:rPr sz="1200" spc="-5" dirty="0">
                <a:latin typeface="Arial"/>
                <a:cs typeface="Arial"/>
              </a:rPr>
              <a:t>Somente serão </a:t>
            </a:r>
            <a:r>
              <a:rPr sz="1200" spc="-10" dirty="0">
                <a:latin typeface="Arial"/>
                <a:cs typeface="Arial"/>
              </a:rPr>
              <a:t>admitidas turmas </a:t>
            </a:r>
            <a:r>
              <a:rPr sz="1200" spc="-5" dirty="0">
                <a:latin typeface="Arial"/>
                <a:cs typeface="Arial"/>
              </a:rPr>
              <a:t>com número inferior a </a:t>
            </a:r>
            <a:r>
              <a:rPr sz="1200" spc="-10" dirty="0">
                <a:latin typeface="Arial"/>
                <a:cs typeface="Arial"/>
              </a:rPr>
              <a:t>20 alunos </a:t>
            </a:r>
            <a:r>
              <a:rPr sz="1200" spc="-5" dirty="0">
                <a:latin typeface="Arial"/>
                <a:cs typeface="Arial"/>
              </a:rPr>
              <a:t>nas  </a:t>
            </a:r>
            <a:r>
              <a:rPr sz="1200" spc="-10" dirty="0">
                <a:latin typeface="Arial"/>
                <a:cs typeface="Arial"/>
              </a:rPr>
              <a:t>localidades </a:t>
            </a:r>
            <a:r>
              <a:rPr sz="1200" spc="-5" dirty="0">
                <a:latin typeface="Arial"/>
                <a:cs typeface="Arial"/>
              </a:rPr>
              <a:t>onde </a:t>
            </a:r>
            <a:r>
              <a:rPr sz="1200" spc="-10" dirty="0">
                <a:latin typeface="Arial"/>
                <a:cs typeface="Arial"/>
              </a:rPr>
              <a:t>não houver </a:t>
            </a:r>
            <a:r>
              <a:rPr sz="1200" spc="-5" dirty="0">
                <a:latin typeface="Arial"/>
                <a:cs typeface="Arial"/>
              </a:rPr>
              <a:t>outra escola pública (estadual </a:t>
            </a:r>
            <a:r>
              <a:rPr sz="1200" spc="-10" dirty="0">
                <a:latin typeface="Arial"/>
                <a:cs typeface="Arial"/>
              </a:rPr>
              <a:t>ou municipal) </a:t>
            </a:r>
            <a:r>
              <a:rPr sz="1200" spc="-5" dirty="0">
                <a:latin typeface="Arial"/>
                <a:cs typeface="Arial"/>
              </a:rPr>
              <a:t>próxima </a:t>
            </a:r>
            <a:r>
              <a:rPr sz="1200" dirty="0">
                <a:latin typeface="Arial"/>
                <a:cs typeface="Arial"/>
              </a:rPr>
              <a:t>(num </a:t>
            </a:r>
            <a:r>
              <a:rPr sz="1200" spc="-5" dirty="0">
                <a:latin typeface="Arial"/>
                <a:cs typeface="Arial"/>
              </a:rPr>
              <a:t>raio  </a:t>
            </a:r>
            <a:r>
              <a:rPr sz="1200" spc="-10" dirty="0">
                <a:latin typeface="Arial"/>
                <a:cs typeface="Arial"/>
              </a:rPr>
              <a:t>de 3km) </a:t>
            </a:r>
            <a:r>
              <a:rPr sz="1200" spc="-5" dirty="0">
                <a:latin typeface="Arial"/>
                <a:cs typeface="Arial"/>
              </a:rPr>
              <a:t>e </a:t>
            </a:r>
            <a:r>
              <a:rPr sz="1200" spc="-10" dirty="0">
                <a:latin typeface="Arial"/>
                <a:cs typeface="Arial"/>
              </a:rPr>
              <a:t>alunos </a:t>
            </a:r>
            <a:r>
              <a:rPr sz="1200" spc="-5" dirty="0">
                <a:latin typeface="Arial"/>
                <a:cs typeface="Arial"/>
              </a:rPr>
              <a:t>que não possam ser </a:t>
            </a:r>
            <a:r>
              <a:rPr sz="1200" spc="-10" dirty="0">
                <a:latin typeface="Arial"/>
                <a:cs typeface="Arial"/>
              </a:rPr>
              <a:t>atendidos </a:t>
            </a:r>
            <a:r>
              <a:rPr sz="1200" spc="-5" dirty="0">
                <a:latin typeface="Arial"/>
                <a:cs typeface="Arial"/>
              </a:rPr>
              <a:t>pelo transporte</a:t>
            </a:r>
            <a:r>
              <a:rPr sz="1200" spc="9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escolar.</a:t>
            </a:r>
            <a:endParaRPr sz="1200">
              <a:latin typeface="Arial"/>
              <a:cs typeface="Arial"/>
            </a:endParaRPr>
          </a:p>
          <a:p>
            <a:pPr marL="12700" marR="10160" indent="629920" algn="just">
              <a:lnSpc>
                <a:spcPct val="144400"/>
              </a:lnSpc>
              <a:spcBef>
                <a:spcPts val="580"/>
              </a:spcBef>
              <a:buAutoNum type="alphaLcParenR" startAt="4"/>
              <a:tabLst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Na </a:t>
            </a:r>
            <a:r>
              <a:rPr sz="1200" dirty="0">
                <a:latin typeface="Arial"/>
                <a:cs typeface="Arial"/>
              </a:rPr>
              <a:t>EJA – </a:t>
            </a:r>
            <a:r>
              <a:rPr sz="1200" spc="-5" dirty="0">
                <a:latin typeface="Arial"/>
                <a:cs typeface="Arial"/>
              </a:rPr>
              <a:t>CEJAs e </a:t>
            </a:r>
            <a:r>
              <a:rPr sz="1200" spc="-10" dirty="0">
                <a:latin typeface="Arial"/>
                <a:cs typeface="Arial"/>
              </a:rPr>
              <a:t>Unidades </a:t>
            </a:r>
            <a:r>
              <a:rPr sz="1200" spc="-5" dirty="0">
                <a:latin typeface="Arial"/>
                <a:cs typeface="Arial"/>
              </a:rPr>
              <a:t>Descentralizadas/UD </a:t>
            </a:r>
            <a:r>
              <a:rPr sz="1200" dirty="0">
                <a:latin typeface="Arial"/>
                <a:cs typeface="Arial"/>
              </a:rPr>
              <a:t>– </a:t>
            </a:r>
            <a:r>
              <a:rPr sz="1200" spc="-10" dirty="0">
                <a:latin typeface="Arial"/>
                <a:cs typeface="Arial"/>
              </a:rPr>
              <a:t>no mínimo 20 </a:t>
            </a:r>
            <a:r>
              <a:rPr sz="1200" spc="-5" dirty="0">
                <a:latin typeface="Arial"/>
                <a:cs typeface="Arial"/>
              </a:rPr>
              <a:t>(vinte)  </a:t>
            </a:r>
            <a:r>
              <a:rPr sz="1200" spc="-10" dirty="0">
                <a:latin typeface="Arial"/>
                <a:cs typeface="Arial"/>
              </a:rPr>
              <a:t>alunos </a:t>
            </a:r>
            <a:r>
              <a:rPr sz="1200" spc="-5" dirty="0">
                <a:latin typeface="Arial"/>
                <a:cs typeface="Arial"/>
              </a:rPr>
              <a:t>para abertura </a:t>
            </a:r>
            <a:r>
              <a:rPr sz="1200" spc="-10" dirty="0">
                <a:latin typeface="Arial"/>
                <a:cs typeface="Arial"/>
              </a:rPr>
              <a:t>de turmas </a:t>
            </a:r>
            <a:r>
              <a:rPr sz="1200" spc="-5" dirty="0">
                <a:latin typeface="Arial"/>
                <a:cs typeface="Arial"/>
              </a:rPr>
              <a:t>(conforme Portaria N/SED </a:t>
            </a:r>
            <a:r>
              <a:rPr sz="1200" dirty="0">
                <a:latin typeface="Arial"/>
                <a:cs typeface="Arial"/>
              </a:rPr>
              <a:t>44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dezembro </a:t>
            </a:r>
            <a:r>
              <a:rPr sz="1200" spc="-10" dirty="0">
                <a:latin typeface="Arial"/>
                <a:cs typeface="Arial"/>
              </a:rPr>
              <a:t>de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2014).</a:t>
            </a:r>
            <a:endParaRPr sz="1200">
              <a:latin typeface="Arial"/>
              <a:cs typeface="Arial"/>
            </a:endParaRPr>
          </a:p>
          <a:p>
            <a:pPr marL="12700" marR="8890" indent="629920" algn="just">
              <a:lnSpc>
                <a:spcPct val="143700"/>
              </a:lnSpc>
              <a:spcBef>
                <a:spcPts val="595"/>
              </a:spcBef>
              <a:buAutoNum type="alphaLcParenR" startAt="4"/>
              <a:tabLst>
                <a:tab pos="912494" algn="l"/>
              </a:tabLst>
            </a:pPr>
            <a:r>
              <a:rPr sz="1200" spc="-5" dirty="0">
                <a:latin typeface="Arial"/>
                <a:cs typeface="Arial"/>
              </a:rPr>
              <a:t>Para o </a:t>
            </a:r>
            <a:r>
              <a:rPr sz="1200" spc="-10" dirty="0">
                <a:latin typeface="Arial"/>
                <a:cs typeface="Arial"/>
              </a:rPr>
              <a:t>público </a:t>
            </a:r>
            <a:r>
              <a:rPr sz="1200" spc="-5" dirty="0">
                <a:latin typeface="Arial"/>
                <a:cs typeface="Arial"/>
              </a:rPr>
              <a:t>específico </a:t>
            </a:r>
            <a:r>
              <a:rPr sz="1200" spc="5" dirty="0">
                <a:latin typeface="Arial"/>
                <a:cs typeface="Arial"/>
              </a:rPr>
              <a:t>da </a:t>
            </a:r>
            <a:r>
              <a:rPr sz="1200" dirty="0">
                <a:latin typeface="Arial"/>
                <a:cs typeface="Arial"/>
              </a:rPr>
              <a:t>EJA, </a:t>
            </a:r>
            <a:r>
              <a:rPr sz="1200" spc="-10" dirty="0">
                <a:latin typeface="Arial"/>
                <a:cs typeface="Arial"/>
              </a:rPr>
              <a:t>(populações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campo, </a:t>
            </a:r>
            <a:r>
              <a:rPr sz="1200" spc="-10" dirty="0">
                <a:latin typeface="Arial"/>
                <a:cs typeface="Arial"/>
              </a:rPr>
              <a:t>comunidades  Quilombolas, </a:t>
            </a:r>
            <a:r>
              <a:rPr sz="1200" spc="-5" dirty="0">
                <a:latin typeface="Arial"/>
                <a:cs typeface="Arial"/>
              </a:rPr>
              <a:t>povos indígenas, alunos </a:t>
            </a:r>
            <a:r>
              <a:rPr sz="1200" dirty="0">
                <a:latin typeface="Arial"/>
                <a:cs typeface="Arial"/>
              </a:rPr>
              <a:t>em </a:t>
            </a:r>
            <a:r>
              <a:rPr sz="1200" spc="-5" dirty="0">
                <a:latin typeface="Arial"/>
                <a:cs typeface="Arial"/>
              </a:rPr>
              <a:t>espaços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privação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liberdade), solicitar  </a:t>
            </a:r>
            <a:r>
              <a:rPr sz="1200" spc="-10" dirty="0">
                <a:latin typeface="Arial"/>
                <a:cs typeface="Arial"/>
              </a:rPr>
              <a:t>autorização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SED/DIGR/GEMPE para </a:t>
            </a:r>
            <a:r>
              <a:rPr sz="1200" spc="-10" dirty="0">
                <a:latin typeface="Arial"/>
                <a:cs typeface="Arial"/>
              </a:rPr>
              <a:t>atendimento </a:t>
            </a:r>
            <a:r>
              <a:rPr sz="1200" spc="-5" dirty="0">
                <a:latin typeface="Arial"/>
                <a:cs typeface="Arial"/>
              </a:rPr>
              <a:t>à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demanda.</a:t>
            </a:r>
            <a:endParaRPr sz="1200">
              <a:latin typeface="Arial"/>
              <a:cs typeface="Arial"/>
            </a:endParaRPr>
          </a:p>
          <a:p>
            <a:pPr marL="12700" marR="5080" indent="629920" algn="just">
              <a:lnSpc>
                <a:spcPct val="143600"/>
              </a:lnSpc>
              <a:spcBef>
                <a:spcPts val="610"/>
              </a:spcBef>
              <a:buAutoNum type="alphaLcParenR" startAt="4"/>
              <a:tabLst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Solicitar </a:t>
            </a:r>
            <a:r>
              <a:rPr sz="1200" spc="-5" dirty="0">
                <a:latin typeface="Arial"/>
                <a:cs typeface="Arial"/>
              </a:rPr>
              <a:t>abertura </a:t>
            </a:r>
            <a:r>
              <a:rPr sz="1200" spc="-10" dirty="0">
                <a:latin typeface="Arial"/>
                <a:cs typeface="Arial"/>
              </a:rPr>
              <a:t>do 1º módulo dos </a:t>
            </a:r>
            <a:r>
              <a:rPr sz="1200" spc="-5" dirty="0">
                <a:latin typeface="Arial"/>
                <a:cs typeface="Arial"/>
              </a:rPr>
              <a:t>cursos técnicos concomitantes e  subsequentes, </a:t>
            </a:r>
            <a:r>
              <a:rPr sz="1200" spc="-10" dirty="0">
                <a:latin typeface="Arial"/>
                <a:cs typeface="Arial"/>
              </a:rPr>
              <a:t>somente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o mínimo </a:t>
            </a:r>
            <a:r>
              <a:rPr sz="1200" spc="-10" dirty="0">
                <a:latin typeface="Arial"/>
                <a:cs typeface="Arial"/>
              </a:rPr>
              <a:t>de 25 </a:t>
            </a:r>
            <a:r>
              <a:rPr sz="1200" spc="-5" dirty="0">
                <a:latin typeface="Arial"/>
                <a:cs typeface="Arial"/>
              </a:rPr>
              <a:t>alunos, excluindo </a:t>
            </a:r>
            <a:r>
              <a:rPr sz="1200" spc="-1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especificidades </a:t>
            </a:r>
            <a:r>
              <a:rPr sz="1200" dirty="0">
                <a:latin typeface="Arial"/>
                <a:cs typeface="Arial"/>
              </a:rPr>
              <a:t>da  </a:t>
            </a:r>
            <a:r>
              <a:rPr sz="1200" spc="-10" dirty="0">
                <a:latin typeface="Arial"/>
                <a:cs typeface="Arial"/>
              </a:rPr>
              <a:t>educação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campo (Indígenas, quilombolas e escolas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10" dirty="0">
                <a:latin typeface="Arial"/>
                <a:cs typeface="Arial"/>
              </a:rPr>
              <a:t>campo), mediante </a:t>
            </a:r>
            <a:r>
              <a:rPr sz="1200" spc="-5" dirty="0">
                <a:latin typeface="Arial"/>
                <a:cs typeface="Arial"/>
              </a:rPr>
              <a:t>solicitação a  DIGR/SED.</a:t>
            </a:r>
            <a:endParaRPr sz="1200">
              <a:latin typeface="Arial"/>
              <a:cs typeface="Arial"/>
            </a:endParaRPr>
          </a:p>
          <a:p>
            <a:pPr marL="12700" marR="5080" indent="629920" algn="just">
              <a:lnSpc>
                <a:spcPct val="143800"/>
              </a:lnSpc>
              <a:spcBef>
                <a:spcPts val="610"/>
              </a:spcBef>
              <a:buAutoNum type="alphaLcParenR" startAt="4"/>
              <a:tabLst>
                <a:tab pos="912494" algn="l"/>
              </a:tabLst>
            </a:pPr>
            <a:r>
              <a:rPr sz="1200" spc="-5" dirty="0">
                <a:latin typeface="Arial"/>
                <a:cs typeface="Arial"/>
              </a:rPr>
              <a:t>Só será permitida abertura </a:t>
            </a:r>
            <a:r>
              <a:rPr sz="1200" spc="-10" dirty="0">
                <a:latin typeface="Arial"/>
                <a:cs typeface="Arial"/>
              </a:rPr>
              <a:t>de turmas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10" dirty="0">
                <a:latin typeface="Arial"/>
                <a:cs typeface="Arial"/>
              </a:rPr>
              <a:t>1º </a:t>
            </a:r>
            <a:r>
              <a:rPr sz="1200" spc="-5" dirty="0">
                <a:latin typeface="Arial"/>
                <a:cs typeface="Arial"/>
              </a:rPr>
              <a:t>módulo dos cursos técnicos  concomitantes e subsequentes </a:t>
            </a:r>
            <a:r>
              <a:rPr sz="1200" spc="-10" dirty="0">
                <a:latin typeface="Arial"/>
                <a:cs typeface="Arial"/>
              </a:rPr>
              <a:t>dos CEDUPs </a:t>
            </a:r>
            <a:r>
              <a:rPr sz="1200" dirty="0">
                <a:latin typeface="Arial"/>
                <a:cs typeface="Arial"/>
              </a:rPr>
              <a:t>se </a:t>
            </a:r>
            <a:r>
              <a:rPr sz="1200" spc="-1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ano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2018 não houve evasão </a:t>
            </a:r>
            <a:r>
              <a:rPr sz="1200" dirty="0">
                <a:latin typeface="Arial"/>
                <a:cs typeface="Arial"/>
              </a:rPr>
              <a:t>no  </a:t>
            </a:r>
            <a:r>
              <a:rPr sz="1200" spc="-10" dirty="0">
                <a:latin typeface="Arial"/>
                <a:cs typeface="Arial"/>
              </a:rPr>
              <a:t>decorrer </a:t>
            </a:r>
            <a:r>
              <a:rPr sz="1200" dirty="0">
                <a:latin typeface="Arial"/>
                <a:cs typeface="Arial"/>
              </a:rPr>
              <a:t>do</a:t>
            </a:r>
            <a:r>
              <a:rPr sz="1200" spc="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curso.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AutoNum type="alphaLcParenR" startAt="4"/>
            </a:pPr>
            <a:endParaRPr sz="1050">
              <a:latin typeface="Times New Roman"/>
              <a:cs typeface="Times New Roman"/>
            </a:endParaRPr>
          </a:p>
          <a:p>
            <a:pPr marL="12700" indent="629920">
              <a:lnSpc>
                <a:spcPct val="100000"/>
              </a:lnSpc>
              <a:spcBef>
                <a:spcPts val="5"/>
              </a:spcBef>
              <a:buAutoNum type="alphaLcParenR" startAt="4"/>
              <a:tabLst>
                <a:tab pos="911860" algn="l"/>
                <a:tab pos="912494" algn="l"/>
              </a:tabLst>
            </a:pPr>
            <a:r>
              <a:rPr sz="1200" spc="-5" dirty="0">
                <a:latin typeface="Arial"/>
                <a:cs typeface="Arial"/>
              </a:rPr>
              <a:t>Observar </a:t>
            </a:r>
            <a:r>
              <a:rPr sz="1200" spc="-10" dirty="0">
                <a:latin typeface="Arial"/>
                <a:cs typeface="Arial"/>
              </a:rPr>
              <a:t>os pareceres </a:t>
            </a:r>
            <a:r>
              <a:rPr sz="1200" spc="-5" dirty="0">
                <a:latin typeface="Arial"/>
                <a:cs typeface="Arial"/>
              </a:rPr>
              <a:t>homologados </a:t>
            </a:r>
            <a:r>
              <a:rPr sz="1200" spc="-10" dirty="0">
                <a:latin typeface="Arial"/>
                <a:cs typeface="Arial"/>
              </a:rPr>
              <a:t>no </a:t>
            </a:r>
            <a:r>
              <a:rPr sz="1200" spc="-5" dirty="0">
                <a:latin typeface="Arial"/>
                <a:cs typeface="Arial"/>
              </a:rPr>
              <a:t>Plano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Ofertas Educacionais </a:t>
            </a:r>
            <a:r>
              <a:rPr sz="1200" dirty="0">
                <a:latin typeface="Arial"/>
                <a:cs typeface="Arial"/>
              </a:rPr>
              <a:t>–</a:t>
            </a:r>
            <a:r>
              <a:rPr sz="1200" spc="2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POE.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9317" y="5787390"/>
            <a:ext cx="2106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b="1" spc="-5" dirty="0">
                <a:latin typeface="Arial"/>
                <a:cs typeface="Arial"/>
              </a:rPr>
              <a:t>1.6.	</a:t>
            </a:r>
            <a:r>
              <a:rPr sz="1200" b="1" spc="-10" dirty="0">
                <a:latin typeface="Arial"/>
                <a:cs typeface="Arial"/>
              </a:rPr>
              <a:t>Programas </a:t>
            </a:r>
            <a:r>
              <a:rPr sz="1200" b="1" spc="-5" dirty="0">
                <a:latin typeface="Arial"/>
                <a:cs typeface="Arial"/>
              </a:rPr>
              <a:t>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Projetos: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537" y="6465823"/>
            <a:ext cx="6326505" cy="823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98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1.6.1. Escola Pública </a:t>
            </a:r>
            <a:r>
              <a:rPr sz="1200" b="1" spc="-10" dirty="0">
                <a:latin typeface="Arial"/>
                <a:cs typeface="Arial"/>
              </a:rPr>
              <a:t>Integral </a:t>
            </a:r>
            <a:r>
              <a:rPr sz="1200" b="1" dirty="0">
                <a:latin typeface="Arial"/>
                <a:cs typeface="Arial"/>
              </a:rPr>
              <a:t>–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EPI</a:t>
            </a:r>
            <a:endParaRPr sz="1200">
              <a:latin typeface="Arial"/>
              <a:cs typeface="Arial"/>
            </a:endParaRPr>
          </a:p>
          <a:p>
            <a:pPr marL="12700" marR="5080" indent="629920">
              <a:lnSpc>
                <a:spcPct val="143100"/>
              </a:lnSpc>
              <a:spcBef>
                <a:spcPts val="720"/>
              </a:spcBef>
              <a:buFont typeface="Symbol"/>
              <a:buChar char=""/>
              <a:tabLst>
                <a:tab pos="955040" algn="l"/>
                <a:tab pos="955675" algn="l"/>
              </a:tabLst>
            </a:pPr>
            <a:r>
              <a:rPr sz="1200" spc="-10" dirty="0">
                <a:latin typeface="Arial"/>
                <a:cs typeface="Arial"/>
              </a:rPr>
              <a:t>Garantir </a:t>
            </a:r>
            <a:r>
              <a:rPr sz="1200" spc="-5" dirty="0">
                <a:latin typeface="Arial"/>
                <a:cs typeface="Arial"/>
              </a:rPr>
              <a:t>continuidade/terminalidade </a:t>
            </a:r>
            <a:r>
              <a:rPr sz="1200" spc="-10" dirty="0">
                <a:latin typeface="Arial"/>
                <a:cs typeface="Arial"/>
              </a:rPr>
              <a:t>para as </a:t>
            </a:r>
            <a:r>
              <a:rPr sz="1200" spc="-5" dirty="0">
                <a:latin typeface="Arial"/>
                <a:cs typeface="Arial"/>
              </a:rPr>
              <a:t>turmas </a:t>
            </a:r>
            <a:r>
              <a:rPr sz="1200" spc="-10" dirty="0">
                <a:latin typeface="Arial"/>
                <a:cs typeface="Arial"/>
              </a:rPr>
              <a:t>já </a:t>
            </a:r>
            <a:r>
              <a:rPr sz="1200" spc="-5" dirty="0">
                <a:latin typeface="Arial"/>
                <a:cs typeface="Arial"/>
              </a:rPr>
              <a:t>existentes,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número  </a:t>
            </a:r>
            <a:r>
              <a:rPr sz="1200" spc="-10" dirty="0">
                <a:latin typeface="Arial"/>
                <a:cs typeface="Arial"/>
              </a:rPr>
              <a:t>de alunos </a:t>
            </a:r>
            <a:r>
              <a:rPr sz="1200" spc="-5" dirty="0">
                <a:latin typeface="Arial"/>
                <a:cs typeface="Arial"/>
              </a:rPr>
              <a:t>superior a </a:t>
            </a:r>
            <a:r>
              <a:rPr sz="1200" spc="-10" dirty="0">
                <a:latin typeface="Arial"/>
                <a:cs typeface="Arial"/>
              </a:rPr>
              <a:t>15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alunos.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457" y="7756525"/>
            <a:ext cx="5407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1.6.2. </a:t>
            </a:r>
            <a:r>
              <a:rPr sz="1200" b="1" spc="-10" dirty="0">
                <a:latin typeface="Arial"/>
                <a:cs typeface="Arial"/>
              </a:rPr>
              <a:t>Programa </a:t>
            </a:r>
            <a:r>
              <a:rPr sz="1200" b="1" spc="-5" dirty="0">
                <a:latin typeface="Arial"/>
                <a:cs typeface="Arial"/>
              </a:rPr>
              <a:t>Estadual </a:t>
            </a:r>
            <a:r>
              <a:rPr sz="1200" b="1" spc="-10" dirty="0">
                <a:latin typeface="Arial"/>
                <a:cs typeface="Arial"/>
              </a:rPr>
              <a:t>Novas </a:t>
            </a:r>
            <a:r>
              <a:rPr sz="1200" b="1" spc="-5" dirty="0">
                <a:latin typeface="Arial"/>
                <a:cs typeface="Arial"/>
              </a:rPr>
              <a:t>Oportunidades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114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Aprendizagem-PENOA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9197" y="8447405"/>
            <a:ext cx="40824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 indent="-27114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283845" algn="l"/>
                <a:tab pos="284480" algn="l"/>
              </a:tabLst>
            </a:pPr>
            <a:r>
              <a:rPr sz="1200" spc="-10" dirty="0">
                <a:latin typeface="Arial"/>
                <a:cs typeface="Arial"/>
              </a:rPr>
              <a:t>Garantir turmas </a:t>
            </a:r>
            <a:r>
              <a:rPr sz="1200" spc="-5" dirty="0">
                <a:latin typeface="Arial"/>
                <a:cs typeface="Arial"/>
              </a:rPr>
              <a:t>conforme Projeto </a:t>
            </a:r>
            <a:r>
              <a:rPr sz="1200" spc="-1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programa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enviado.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9317" y="9123426"/>
            <a:ext cx="1851660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200" b="1" spc="-5" dirty="0">
                <a:latin typeface="Arial"/>
                <a:cs typeface="Arial"/>
              </a:rPr>
              <a:t>1.7.	Orientações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gerais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Deve ser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Garantido: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537" y="797941"/>
            <a:ext cx="6329045" cy="4824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629920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No mínimo </a:t>
            </a:r>
            <a:r>
              <a:rPr sz="1200" spc="-5" dirty="0">
                <a:latin typeface="Arial"/>
                <a:cs typeface="Arial"/>
              </a:rPr>
              <a:t>200 dias letivos e </a:t>
            </a:r>
            <a:r>
              <a:rPr sz="1200" spc="-10" dirty="0">
                <a:latin typeface="Arial"/>
                <a:cs typeface="Arial"/>
              </a:rPr>
              <a:t>800 </a:t>
            </a:r>
            <a:r>
              <a:rPr sz="1200" spc="-5" dirty="0">
                <a:latin typeface="Arial"/>
                <a:cs typeface="Arial"/>
              </a:rPr>
              <a:t>horas </a:t>
            </a:r>
            <a:r>
              <a:rPr sz="1200" spc="-10" dirty="0">
                <a:latin typeface="Arial"/>
                <a:cs typeface="Arial"/>
              </a:rPr>
              <a:t>aos alunos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Básica.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12700" indent="62992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spc="-5" dirty="0">
                <a:latin typeface="Arial"/>
                <a:cs typeface="Arial"/>
              </a:rPr>
              <a:t>Espaço físico </a:t>
            </a:r>
            <a:r>
              <a:rPr sz="1200" spc="-10" dirty="0">
                <a:latin typeface="Arial"/>
                <a:cs typeface="Arial"/>
              </a:rPr>
              <a:t>adequado </a:t>
            </a:r>
            <a:r>
              <a:rPr sz="1200" spc="-5" dirty="0">
                <a:latin typeface="Arial"/>
                <a:cs typeface="Arial"/>
              </a:rPr>
              <a:t>para o ensino </a:t>
            </a:r>
            <a:r>
              <a:rPr sz="1200" spc="-10" dirty="0">
                <a:latin typeface="Arial"/>
                <a:cs typeface="Arial"/>
              </a:rPr>
              <a:t>regular </a:t>
            </a:r>
            <a:r>
              <a:rPr sz="1200" spc="-5" dirty="0">
                <a:latin typeface="Arial"/>
                <a:cs typeface="Arial"/>
              </a:rPr>
              <a:t>e execução </a:t>
            </a:r>
            <a:r>
              <a:rPr sz="1200" spc="-10" dirty="0">
                <a:latin typeface="Arial"/>
                <a:cs typeface="Arial"/>
              </a:rPr>
              <a:t>dos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programas.</a:t>
            </a:r>
            <a:endParaRPr sz="1200">
              <a:latin typeface="Arial"/>
              <a:cs typeface="Arial"/>
            </a:endParaRPr>
          </a:p>
          <a:p>
            <a:pPr marL="12700" marR="11430" indent="629920">
              <a:lnSpc>
                <a:spcPct val="144400"/>
              </a:lnSpc>
              <a:spcBef>
                <a:spcPts val="660"/>
              </a:spcBef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spc="-10" dirty="0">
                <a:latin typeface="Arial"/>
                <a:cs typeface="Arial"/>
              </a:rPr>
              <a:t>Atender </a:t>
            </a:r>
            <a:r>
              <a:rPr sz="1200" spc="-5" dirty="0">
                <a:latin typeface="Arial"/>
                <a:cs typeface="Arial"/>
              </a:rPr>
              <a:t>à legislação específica </a:t>
            </a:r>
            <a:r>
              <a:rPr sz="1200" spc="-1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Educação Escolar Indígena </a:t>
            </a:r>
            <a:r>
              <a:rPr sz="1200" dirty="0">
                <a:latin typeface="Arial"/>
                <a:cs typeface="Arial"/>
              </a:rPr>
              <a:t>em </a:t>
            </a:r>
            <a:r>
              <a:rPr sz="1200" spc="-5" dirty="0">
                <a:latin typeface="Arial"/>
                <a:cs typeface="Arial"/>
              </a:rPr>
              <a:t>relação </a:t>
            </a:r>
            <a:r>
              <a:rPr sz="1200" dirty="0">
                <a:latin typeface="Arial"/>
                <a:cs typeface="Arial"/>
              </a:rPr>
              <a:t>ao  </a:t>
            </a:r>
            <a:r>
              <a:rPr sz="1200" spc="-10" dirty="0">
                <a:latin typeface="Arial"/>
                <a:cs typeface="Arial"/>
              </a:rPr>
              <a:t>Calendário </a:t>
            </a:r>
            <a:r>
              <a:rPr sz="1200" spc="-5" dirty="0">
                <a:latin typeface="Arial"/>
                <a:cs typeface="Arial"/>
              </a:rPr>
              <a:t>Escolar e </a:t>
            </a:r>
            <a:r>
              <a:rPr sz="1200" spc="-10" dirty="0">
                <a:latin typeface="Arial"/>
                <a:cs typeface="Arial"/>
              </a:rPr>
              <a:t>ao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currículo.</a:t>
            </a:r>
            <a:endParaRPr sz="1200">
              <a:latin typeface="Arial"/>
              <a:cs typeface="Arial"/>
            </a:endParaRPr>
          </a:p>
          <a:p>
            <a:pPr marL="12700" marR="6985" indent="629920" algn="just">
              <a:lnSpc>
                <a:spcPct val="143800"/>
              </a:lnSpc>
              <a:spcBef>
                <a:spcPts val="670"/>
              </a:spcBef>
              <a:buFont typeface="Symbol"/>
              <a:buChar char=""/>
              <a:tabLst>
                <a:tab pos="912494" algn="l"/>
              </a:tabLst>
            </a:pPr>
            <a:r>
              <a:rPr sz="1200" dirty="0">
                <a:latin typeface="Arial"/>
                <a:cs typeface="Arial"/>
              </a:rPr>
              <a:t>O </a:t>
            </a:r>
            <a:r>
              <a:rPr sz="1200" spc="-10" dirty="0">
                <a:latin typeface="Arial"/>
                <a:cs typeface="Arial"/>
              </a:rPr>
              <a:t>zoneamento, </a:t>
            </a:r>
            <a:r>
              <a:rPr sz="1200" spc="-5" dirty="0">
                <a:latin typeface="Arial"/>
                <a:cs typeface="Arial"/>
              </a:rPr>
              <a:t>garantindo a escola </a:t>
            </a:r>
            <a:r>
              <a:rPr sz="1200" spc="-10" dirty="0">
                <a:latin typeface="Arial"/>
                <a:cs typeface="Arial"/>
              </a:rPr>
              <a:t>mais </a:t>
            </a:r>
            <a:r>
              <a:rPr sz="1200" spc="-5" dirty="0">
                <a:latin typeface="Arial"/>
                <a:cs typeface="Arial"/>
              </a:rPr>
              <a:t>próxima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residência </a:t>
            </a:r>
            <a:r>
              <a:rPr sz="1200" dirty="0">
                <a:latin typeface="Arial"/>
                <a:cs typeface="Arial"/>
              </a:rPr>
              <a:t>do </a:t>
            </a:r>
            <a:r>
              <a:rPr sz="1200" spc="-5" dirty="0">
                <a:latin typeface="Arial"/>
                <a:cs typeface="Arial"/>
              </a:rPr>
              <a:t>aluno. </a:t>
            </a:r>
            <a:r>
              <a:rPr sz="1200" dirty="0">
                <a:latin typeface="Arial"/>
                <a:cs typeface="Arial"/>
              </a:rPr>
              <a:t>O  </a:t>
            </a:r>
            <a:r>
              <a:rPr sz="1200" spc="-5" dirty="0">
                <a:latin typeface="Arial"/>
                <a:cs typeface="Arial"/>
              </a:rPr>
              <a:t>critério local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trabalho </a:t>
            </a:r>
            <a:r>
              <a:rPr sz="1200" spc="-10" dirty="0">
                <a:latin typeface="Arial"/>
                <a:cs typeface="Arial"/>
              </a:rPr>
              <a:t>dos pais </a:t>
            </a:r>
            <a:r>
              <a:rPr sz="1200" spc="-5" dirty="0">
                <a:latin typeface="Arial"/>
                <a:cs typeface="Arial"/>
              </a:rPr>
              <a:t>deve ser utilizado somente depois </a:t>
            </a:r>
            <a:r>
              <a:rPr sz="1200" spc="-1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atendidos </a:t>
            </a:r>
            <a:r>
              <a:rPr sz="1200" spc="-10" dirty="0">
                <a:latin typeface="Arial"/>
                <a:cs typeface="Arial"/>
              </a:rPr>
              <a:t>os </a:t>
            </a:r>
            <a:r>
              <a:rPr sz="1200" spc="-5" dirty="0">
                <a:latin typeface="Arial"/>
                <a:cs typeface="Arial"/>
              </a:rPr>
              <a:t>alunos  </a:t>
            </a:r>
            <a:r>
              <a:rPr sz="1200" spc="-10" dirty="0">
                <a:latin typeface="Arial"/>
                <a:cs typeface="Arial"/>
              </a:rPr>
              <a:t>que </a:t>
            </a:r>
            <a:r>
              <a:rPr sz="1200" spc="-5" dirty="0">
                <a:latin typeface="Arial"/>
                <a:cs typeface="Arial"/>
              </a:rPr>
              <a:t>residem próximo à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escola.</a:t>
            </a:r>
            <a:endParaRPr sz="1200">
              <a:latin typeface="Arial"/>
              <a:cs typeface="Arial"/>
            </a:endParaRPr>
          </a:p>
          <a:p>
            <a:pPr marL="12700" marR="5080" indent="629920">
              <a:lnSpc>
                <a:spcPct val="143100"/>
              </a:lnSpc>
              <a:spcBef>
                <a:spcPts val="700"/>
              </a:spcBef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spc="-5" dirty="0">
                <a:latin typeface="Arial"/>
                <a:cs typeface="Arial"/>
              </a:rPr>
              <a:t>Oferta obrigatória </a:t>
            </a:r>
            <a:r>
              <a:rPr sz="1200" dirty="0">
                <a:latin typeface="Arial"/>
                <a:cs typeface="Arial"/>
              </a:rPr>
              <a:t>da </a:t>
            </a:r>
            <a:r>
              <a:rPr sz="1200" spc="-5" dirty="0">
                <a:latin typeface="Arial"/>
                <a:cs typeface="Arial"/>
              </a:rPr>
              <a:t>disciplina </a:t>
            </a:r>
            <a:r>
              <a:rPr sz="1200" dirty="0">
                <a:latin typeface="Arial"/>
                <a:cs typeface="Arial"/>
              </a:rPr>
              <a:t>de </a:t>
            </a:r>
            <a:r>
              <a:rPr sz="1200" spc="-5" dirty="0">
                <a:latin typeface="Arial"/>
                <a:cs typeface="Arial"/>
              </a:rPr>
              <a:t>Ensino Religioso, </a:t>
            </a:r>
            <a:r>
              <a:rPr sz="1200" dirty="0">
                <a:latin typeface="Arial"/>
                <a:cs typeface="Arial"/>
              </a:rPr>
              <a:t>com </a:t>
            </a:r>
            <a:r>
              <a:rPr sz="1200" spc="-5" dirty="0">
                <a:latin typeface="Arial"/>
                <a:cs typeface="Arial"/>
              </a:rPr>
              <a:t>matrícula facultativa  </a:t>
            </a:r>
            <a:r>
              <a:rPr sz="1200" spc="-10" dirty="0">
                <a:latin typeface="Arial"/>
                <a:cs typeface="Arial"/>
              </a:rPr>
              <a:t>aos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alunos.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Times New Roman"/>
              <a:cs typeface="Times New Roman"/>
            </a:endParaRPr>
          </a:p>
          <a:p>
            <a:pPr marL="12700" indent="629920">
              <a:lnSpc>
                <a:spcPct val="100000"/>
              </a:lnSpc>
              <a:buFont typeface="Symbol"/>
              <a:buChar char=""/>
              <a:tabLst>
                <a:tab pos="911860" algn="l"/>
                <a:tab pos="912494" algn="l"/>
              </a:tabLst>
            </a:pPr>
            <a:r>
              <a:rPr sz="1200" dirty="0">
                <a:latin typeface="Arial"/>
                <a:cs typeface="Arial"/>
              </a:rPr>
              <a:t>O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aluno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matriculado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na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EJA</a:t>
            </a:r>
            <a:r>
              <a:rPr sz="1200" spc="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deverá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cumprir</a:t>
            </a:r>
            <a:r>
              <a:rPr sz="1200" spc="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ao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longo</a:t>
            </a:r>
            <a:r>
              <a:rPr sz="1200" spc="17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do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curso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carga</a:t>
            </a:r>
            <a:r>
              <a:rPr sz="1200" spc="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horária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Arial"/>
                <a:cs typeface="Arial"/>
              </a:rPr>
              <a:t>total</a:t>
            </a:r>
            <a:r>
              <a:rPr sz="1200" spc="-10" dirty="0">
                <a:latin typeface="Arial"/>
                <a:cs typeface="Arial"/>
              </a:rPr>
              <a:t> de: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862965" indent="-1778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863600" algn="l"/>
              </a:tabLst>
            </a:pPr>
            <a:r>
              <a:rPr sz="1200" spc="-10" dirty="0">
                <a:latin typeface="Arial"/>
                <a:cs typeface="Arial"/>
              </a:rPr>
              <a:t>1.600 </a:t>
            </a:r>
            <a:r>
              <a:rPr sz="1200" spc="-5" dirty="0">
                <a:latin typeface="Arial"/>
                <a:cs typeface="Arial"/>
              </a:rPr>
              <a:t>horas </a:t>
            </a:r>
            <a:r>
              <a:rPr sz="1200" spc="-10" dirty="0">
                <a:latin typeface="Arial"/>
                <a:cs typeface="Arial"/>
              </a:rPr>
              <a:t>para </a:t>
            </a:r>
            <a:r>
              <a:rPr sz="1200" spc="-5" dirty="0">
                <a:latin typeface="Arial"/>
                <a:cs typeface="Arial"/>
              </a:rPr>
              <a:t>o Ensino </a:t>
            </a:r>
            <a:r>
              <a:rPr sz="1200" spc="-10" dirty="0">
                <a:latin typeface="Arial"/>
                <a:cs typeface="Arial"/>
              </a:rPr>
              <a:t>Fundamental </a:t>
            </a:r>
            <a:r>
              <a:rPr sz="1200" spc="-5" dirty="0">
                <a:latin typeface="Arial"/>
                <a:cs typeface="Arial"/>
              </a:rPr>
              <a:t>Anos </a:t>
            </a:r>
            <a:r>
              <a:rPr sz="1200" spc="-10" dirty="0">
                <a:latin typeface="Arial"/>
                <a:cs typeface="Arial"/>
              </a:rPr>
              <a:t>Finais </a:t>
            </a:r>
            <a:r>
              <a:rPr sz="1200" spc="-5" dirty="0">
                <a:latin typeface="Arial"/>
                <a:cs typeface="Arial"/>
              </a:rPr>
              <a:t>(segundo</a:t>
            </a:r>
            <a:r>
              <a:rPr sz="1200" spc="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segmento),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AutoNum type="alphaLcParenR"/>
            </a:pPr>
            <a:endParaRPr sz="1050">
              <a:latin typeface="Times New Roman"/>
              <a:cs typeface="Times New Roman"/>
            </a:endParaRPr>
          </a:p>
          <a:p>
            <a:pPr marL="906144" indent="-177800">
              <a:lnSpc>
                <a:spcPct val="100000"/>
              </a:lnSpc>
              <a:buAutoNum type="alphaLcParenR"/>
              <a:tabLst>
                <a:tab pos="906780" algn="l"/>
              </a:tabLst>
            </a:pPr>
            <a:r>
              <a:rPr sz="1200" spc="-10" dirty="0">
                <a:latin typeface="Arial"/>
                <a:cs typeface="Arial"/>
              </a:rPr>
              <a:t>1.200 horas </a:t>
            </a:r>
            <a:r>
              <a:rPr sz="1200" spc="-5" dirty="0">
                <a:latin typeface="Arial"/>
                <a:cs typeface="Arial"/>
              </a:rPr>
              <a:t>para o Ensino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Médio.</a:t>
            </a:r>
            <a:endParaRPr sz="1200">
              <a:latin typeface="Arial"/>
              <a:cs typeface="Arial"/>
            </a:endParaRPr>
          </a:p>
          <a:p>
            <a:pPr marL="853440" marR="9525" indent="-228600" algn="just">
              <a:lnSpc>
                <a:spcPct val="143700"/>
              </a:lnSpc>
              <a:spcBef>
                <a:spcPts val="695"/>
              </a:spcBef>
              <a:buFont typeface="Symbol"/>
              <a:buChar char=""/>
              <a:tabLst>
                <a:tab pos="854075" algn="l"/>
              </a:tabLst>
            </a:pPr>
            <a:r>
              <a:rPr sz="1200" spc="-10" dirty="0">
                <a:latin typeface="Arial"/>
                <a:cs typeface="Arial"/>
              </a:rPr>
              <a:t>Línguas </a:t>
            </a:r>
            <a:r>
              <a:rPr sz="1200" spc="-5" dirty="0">
                <a:latin typeface="Arial"/>
                <a:cs typeface="Arial"/>
              </a:rPr>
              <a:t>Estrangeiras: </a:t>
            </a:r>
            <a:r>
              <a:rPr sz="1200" dirty="0">
                <a:latin typeface="Arial"/>
                <a:cs typeface="Arial"/>
              </a:rPr>
              <a:t>A SED </a:t>
            </a:r>
            <a:r>
              <a:rPr sz="1200" spc="-5" dirty="0">
                <a:latin typeface="Arial"/>
                <a:cs typeface="Arial"/>
              </a:rPr>
              <a:t>segue com a oferta </a:t>
            </a:r>
            <a:r>
              <a:rPr sz="1200" spc="-10" dirty="0">
                <a:latin typeface="Arial"/>
                <a:cs typeface="Arial"/>
              </a:rPr>
              <a:t>de Línguas </a:t>
            </a:r>
            <a:r>
              <a:rPr sz="1200" spc="-5" dirty="0">
                <a:latin typeface="Arial"/>
                <a:cs typeface="Arial"/>
              </a:rPr>
              <a:t>Estrangeiras </a:t>
            </a:r>
            <a:r>
              <a:rPr sz="1200" spc="-10" dirty="0">
                <a:latin typeface="Arial"/>
                <a:cs typeface="Arial"/>
              </a:rPr>
              <a:t>na  rede </a:t>
            </a:r>
            <a:r>
              <a:rPr sz="1200" spc="-5" dirty="0">
                <a:latin typeface="Arial"/>
                <a:cs typeface="Arial"/>
              </a:rPr>
              <a:t>pública estadual </a:t>
            </a:r>
            <a:r>
              <a:rPr sz="1200" spc="-10" dirty="0">
                <a:latin typeface="Arial"/>
                <a:cs typeface="Arial"/>
              </a:rPr>
              <a:t>para os </a:t>
            </a:r>
            <a:r>
              <a:rPr sz="1200" spc="-5" dirty="0">
                <a:latin typeface="Arial"/>
                <a:cs typeface="Arial"/>
              </a:rPr>
              <a:t>anos </a:t>
            </a:r>
            <a:r>
              <a:rPr sz="1200" spc="-10" dirty="0">
                <a:latin typeface="Arial"/>
                <a:cs typeface="Arial"/>
              </a:rPr>
              <a:t>finais do </a:t>
            </a:r>
            <a:r>
              <a:rPr sz="1200" spc="-5" dirty="0">
                <a:latin typeface="Arial"/>
                <a:cs typeface="Arial"/>
              </a:rPr>
              <a:t>Ensino Fundamental e Ensino  </a:t>
            </a:r>
            <a:r>
              <a:rPr sz="1200" spc="-10" dirty="0">
                <a:latin typeface="Arial"/>
                <a:cs typeface="Arial"/>
              </a:rPr>
              <a:t>Médio.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1356</Words>
  <Application>Microsoft Office PowerPoint</Application>
  <PresentationFormat>Personalizar</PresentationFormat>
  <Paragraphs>108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Patricia.Pinheiro</dc:creator>
  <cp:lastModifiedBy>CALI</cp:lastModifiedBy>
  <cp:revision>1</cp:revision>
  <dcterms:created xsi:type="dcterms:W3CDTF">2017-11-05T00:26:12Z</dcterms:created>
  <dcterms:modified xsi:type="dcterms:W3CDTF">2017-11-06T15:21:24Z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2017-11-04T00:00:00Z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2017-11-05T00:00:00Z</vt:filetime>
  </property>
</Properties>
</file>