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69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33CCCC"/>
    <a:srgbClr val="85D1FF"/>
    <a:srgbClr val="CCECFF"/>
    <a:srgbClr val="BFF0EF"/>
    <a:srgbClr val="66FF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137751-166F-4230-BBF9-C6E5C4D01943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4EB8992-2ACE-463F-865C-276BB7F04907}">
      <dgm:prSet phldrT="[Texto]"/>
      <dgm:spPr/>
      <dgm:t>
        <a:bodyPr/>
        <a:lstStyle/>
        <a:p>
          <a:r>
            <a:rPr lang="pt-BR" b="1" dirty="0" smtClean="0">
              <a:solidFill>
                <a:schemeClr val="accent6">
                  <a:lumMod val="75000"/>
                </a:schemeClr>
              </a:solidFill>
            </a:rPr>
            <a:t>Realidade atual?</a:t>
          </a:r>
          <a:endParaRPr lang="pt-BR" b="1" dirty="0">
            <a:solidFill>
              <a:schemeClr val="accent6">
                <a:lumMod val="75000"/>
              </a:schemeClr>
            </a:solidFill>
          </a:endParaRPr>
        </a:p>
      </dgm:t>
    </dgm:pt>
    <dgm:pt modelId="{28FDE43F-6100-44F1-9A65-334997D65AC5}" type="parTrans" cxnId="{709D6C20-D863-40DA-9F48-61DAAD6DC8A8}">
      <dgm:prSet/>
      <dgm:spPr/>
      <dgm:t>
        <a:bodyPr/>
        <a:lstStyle/>
        <a:p>
          <a:endParaRPr lang="pt-BR"/>
        </a:p>
      </dgm:t>
    </dgm:pt>
    <dgm:pt modelId="{E1F0B39A-2BA7-4E79-8A3A-B22093E4B1BC}" type="sibTrans" cxnId="{709D6C20-D863-40DA-9F48-61DAAD6DC8A8}">
      <dgm:prSet/>
      <dgm:spPr/>
      <dgm:t>
        <a:bodyPr/>
        <a:lstStyle/>
        <a:p>
          <a:endParaRPr lang="pt-BR"/>
        </a:p>
      </dgm:t>
    </dgm:pt>
    <dgm:pt modelId="{8031CF14-16FB-4C77-A54B-8DC5C35E3017}">
      <dgm:prSet phldrT="[Texto]"/>
      <dgm:spPr/>
      <dgm:t>
        <a:bodyPr/>
        <a:lstStyle/>
        <a:p>
          <a:r>
            <a:rPr lang="pt-BR" dirty="0" smtClean="0"/>
            <a:t>Nova realidade e mesmas perguntas?</a:t>
          </a:r>
          <a:endParaRPr lang="pt-BR" dirty="0"/>
        </a:p>
      </dgm:t>
    </dgm:pt>
    <dgm:pt modelId="{86FB2CA4-8D99-439D-8816-CCF14284275D}" type="parTrans" cxnId="{4CC751D5-D66D-4A92-97B9-8529AF4117C2}">
      <dgm:prSet/>
      <dgm:spPr/>
      <dgm:t>
        <a:bodyPr/>
        <a:lstStyle/>
        <a:p>
          <a:endParaRPr lang="pt-BR"/>
        </a:p>
      </dgm:t>
    </dgm:pt>
    <dgm:pt modelId="{A53BAA3E-D9C0-41FA-AF9F-3B65092CE8A6}" type="sibTrans" cxnId="{4CC751D5-D66D-4A92-97B9-8529AF4117C2}">
      <dgm:prSet/>
      <dgm:spPr/>
      <dgm:t>
        <a:bodyPr/>
        <a:lstStyle/>
        <a:p>
          <a:endParaRPr lang="pt-BR"/>
        </a:p>
      </dgm:t>
    </dgm:pt>
    <dgm:pt modelId="{09FB0357-89FB-4FFE-B569-D4EA741D066D}">
      <dgm:prSet phldrT="[Texto]"/>
      <dgm:spPr/>
      <dgm:t>
        <a:bodyPr/>
        <a:lstStyle/>
        <a:p>
          <a:r>
            <a:rPr lang="pt-BR" dirty="0" smtClean="0"/>
            <a:t>Mesma realidade e novas perguntas?</a:t>
          </a:r>
          <a:endParaRPr lang="pt-BR" dirty="0"/>
        </a:p>
      </dgm:t>
    </dgm:pt>
    <dgm:pt modelId="{4C97BFEC-F9E8-4112-8B2F-39C4910461F5}" type="parTrans" cxnId="{24FF7F5C-E437-4833-855B-80D86E64B464}">
      <dgm:prSet/>
      <dgm:spPr/>
      <dgm:t>
        <a:bodyPr/>
        <a:lstStyle/>
        <a:p>
          <a:endParaRPr lang="pt-BR"/>
        </a:p>
      </dgm:t>
    </dgm:pt>
    <dgm:pt modelId="{9BF477B6-C4DB-418A-95A3-18CBFA6FC67C}" type="sibTrans" cxnId="{24FF7F5C-E437-4833-855B-80D86E64B464}">
      <dgm:prSet/>
      <dgm:spPr/>
      <dgm:t>
        <a:bodyPr/>
        <a:lstStyle/>
        <a:p>
          <a:endParaRPr lang="pt-BR"/>
        </a:p>
      </dgm:t>
    </dgm:pt>
    <dgm:pt modelId="{2F4D66AD-445B-40D1-9DBF-34000558039E}">
      <dgm:prSet phldrT="[Texto]"/>
      <dgm:spPr/>
      <dgm:t>
        <a:bodyPr/>
        <a:lstStyle/>
        <a:p>
          <a:r>
            <a:rPr lang="pt-BR" dirty="0" smtClean="0"/>
            <a:t>Nova Realidade e novas perguntas?</a:t>
          </a:r>
          <a:endParaRPr lang="pt-BR" dirty="0"/>
        </a:p>
      </dgm:t>
    </dgm:pt>
    <dgm:pt modelId="{6AEC17EB-78F8-4AC3-ABCA-4940CB523BBC}" type="parTrans" cxnId="{CE2146AB-68DF-424D-B6FB-3AF1002A6982}">
      <dgm:prSet/>
      <dgm:spPr/>
      <dgm:t>
        <a:bodyPr/>
        <a:lstStyle/>
        <a:p>
          <a:endParaRPr lang="pt-BR"/>
        </a:p>
      </dgm:t>
    </dgm:pt>
    <dgm:pt modelId="{1E8A5E5E-A6DD-4DB1-9CC2-20C467E770C0}" type="sibTrans" cxnId="{CE2146AB-68DF-424D-B6FB-3AF1002A6982}">
      <dgm:prSet/>
      <dgm:spPr/>
      <dgm:t>
        <a:bodyPr/>
        <a:lstStyle/>
        <a:p>
          <a:endParaRPr lang="pt-BR"/>
        </a:p>
      </dgm:t>
    </dgm:pt>
    <dgm:pt modelId="{B0F0C990-D04A-42D0-94A3-818C04D4FCDD}">
      <dgm:prSet phldrT="[Texto]"/>
      <dgm:spPr/>
      <dgm:t>
        <a:bodyPr/>
        <a:lstStyle/>
        <a:p>
          <a:r>
            <a:rPr lang="pt-BR" dirty="0" smtClean="0"/>
            <a:t>Mesma realidade e mesmas perguntas?</a:t>
          </a:r>
          <a:endParaRPr lang="pt-BR" dirty="0"/>
        </a:p>
      </dgm:t>
    </dgm:pt>
    <dgm:pt modelId="{881730A9-C3A4-4825-BDC6-64E5C7064A2A}" type="parTrans" cxnId="{772138A9-1AE5-449E-A783-08F8BD593D4D}">
      <dgm:prSet/>
      <dgm:spPr/>
      <dgm:t>
        <a:bodyPr/>
        <a:lstStyle/>
        <a:p>
          <a:endParaRPr lang="pt-BR"/>
        </a:p>
      </dgm:t>
    </dgm:pt>
    <dgm:pt modelId="{428287AD-331A-4000-95EB-98BC97665283}" type="sibTrans" cxnId="{772138A9-1AE5-449E-A783-08F8BD593D4D}">
      <dgm:prSet/>
      <dgm:spPr/>
      <dgm:t>
        <a:bodyPr/>
        <a:lstStyle/>
        <a:p>
          <a:endParaRPr lang="pt-BR"/>
        </a:p>
      </dgm:t>
    </dgm:pt>
    <dgm:pt modelId="{C582711D-881B-4193-96C7-CA173F2E3A1F}" type="pres">
      <dgm:prSet presAssocID="{2E137751-166F-4230-BBF9-C6E5C4D0194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40C1000-EF86-4271-A9F8-2BB0E9B2B73E}" type="pres">
      <dgm:prSet presAssocID="{A4EB8992-2ACE-463F-865C-276BB7F04907}" presName="centerShape" presStyleLbl="node0" presStyleIdx="0" presStyleCnt="1"/>
      <dgm:spPr/>
      <dgm:t>
        <a:bodyPr/>
        <a:lstStyle/>
        <a:p>
          <a:endParaRPr lang="pt-BR"/>
        </a:p>
      </dgm:t>
    </dgm:pt>
    <dgm:pt modelId="{86FD6E48-78C5-4DB4-AE9A-80151E9418C1}" type="pres">
      <dgm:prSet presAssocID="{86FB2CA4-8D99-439D-8816-CCF14284275D}" presName="parTrans" presStyleLbl="bgSibTrans2D1" presStyleIdx="0" presStyleCnt="4"/>
      <dgm:spPr/>
      <dgm:t>
        <a:bodyPr/>
        <a:lstStyle/>
        <a:p>
          <a:endParaRPr lang="pt-BR"/>
        </a:p>
      </dgm:t>
    </dgm:pt>
    <dgm:pt modelId="{4000B42D-3D9B-4D93-B4F7-4B77C14FC977}" type="pres">
      <dgm:prSet presAssocID="{8031CF14-16FB-4C77-A54B-8DC5C35E301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753CBD5-76FD-424C-B2A0-68AFE0EF79D2}" type="pres">
      <dgm:prSet presAssocID="{4C97BFEC-F9E8-4112-8B2F-39C4910461F5}" presName="parTrans" presStyleLbl="bgSibTrans2D1" presStyleIdx="1" presStyleCnt="4"/>
      <dgm:spPr/>
      <dgm:t>
        <a:bodyPr/>
        <a:lstStyle/>
        <a:p>
          <a:endParaRPr lang="pt-BR"/>
        </a:p>
      </dgm:t>
    </dgm:pt>
    <dgm:pt modelId="{7F6A3D51-0545-41DA-B5EB-8715D4450515}" type="pres">
      <dgm:prSet presAssocID="{09FB0357-89FB-4FFE-B569-D4EA741D066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618C4C-B202-4EDA-BE22-773ABA55B844}" type="pres">
      <dgm:prSet presAssocID="{6AEC17EB-78F8-4AC3-ABCA-4940CB523BBC}" presName="parTrans" presStyleLbl="bgSibTrans2D1" presStyleIdx="2" presStyleCnt="4"/>
      <dgm:spPr/>
      <dgm:t>
        <a:bodyPr/>
        <a:lstStyle/>
        <a:p>
          <a:endParaRPr lang="pt-BR"/>
        </a:p>
      </dgm:t>
    </dgm:pt>
    <dgm:pt modelId="{A98C03A8-C44E-42D3-AEBF-9534CD0B8717}" type="pres">
      <dgm:prSet presAssocID="{2F4D66AD-445B-40D1-9DBF-34000558039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EBF896B-C098-449B-BAF6-EEF59C6DEF4F}" type="pres">
      <dgm:prSet presAssocID="{881730A9-C3A4-4825-BDC6-64E5C7064A2A}" presName="parTrans" presStyleLbl="bgSibTrans2D1" presStyleIdx="3" presStyleCnt="4"/>
      <dgm:spPr/>
      <dgm:t>
        <a:bodyPr/>
        <a:lstStyle/>
        <a:p>
          <a:endParaRPr lang="pt-BR"/>
        </a:p>
      </dgm:t>
    </dgm:pt>
    <dgm:pt modelId="{43D64371-D117-40C9-85EA-CB9FE684BB01}" type="pres">
      <dgm:prSet presAssocID="{B0F0C990-D04A-42D0-94A3-818C04D4FCD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2857A1F-B7D5-4526-9A2D-5E15B0BF427A}" type="presOf" srcId="{8031CF14-16FB-4C77-A54B-8DC5C35E3017}" destId="{4000B42D-3D9B-4D93-B4F7-4B77C14FC977}" srcOrd="0" destOrd="0" presId="urn:microsoft.com/office/officeart/2005/8/layout/radial4"/>
    <dgm:cxn modelId="{AC6AC00C-69F2-4FB4-8F0C-38FEF172F61B}" type="presOf" srcId="{86FB2CA4-8D99-439D-8816-CCF14284275D}" destId="{86FD6E48-78C5-4DB4-AE9A-80151E9418C1}" srcOrd="0" destOrd="0" presId="urn:microsoft.com/office/officeart/2005/8/layout/radial4"/>
    <dgm:cxn modelId="{772138A9-1AE5-449E-A783-08F8BD593D4D}" srcId="{A4EB8992-2ACE-463F-865C-276BB7F04907}" destId="{B0F0C990-D04A-42D0-94A3-818C04D4FCDD}" srcOrd="3" destOrd="0" parTransId="{881730A9-C3A4-4825-BDC6-64E5C7064A2A}" sibTransId="{428287AD-331A-4000-95EB-98BC97665283}"/>
    <dgm:cxn modelId="{24FF7F5C-E437-4833-855B-80D86E64B464}" srcId="{A4EB8992-2ACE-463F-865C-276BB7F04907}" destId="{09FB0357-89FB-4FFE-B569-D4EA741D066D}" srcOrd="1" destOrd="0" parTransId="{4C97BFEC-F9E8-4112-8B2F-39C4910461F5}" sibTransId="{9BF477B6-C4DB-418A-95A3-18CBFA6FC67C}"/>
    <dgm:cxn modelId="{50731469-F6D6-4451-A156-4092AD785BB0}" type="presOf" srcId="{4C97BFEC-F9E8-4112-8B2F-39C4910461F5}" destId="{A753CBD5-76FD-424C-B2A0-68AFE0EF79D2}" srcOrd="0" destOrd="0" presId="urn:microsoft.com/office/officeart/2005/8/layout/radial4"/>
    <dgm:cxn modelId="{0F24FFCB-C31A-4551-9C6B-0A2024506A33}" type="presOf" srcId="{2F4D66AD-445B-40D1-9DBF-34000558039E}" destId="{A98C03A8-C44E-42D3-AEBF-9534CD0B8717}" srcOrd="0" destOrd="0" presId="urn:microsoft.com/office/officeart/2005/8/layout/radial4"/>
    <dgm:cxn modelId="{5E0D4B34-941D-43D7-B256-65C0D64B2FD7}" type="presOf" srcId="{A4EB8992-2ACE-463F-865C-276BB7F04907}" destId="{640C1000-EF86-4271-A9F8-2BB0E9B2B73E}" srcOrd="0" destOrd="0" presId="urn:microsoft.com/office/officeart/2005/8/layout/radial4"/>
    <dgm:cxn modelId="{CE2146AB-68DF-424D-B6FB-3AF1002A6982}" srcId="{A4EB8992-2ACE-463F-865C-276BB7F04907}" destId="{2F4D66AD-445B-40D1-9DBF-34000558039E}" srcOrd="2" destOrd="0" parTransId="{6AEC17EB-78F8-4AC3-ABCA-4940CB523BBC}" sibTransId="{1E8A5E5E-A6DD-4DB1-9CC2-20C467E770C0}"/>
    <dgm:cxn modelId="{709D6C20-D863-40DA-9F48-61DAAD6DC8A8}" srcId="{2E137751-166F-4230-BBF9-C6E5C4D01943}" destId="{A4EB8992-2ACE-463F-865C-276BB7F04907}" srcOrd="0" destOrd="0" parTransId="{28FDE43F-6100-44F1-9A65-334997D65AC5}" sibTransId="{E1F0B39A-2BA7-4E79-8A3A-B22093E4B1BC}"/>
    <dgm:cxn modelId="{298E89E6-0435-443F-B3D9-69E91441E1B1}" type="presOf" srcId="{09FB0357-89FB-4FFE-B569-D4EA741D066D}" destId="{7F6A3D51-0545-41DA-B5EB-8715D4450515}" srcOrd="0" destOrd="0" presId="urn:microsoft.com/office/officeart/2005/8/layout/radial4"/>
    <dgm:cxn modelId="{4CC751D5-D66D-4A92-97B9-8529AF4117C2}" srcId="{A4EB8992-2ACE-463F-865C-276BB7F04907}" destId="{8031CF14-16FB-4C77-A54B-8DC5C35E3017}" srcOrd="0" destOrd="0" parTransId="{86FB2CA4-8D99-439D-8816-CCF14284275D}" sibTransId="{A53BAA3E-D9C0-41FA-AF9F-3B65092CE8A6}"/>
    <dgm:cxn modelId="{D1068BBD-1FBE-46B5-A598-95E8BF2D96D9}" type="presOf" srcId="{881730A9-C3A4-4825-BDC6-64E5C7064A2A}" destId="{2EBF896B-C098-449B-BAF6-EEF59C6DEF4F}" srcOrd="0" destOrd="0" presId="urn:microsoft.com/office/officeart/2005/8/layout/radial4"/>
    <dgm:cxn modelId="{764B2035-FC48-4D8C-9F28-FA1583412211}" type="presOf" srcId="{B0F0C990-D04A-42D0-94A3-818C04D4FCDD}" destId="{43D64371-D117-40C9-85EA-CB9FE684BB01}" srcOrd="0" destOrd="0" presId="urn:microsoft.com/office/officeart/2005/8/layout/radial4"/>
    <dgm:cxn modelId="{45F8B250-7265-4980-8157-3931EAAD8B85}" type="presOf" srcId="{2E137751-166F-4230-BBF9-C6E5C4D01943}" destId="{C582711D-881B-4193-96C7-CA173F2E3A1F}" srcOrd="0" destOrd="0" presId="urn:microsoft.com/office/officeart/2005/8/layout/radial4"/>
    <dgm:cxn modelId="{B754B215-D7E7-4DB0-863A-70D1C7D96D20}" type="presOf" srcId="{6AEC17EB-78F8-4AC3-ABCA-4940CB523BBC}" destId="{56618C4C-B202-4EDA-BE22-773ABA55B844}" srcOrd="0" destOrd="0" presId="urn:microsoft.com/office/officeart/2005/8/layout/radial4"/>
    <dgm:cxn modelId="{86695363-274C-4098-9EA4-0B6DD5128979}" type="presParOf" srcId="{C582711D-881B-4193-96C7-CA173F2E3A1F}" destId="{640C1000-EF86-4271-A9F8-2BB0E9B2B73E}" srcOrd="0" destOrd="0" presId="urn:microsoft.com/office/officeart/2005/8/layout/radial4"/>
    <dgm:cxn modelId="{10BA6A38-2C89-4633-984B-03D30B9B4528}" type="presParOf" srcId="{C582711D-881B-4193-96C7-CA173F2E3A1F}" destId="{86FD6E48-78C5-4DB4-AE9A-80151E9418C1}" srcOrd="1" destOrd="0" presId="urn:microsoft.com/office/officeart/2005/8/layout/radial4"/>
    <dgm:cxn modelId="{A65B4285-F3BD-4344-BEF0-FAEBB41176BC}" type="presParOf" srcId="{C582711D-881B-4193-96C7-CA173F2E3A1F}" destId="{4000B42D-3D9B-4D93-B4F7-4B77C14FC977}" srcOrd="2" destOrd="0" presId="urn:microsoft.com/office/officeart/2005/8/layout/radial4"/>
    <dgm:cxn modelId="{5D606D06-361E-41E1-834B-D400DD16C3B4}" type="presParOf" srcId="{C582711D-881B-4193-96C7-CA173F2E3A1F}" destId="{A753CBD5-76FD-424C-B2A0-68AFE0EF79D2}" srcOrd="3" destOrd="0" presId="urn:microsoft.com/office/officeart/2005/8/layout/radial4"/>
    <dgm:cxn modelId="{366764EC-66B3-4F54-8FF1-FB42499E50A3}" type="presParOf" srcId="{C582711D-881B-4193-96C7-CA173F2E3A1F}" destId="{7F6A3D51-0545-41DA-B5EB-8715D4450515}" srcOrd="4" destOrd="0" presId="urn:microsoft.com/office/officeart/2005/8/layout/radial4"/>
    <dgm:cxn modelId="{3C963D96-F34E-465E-8489-41C5F9DD977E}" type="presParOf" srcId="{C582711D-881B-4193-96C7-CA173F2E3A1F}" destId="{56618C4C-B202-4EDA-BE22-773ABA55B844}" srcOrd="5" destOrd="0" presId="urn:microsoft.com/office/officeart/2005/8/layout/radial4"/>
    <dgm:cxn modelId="{8185EB12-CC8D-4D9F-9AD7-AC8A849C9793}" type="presParOf" srcId="{C582711D-881B-4193-96C7-CA173F2E3A1F}" destId="{A98C03A8-C44E-42D3-AEBF-9534CD0B8717}" srcOrd="6" destOrd="0" presId="urn:microsoft.com/office/officeart/2005/8/layout/radial4"/>
    <dgm:cxn modelId="{CBE073D8-2458-4E8E-AE8E-B5C979471C74}" type="presParOf" srcId="{C582711D-881B-4193-96C7-CA173F2E3A1F}" destId="{2EBF896B-C098-449B-BAF6-EEF59C6DEF4F}" srcOrd="7" destOrd="0" presId="urn:microsoft.com/office/officeart/2005/8/layout/radial4"/>
    <dgm:cxn modelId="{6FC97867-5148-4CE0-A56E-7085C5383099}" type="presParOf" srcId="{C582711D-881B-4193-96C7-CA173F2E3A1F}" destId="{43D64371-D117-40C9-85EA-CB9FE684BB0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225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99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195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941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25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50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94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465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274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33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337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A807F-A73D-494E-AC32-1850DF796062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63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8032" y="1742951"/>
            <a:ext cx="7772400" cy="1830065"/>
          </a:xfrm>
        </p:spPr>
        <p:txBody>
          <a:bodyPr>
            <a:noAutofit/>
          </a:bodyPr>
          <a:lstStyle/>
          <a:p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Diretor na 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Gestão </a:t>
            </a:r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C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otidiano Escolar</a:t>
            </a:r>
            <a:endParaRPr lang="pt-BR" sz="65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34752" y="797929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/>
              <a:t>Curso para Gestores Escolares:</a:t>
            </a:r>
            <a:endParaRPr lang="pt-BR" sz="28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t="32498" r="4312" b="17502"/>
          <a:stretch/>
        </p:blipFill>
        <p:spPr>
          <a:xfrm>
            <a:off x="35496" y="4437112"/>
            <a:ext cx="9048867" cy="241369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611560" y="357301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dirty="0" smtClean="0"/>
              <a:t>21/10/2013</a:t>
            </a:r>
          </a:p>
          <a:p>
            <a:r>
              <a:rPr lang="pt-BR" sz="2400" dirty="0" smtClean="0"/>
              <a:t>Florianópolis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9090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ulado 3"/>
          <p:cNvSpPr/>
          <p:nvPr/>
        </p:nvSpPr>
        <p:spPr>
          <a:xfrm>
            <a:off x="251520" y="2276872"/>
            <a:ext cx="8424935" cy="2403945"/>
          </a:xfrm>
          <a:prstGeom prst="wav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>
                <a:solidFill>
                  <a:schemeClr val="tx1"/>
                </a:solidFill>
              </a:rPr>
              <a:t>O currículo  como rio  que leva consigo as </a:t>
            </a:r>
            <a:r>
              <a:rPr lang="pt-BR" sz="3600" dirty="0" smtClean="0">
                <a:solidFill>
                  <a:schemeClr val="tx1"/>
                </a:solidFill>
              </a:rPr>
              <a:t>águas </a:t>
            </a:r>
            <a:r>
              <a:rPr lang="pt-BR" sz="3600" dirty="0">
                <a:solidFill>
                  <a:schemeClr val="tx1"/>
                </a:solidFill>
              </a:rPr>
              <a:t>da gestão </a:t>
            </a:r>
            <a:r>
              <a:rPr lang="pt-BR" sz="3600" dirty="0" smtClean="0">
                <a:solidFill>
                  <a:schemeClr val="tx1"/>
                </a:solidFill>
              </a:rPr>
              <a:t>e </a:t>
            </a:r>
            <a:r>
              <a:rPr lang="pt-BR" sz="3600" dirty="0">
                <a:solidFill>
                  <a:schemeClr val="tx1"/>
                </a:solidFill>
              </a:rPr>
              <a:t>dos </a:t>
            </a:r>
            <a:r>
              <a:rPr lang="pt-BR" sz="3600" dirty="0" smtClean="0">
                <a:solidFill>
                  <a:schemeClr val="tx1"/>
                </a:solidFill>
              </a:rPr>
              <a:t>processos.....</a:t>
            </a:r>
            <a:endParaRPr lang="pt-BR" sz="3600" dirty="0">
              <a:solidFill>
                <a:schemeClr val="tx1"/>
              </a:solidFill>
            </a:endParaRPr>
          </a:p>
          <a:p>
            <a:pPr algn="ctr"/>
            <a:endParaRPr lang="pt-BR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82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2996952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É preciso que entendamos  o currículo como território de tensões</a:t>
            </a:r>
          </a:p>
        </p:txBody>
      </p:sp>
    </p:spTree>
    <p:extLst>
      <p:ext uri="{BB962C8B-B14F-4D97-AF65-F5344CB8AC3E}">
        <p14:creationId xmlns:p14="http://schemas.microsoft.com/office/powerpoint/2010/main" val="16187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83568" y="2551837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200" b="1" dirty="0" smtClean="0">
                <a:solidFill>
                  <a:schemeClr val="accent3">
                    <a:lumMod val="50000"/>
                  </a:schemeClr>
                </a:solidFill>
              </a:rPr>
              <a:t>...como  práticas discursivas  que  produzem de </a:t>
            </a:r>
            <a:r>
              <a:rPr lang="pt-BR" sz="3200" b="1" dirty="0">
                <a:solidFill>
                  <a:schemeClr val="accent3">
                    <a:lumMod val="50000"/>
                  </a:schemeClr>
                </a:solidFill>
              </a:rPr>
              <a:t>sentidos e </a:t>
            </a:r>
            <a:r>
              <a:rPr lang="pt-BR" sz="3200" b="1" dirty="0" smtClean="0">
                <a:solidFill>
                  <a:schemeClr val="accent3">
                    <a:lumMod val="50000"/>
                  </a:schemeClr>
                </a:solidFill>
              </a:rPr>
              <a:t>significados.</a:t>
            </a:r>
            <a:endParaRPr lang="pt-BR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509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 rot="-1380000">
            <a:off x="88590" y="3321838"/>
            <a:ext cx="8784976" cy="58477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pt-BR" sz="3200" dirty="0" smtClean="0"/>
              <a:t>.... como  espaço de  </a:t>
            </a:r>
            <a:r>
              <a:rPr lang="pt-BR" sz="3200" dirty="0"/>
              <a:t>decisões  </a:t>
            </a:r>
            <a:r>
              <a:rPr lang="pt-BR" sz="3200" dirty="0" smtClean="0"/>
              <a:t>político-pedagógicas.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022984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259632" y="2828836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 smtClean="0">
                <a:solidFill>
                  <a:schemeClr val="accent3">
                    <a:lumMod val="50000"/>
                  </a:schemeClr>
                </a:solidFill>
              </a:rPr>
              <a:t>.... como estratégias de </a:t>
            </a:r>
            <a:r>
              <a:rPr lang="pt-BR" sz="4000" b="1" dirty="0">
                <a:solidFill>
                  <a:schemeClr val="accent3">
                    <a:lumMod val="50000"/>
                  </a:schemeClr>
                </a:solidFill>
              </a:rPr>
              <a:t>controle </a:t>
            </a:r>
          </a:p>
        </p:txBody>
      </p:sp>
    </p:spTree>
    <p:extLst>
      <p:ext uri="{BB962C8B-B14F-4D97-AF65-F5344CB8AC3E}">
        <p14:creationId xmlns:p14="http://schemas.microsoft.com/office/powerpoint/2010/main" val="2513877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691680" y="2967335"/>
            <a:ext cx="5886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 smtClean="0"/>
              <a:t>.... como  lugar  de utopias</a:t>
            </a:r>
            <a:endParaRPr lang="pt-BR" sz="4000" b="1" dirty="0"/>
          </a:p>
        </p:txBody>
      </p:sp>
    </p:spTree>
    <p:extLst>
      <p:ext uri="{BB962C8B-B14F-4D97-AF65-F5344CB8AC3E}">
        <p14:creationId xmlns:p14="http://schemas.microsoft.com/office/powerpoint/2010/main" val="3058929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55576" y="3105835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solidFill>
                  <a:schemeClr val="accent3">
                    <a:lumMod val="50000"/>
                  </a:schemeClr>
                </a:solidFill>
              </a:rPr>
              <a:t>... Como possibilidade de </a:t>
            </a:r>
            <a:r>
              <a:rPr lang="pt-BR" sz="3600" dirty="0">
                <a:solidFill>
                  <a:schemeClr val="accent3">
                    <a:lumMod val="50000"/>
                  </a:schemeClr>
                </a:solidFill>
              </a:rPr>
              <a:t>produção de culturas, identidades, diferenças...</a:t>
            </a:r>
          </a:p>
        </p:txBody>
      </p:sp>
    </p:spTree>
    <p:extLst>
      <p:ext uri="{BB962C8B-B14F-4D97-AF65-F5344CB8AC3E}">
        <p14:creationId xmlns:p14="http://schemas.microsoft.com/office/powerpoint/2010/main" val="2727287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uxograma: Fita perfurada 2"/>
          <p:cNvSpPr/>
          <p:nvPr/>
        </p:nvSpPr>
        <p:spPr>
          <a:xfrm>
            <a:off x="517772" y="1484784"/>
            <a:ext cx="8086676" cy="2808312"/>
          </a:xfrm>
          <a:prstGeom prst="flowChartPunchedTap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 smtClean="0">
                <a:solidFill>
                  <a:schemeClr val="accent2">
                    <a:lumMod val="50000"/>
                  </a:schemeClr>
                </a:solidFill>
              </a:rPr>
              <a:t>O conhecimento como  elemento fundante do currículo.... epicentro dos conflitos</a:t>
            </a:r>
            <a:endParaRPr lang="pt-BR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203848" y="4437112"/>
            <a:ext cx="51627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Wingdings" panose="05000000000000000000" pitchFamily="2" charset="2"/>
              <a:buChar char="ü"/>
            </a:pPr>
            <a:r>
              <a:rPr lang="pt-BR" sz="2400" b="1" i="1" dirty="0" smtClean="0"/>
              <a:t>Universalismo  x relativismo</a:t>
            </a:r>
          </a:p>
          <a:p>
            <a:pPr marL="285750" indent="-285750" algn="r">
              <a:buFont typeface="Wingdings" panose="05000000000000000000" pitchFamily="2" charset="2"/>
              <a:buChar char="ü"/>
            </a:pPr>
            <a:r>
              <a:rPr lang="pt-BR" sz="2400" b="1" i="1" dirty="0" err="1" smtClean="0"/>
              <a:t>Globalismo</a:t>
            </a:r>
            <a:r>
              <a:rPr lang="pt-BR" sz="2400" b="1" i="1" dirty="0" smtClean="0"/>
              <a:t> x localismo</a:t>
            </a:r>
          </a:p>
          <a:p>
            <a:pPr marL="285750" indent="-285750" algn="r">
              <a:buFont typeface="Wingdings" panose="05000000000000000000" pitchFamily="2" charset="2"/>
              <a:buChar char="ü"/>
            </a:pPr>
            <a:r>
              <a:rPr lang="pt-BR" sz="2400" b="1" i="1" dirty="0" smtClean="0"/>
              <a:t>Cognitivismo x  subjetivismo</a:t>
            </a:r>
          </a:p>
          <a:p>
            <a:pPr marL="285750" indent="-285750" algn="r">
              <a:buFont typeface="Wingdings" panose="05000000000000000000" pitchFamily="2" charset="2"/>
              <a:buChar char="ü"/>
            </a:pPr>
            <a:r>
              <a:rPr lang="pt-BR" sz="2400" b="1" i="1" dirty="0" smtClean="0"/>
              <a:t>Fronteiras fechadas x entre lugares </a:t>
            </a:r>
          </a:p>
          <a:p>
            <a:pPr algn="r"/>
            <a:endParaRPr lang="pt-BR" sz="2400" b="1" i="1" dirty="0"/>
          </a:p>
        </p:txBody>
      </p:sp>
    </p:spTree>
    <p:extLst>
      <p:ext uri="{BB962C8B-B14F-4D97-AF65-F5344CB8AC3E}">
        <p14:creationId xmlns:p14="http://schemas.microsoft.com/office/powerpoint/2010/main" val="115112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>
          <a:xfrm>
            <a:off x="3022356" y="2520302"/>
            <a:ext cx="3091130" cy="2218297"/>
          </a:xfrm>
          <a:prstGeom prst="ellipse">
            <a:avLst/>
          </a:prstGeom>
          <a:solidFill>
            <a:srgbClr val="33CCCC">
              <a:alpha val="67000"/>
            </a:srgbClr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b="1" dirty="0"/>
          </a:p>
        </p:txBody>
      </p:sp>
      <p:sp>
        <p:nvSpPr>
          <p:cNvPr id="6" name="Elipse 5"/>
          <p:cNvSpPr/>
          <p:nvPr/>
        </p:nvSpPr>
        <p:spPr>
          <a:xfrm>
            <a:off x="229511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sp>
        <p:nvSpPr>
          <p:cNvPr id="8" name="Elipse 7"/>
          <p:cNvSpPr/>
          <p:nvPr/>
        </p:nvSpPr>
        <p:spPr>
          <a:xfrm>
            <a:off x="6497699" y="503599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Elipse 8"/>
          <p:cNvSpPr/>
          <p:nvPr/>
        </p:nvSpPr>
        <p:spPr>
          <a:xfrm>
            <a:off x="251520" y="501317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11" name="Elipse 10"/>
          <p:cNvSpPr/>
          <p:nvPr/>
        </p:nvSpPr>
        <p:spPr>
          <a:xfrm>
            <a:off x="6511553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cxnSp>
        <p:nvCxnSpPr>
          <p:cNvPr id="13" name="Conector reto 12"/>
          <p:cNvCxnSpPr>
            <a:stCxn id="5" idx="7"/>
            <a:endCxn id="11" idx="3"/>
          </p:cNvCxnSpPr>
          <p:nvPr/>
        </p:nvCxnSpPr>
        <p:spPr>
          <a:xfrm flipV="1">
            <a:off x="5660800" y="2395284"/>
            <a:ext cx="1201461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>
            <a:stCxn id="5" idx="1"/>
            <a:endCxn id="6" idx="5"/>
          </p:cNvCxnSpPr>
          <p:nvPr/>
        </p:nvCxnSpPr>
        <p:spPr>
          <a:xfrm flipH="1" flipV="1">
            <a:off x="2273584" y="2395284"/>
            <a:ext cx="1201458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>
            <a:stCxn id="5" idx="3"/>
            <a:endCxn id="9" idx="7"/>
          </p:cNvCxnSpPr>
          <p:nvPr/>
        </p:nvCxnSpPr>
        <p:spPr>
          <a:xfrm flipH="1">
            <a:off x="2295593" y="4413737"/>
            <a:ext cx="1179449" cy="85252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>
            <a:stCxn id="5" idx="5"/>
            <a:endCxn id="8" idx="1"/>
          </p:cNvCxnSpPr>
          <p:nvPr/>
        </p:nvCxnSpPr>
        <p:spPr>
          <a:xfrm>
            <a:off x="5660800" y="4413737"/>
            <a:ext cx="1187607" cy="87534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>
            <a:stCxn id="6" idx="6"/>
            <a:endCxn id="11" idx="2"/>
          </p:cNvCxnSpPr>
          <p:nvPr/>
        </p:nvCxnSpPr>
        <p:spPr>
          <a:xfrm>
            <a:off x="2624292" y="1784276"/>
            <a:ext cx="3887261" cy="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>
            <a:stCxn id="6" idx="4"/>
            <a:endCxn id="9" idx="0"/>
          </p:cNvCxnSpPr>
          <p:nvPr/>
        </p:nvCxnSpPr>
        <p:spPr>
          <a:xfrm>
            <a:off x="1426902" y="2648372"/>
            <a:ext cx="22009" cy="236480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>
            <a:stCxn id="9" idx="6"/>
            <a:endCxn id="8" idx="2"/>
          </p:cNvCxnSpPr>
          <p:nvPr/>
        </p:nvCxnSpPr>
        <p:spPr>
          <a:xfrm>
            <a:off x="2646301" y="5877272"/>
            <a:ext cx="3851398" cy="2282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/>
          <p:cNvCxnSpPr>
            <a:stCxn id="8" idx="0"/>
            <a:endCxn id="11" idx="4"/>
          </p:cNvCxnSpPr>
          <p:nvPr/>
        </p:nvCxnSpPr>
        <p:spPr>
          <a:xfrm flipV="1">
            <a:off x="7695090" y="2648372"/>
            <a:ext cx="13854" cy="238762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tângulo 45"/>
          <p:cNvSpPr/>
          <p:nvPr/>
        </p:nvSpPr>
        <p:spPr>
          <a:xfrm>
            <a:off x="3090380" y="2721509"/>
            <a:ext cx="29550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FUNÇÃO SOCIAL  DA ESCOLA</a:t>
            </a: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Retângulo 50"/>
          <p:cNvSpPr/>
          <p:nvPr/>
        </p:nvSpPr>
        <p:spPr>
          <a:xfrm>
            <a:off x="215203" y="952836"/>
            <a:ext cx="2412581" cy="169277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Gestão Pedagógica: Proposta Curricular</a:t>
            </a:r>
            <a:endParaRPr lang="pt-BR" sz="2500" b="1" dirty="0"/>
          </a:p>
        </p:txBody>
      </p:sp>
      <p:sp>
        <p:nvSpPr>
          <p:cNvPr id="52" name="Retângulo 51"/>
          <p:cNvSpPr/>
          <p:nvPr/>
        </p:nvSpPr>
        <p:spPr>
          <a:xfrm>
            <a:off x="6588224" y="1124744"/>
            <a:ext cx="219675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Gestão Administrativa e Financeira</a:t>
            </a:r>
            <a:endParaRPr lang="pt-BR" sz="2500" b="1" dirty="0"/>
          </a:p>
        </p:txBody>
      </p:sp>
      <p:sp>
        <p:nvSpPr>
          <p:cNvPr id="53" name="Retângulo 52"/>
          <p:cNvSpPr/>
          <p:nvPr/>
        </p:nvSpPr>
        <p:spPr>
          <a:xfrm>
            <a:off x="6588224" y="5301208"/>
            <a:ext cx="22687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Gestão Democrática</a:t>
            </a:r>
            <a:endParaRPr lang="pt-BR" sz="2500" b="1" dirty="0"/>
          </a:p>
        </p:txBody>
      </p:sp>
      <p:sp>
        <p:nvSpPr>
          <p:cNvPr id="54" name="Retângulo 53"/>
          <p:cNvSpPr/>
          <p:nvPr/>
        </p:nvSpPr>
        <p:spPr>
          <a:xfrm>
            <a:off x="365636" y="5157192"/>
            <a:ext cx="20882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Indicadores Educacionais e a Gestão Escolar</a:t>
            </a:r>
            <a:endParaRPr lang="pt-BR" sz="2500" b="1" dirty="0"/>
          </a:p>
        </p:txBody>
      </p:sp>
    </p:spTree>
    <p:extLst>
      <p:ext uri="{BB962C8B-B14F-4D97-AF65-F5344CB8AC3E}">
        <p14:creationId xmlns:p14="http://schemas.microsoft.com/office/powerpoint/2010/main" val="21529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547664" y="2852936"/>
            <a:ext cx="6336704" cy="147732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pt-BR" sz="5400" b="1" dirty="0" smtClean="0"/>
              <a:t>Gestão Pedagógica: </a:t>
            </a:r>
          </a:p>
          <a:p>
            <a:pPr algn="ctr"/>
            <a:r>
              <a:rPr lang="pt-BR" sz="3600" b="1" dirty="0" smtClean="0"/>
              <a:t>Proposta Curricular</a:t>
            </a:r>
            <a:endParaRPr lang="pt-BR" sz="36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3203848" y="5661248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i="1" dirty="0" smtClean="0"/>
              <a:t>Dr. Juares da Silva Thiesen -  Centro de Educação</a:t>
            </a:r>
          </a:p>
          <a:p>
            <a:pPr algn="r"/>
            <a:r>
              <a:rPr lang="pt-BR" i="1" dirty="0" smtClean="0"/>
              <a:t>Universidade Federal de Santa Catarina – UFSC</a:t>
            </a:r>
          </a:p>
          <a:p>
            <a:pPr algn="r"/>
            <a:r>
              <a:rPr lang="pt-BR" i="1" dirty="0" smtClean="0"/>
              <a:t>Primavera/2013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232154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780928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 smtClean="0"/>
              <a:t>Função social da Escola</a:t>
            </a:r>
            <a:endParaRPr lang="pt-BR" sz="44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6516216" y="4221088"/>
            <a:ext cx="1800200" cy="156966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pt-BR" sz="3200" dirty="0" smtClean="0"/>
              <a:t>Uma?</a:t>
            </a:r>
          </a:p>
          <a:p>
            <a:pPr algn="r"/>
            <a:r>
              <a:rPr lang="pt-BR" sz="3200" dirty="0" smtClean="0"/>
              <a:t>Muitas?</a:t>
            </a:r>
          </a:p>
          <a:p>
            <a:pPr algn="r"/>
            <a:r>
              <a:rPr lang="pt-BR" sz="3200" dirty="0" smtClean="0"/>
              <a:t>Quais?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96402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/>
        </p:nvGraphicFramePr>
        <p:xfrm>
          <a:off x="928662" y="1000108"/>
          <a:ext cx="757242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2484437" y="908720"/>
            <a:ext cx="43195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b="1" dirty="0"/>
              <a:t>Para início do debate</a:t>
            </a:r>
          </a:p>
        </p:txBody>
      </p:sp>
    </p:spTree>
    <p:extLst>
      <p:ext uri="{BB962C8B-B14F-4D97-AF65-F5344CB8AC3E}">
        <p14:creationId xmlns:p14="http://schemas.microsoft.com/office/powerpoint/2010/main" val="313876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476377" y="1484784"/>
            <a:ext cx="8064127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pt-BR" altLang="pt-BR" sz="2800" dirty="0">
                <a:latin typeface="Calibri" pitchFamily="34" charset="0"/>
              </a:rPr>
              <a:t>Estamos “todos” convidados para uma releitura sobre os conceitos de escola, de currículo, de formação, de ensino, de aprendizagem, de infância, enfim, de toda a organização do trabalho pedagógico proposta na/pela modernidade. </a:t>
            </a:r>
          </a:p>
          <a:p>
            <a:pPr algn="just" eaLnBrk="1" hangingPunct="1"/>
            <a:endParaRPr lang="pt-BR" altLang="pt-BR" sz="2800" dirty="0">
              <a:latin typeface="Calibri" pitchFamily="34" charset="0"/>
            </a:endParaRPr>
          </a:p>
          <a:p>
            <a:pPr algn="just" eaLnBrk="1" hangingPunct="1"/>
            <a:r>
              <a:rPr lang="pt-BR" altLang="pt-BR" sz="2800" dirty="0">
                <a:latin typeface="Calibri" pitchFamily="34" charset="0"/>
              </a:rPr>
              <a:t>Quais os espaços e as condições temos para essa releitura? </a:t>
            </a:r>
          </a:p>
          <a:p>
            <a:pPr algn="just" eaLnBrk="1" hangingPunct="1"/>
            <a:endParaRPr lang="pt-BR" altLang="pt-BR" sz="2800" dirty="0">
              <a:latin typeface="Calibri" pitchFamily="34" charset="0"/>
            </a:endParaRPr>
          </a:p>
          <a:p>
            <a:pPr algn="just" eaLnBrk="1" hangingPunct="1"/>
            <a:r>
              <a:rPr lang="pt-BR" altLang="pt-BR" sz="2800" dirty="0">
                <a:latin typeface="Calibri" pitchFamily="34" charset="0"/>
              </a:rPr>
              <a:t>Como nos enxergamos nesse movimento?</a:t>
            </a:r>
          </a:p>
        </p:txBody>
      </p:sp>
    </p:spTree>
    <p:extLst>
      <p:ext uri="{BB962C8B-B14F-4D97-AF65-F5344CB8AC3E}">
        <p14:creationId xmlns:p14="http://schemas.microsoft.com/office/powerpoint/2010/main" val="371507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1143000" y="2286000"/>
            <a:ext cx="6957392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pt-BR" altLang="pt-BR" sz="4000" dirty="0">
                <a:latin typeface="Calibri" pitchFamily="34" charset="0"/>
              </a:rPr>
              <a:t>Quais os grandes desafios da escola nesse início de século: do ponto de vista de </a:t>
            </a:r>
            <a:r>
              <a:rPr lang="pt-BR" altLang="pt-BR" sz="4000" dirty="0" smtClean="0">
                <a:latin typeface="Calibri" pitchFamily="34" charset="0"/>
              </a:rPr>
              <a:t>seus papeis sociais e </a:t>
            </a:r>
            <a:r>
              <a:rPr lang="pt-BR" altLang="pt-BR" sz="4000" dirty="0">
                <a:latin typeface="Calibri" pitchFamily="34" charset="0"/>
              </a:rPr>
              <a:t>de seu projeto de futuro</a:t>
            </a:r>
            <a:r>
              <a:rPr lang="pt-BR" altLang="pt-BR" sz="4000" dirty="0" smtClean="0">
                <a:latin typeface="Calibri" pitchFamily="34" charset="0"/>
              </a:rPr>
              <a:t>?</a:t>
            </a:r>
            <a:endParaRPr lang="pt-BR" altLang="pt-BR" sz="4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32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ulado 1"/>
          <p:cNvSpPr/>
          <p:nvPr/>
        </p:nvSpPr>
        <p:spPr>
          <a:xfrm>
            <a:off x="467544" y="2708920"/>
            <a:ext cx="7776864" cy="1872208"/>
          </a:xfrm>
          <a:prstGeom prst="wav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3200" b="1" dirty="0"/>
              <a:t>.... de um documento </a:t>
            </a:r>
            <a:r>
              <a:rPr lang="pt-BR" sz="3200" b="1" dirty="0" smtClean="0"/>
              <a:t>a </a:t>
            </a:r>
            <a:r>
              <a:rPr lang="pt-BR" sz="3200" b="1" dirty="0"/>
              <a:t>um movimento.</a:t>
            </a:r>
          </a:p>
          <a:p>
            <a:pPr algn="ctr">
              <a:defRPr/>
            </a:pPr>
            <a:endParaRPr lang="pt-BR" sz="32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5508104" y="4941168"/>
            <a:ext cx="2736304" cy="769441"/>
          </a:xfrm>
          <a:prstGeom prst="rect">
            <a:avLst/>
          </a:prstGeom>
          <a:ln w="34925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4400" b="1" dirty="0" smtClean="0"/>
              <a:t>PCSC</a:t>
            </a:r>
            <a:endParaRPr lang="pt-BR" sz="4400" b="1" dirty="0"/>
          </a:p>
        </p:txBody>
      </p:sp>
    </p:spTree>
    <p:extLst>
      <p:ext uri="{BB962C8B-B14F-4D97-AF65-F5344CB8AC3E}">
        <p14:creationId xmlns:p14="http://schemas.microsoft.com/office/powerpoint/2010/main" val="62679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1340768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Questões para o debate:</a:t>
            </a:r>
          </a:p>
          <a:p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 smtClean="0"/>
              <a:t>Como situar a PCSC , na trajetória da educação pública em nosso Estado?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 smtClean="0"/>
              <a:t>Quais contribuições,  limites,  contradições?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 smtClean="0"/>
              <a:t>Sob quais aspectos  a gestão escolar tem  se apropriado  dessa política curricular?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31429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322</Words>
  <Application>Microsoft Office PowerPoint</Application>
  <PresentationFormat>Apresentação na tela (4:3)</PresentationFormat>
  <Paragraphs>52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Tema do Office</vt:lpstr>
      <vt:lpstr>O Diretor na Gestão do Cotidiano Escolar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Diretor na gestão do cotidiano escolar</dc:title>
  <dc:creator>Maristelee</dc:creator>
  <cp:lastModifiedBy>0004</cp:lastModifiedBy>
  <cp:revision>19</cp:revision>
  <dcterms:created xsi:type="dcterms:W3CDTF">2013-10-04T12:48:04Z</dcterms:created>
  <dcterms:modified xsi:type="dcterms:W3CDTF">2013-10-31T13:25:11Z</dcterms:modified>
</cp:coreProperties>
</file>