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9" r:id="rId2"/>
    <p:sldId id="280" r:id="rId3"/>
    <p:sldId id="281" r:id="rId4"/>
    <p:sldId id="261" r:id="rId5"/>
    <p:sldId id="282" r:id="rId6"/>
    <p:sldId id="283" r:id="rId7"/>
    <p:sldId id="284" r:id="rId8"/>
    <p:sldId id="296" r:id="rId9"/>
    <p:sldId id="285" r:id="rId10"/>
    <p:sldId id="286" r:id="rId11"/>
    <p:sldId id="289" r:id="rId12"/>
    <p:sldId id="287" r:id="rId13"/>
    <p:sldId id="291" r:id="rId14"/>
    <p:sldId id="293" r:id="rId15"/>
    <p:sldId id="295" r:id="rId16"/>
    <p:sldId id="274" r:id="rId17"/>
    <p:sldId id="273" r:id="rId18"/>
    <p:sldId id="288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33CCCC"/>
    <a:srgbClr val="85D1FF"/>
    <a:srgbClr val="CCECFF"/>
    <a:srgbClr val="BFF0EF"/>
    <a:srgbClr val="66FFFF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25FD0-2DBA-4AF6-B04C-2B957FDEB87E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40937-9111-488D-B712-4AD1F8E236F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40937-9111-488D-B712-4AD1F8E236F5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6B1DA3-7555-41A1-86DE-7300003AF2E1}" type="slidenum">
              <a:rPr lang="pt-BR" sz="1200" smtClean="0"/>
              <a:pPr eaLnBrk="1" hangingPunct="1"/>
              <a:t>10</a:t>
            </a:fld>
            <a:endParaRPr lang="pt-BR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7225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799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619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294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762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9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319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946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0274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5633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833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746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br/url?sa=i&amp;source=images&amp;cd=&amp;cad=rja&amp;docid=6tR2UP_idTIXVM&amp;tbnid=UaBawlp_ed8pwM:&amp;ved=0CAgQjRwwAA&amp;url=http://envolverde.com.br/educacao/artigo-educacao/educar-para-a-celebracao-da-vida-e-da-terra/&amp;ei=4DToUeyZOYj-9QTkkoHABw&amp;psig=AFQjCNEvqATFskNjKY5J0GEXtqPVjomuQg&amp;ust=1374258784996996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mec.gov.br/index.php?option=com_docman&amp;task=doc_download&amp;gid=6704&amp;Itemid=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Diretor na 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Gestão </a:t>
            </a:r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otidiano Escolar</a:t>
            </a:r>
            <a:endParaRPr lang="pt-BR" sz="65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4752" y="797929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Curso para Gestores Escolares:</a:t>
            </a:r>
            <a:endParaRPr lang="pt-BR" sz="2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929065"/>
            <a:ext cx="7772400" cy="714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 smtClean="0"/>
          </a:p>
          <a:p>
            <a:r>
              <a:rPr lang="pt-BR" sz="5100" dirty="0" smtClean="0"/>
              <a:t>Florianópolis/2013</a:t>
            </a:r>
            <a:endParaRPr lang="pt-BR" sz="5100" dirty="0"/>
          </a:p>
        </p:txBody>
      </p:sp>
    </p:spTree>
    <p:extLst>
      <p:ext uri="{BB962C8B-B14F-4D97-AF65-F5344CB8AC3E}">
        <p14:creationId xmlns:p14="http://schemas.microsoft.com/office/powerpoint/2010/main" xmlns="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11"/>
          <p:cNvSpPr txBox="1">
            <a:spLocks noChangeArrowheads="1"/>
          </p:cNvSpPr>
          <p:nvPr/>
        </p:nvSpPr>
        <p:spPr bwMode="auto">
          <a:xfrm>
            <a:off x="111332" y="785794"/>
            <a:ext cx="8853156" cy="685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8288" indent="-2682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u="sng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Conflitos </a:t>
            </a:r>
            <a:r>
              <a:rPr lang="pt-BR" dirty="0" smtClean="0">
                <a:solidFill>
                  <a:srgbClr val="008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são inerentes às relações sociais. Eles têm um papel fundamental na vida em comunidade, porque possibilitam a reflexão coletiva e o fortalecimento da democracia.  A democracia possibilita aos sujeitos o direito a fala e a escuta. O detalhe está em como eu falo e como eu escuto?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u="sng" dirty="0" smtClean="0">
                <a:solidFill>
                  <a:srgbClr val="008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u="sng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Violências</a:t>
            </a:r>
            <a:r>
              <a:rPr lang="pt-BR" b="1" u="sng" dirty="0" smtClean="0">
                <a:solidFill>
                  <a:srgbClr val="008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 smtClean="0">
                <a:solidFill>
                  <a:srgbClr val="00808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entender que “violência é toda e qualquer processo que produza a desorganização emocional do sujeito, a partir de situações em que este é submetido ao domínio e controle de outro”, caracterizando, “por relações de domínio em que alguém é tratado como objeto”. (SOUSA, 2010, p. 43), 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endParaRPr lang="pt-BR" sz="2600" dirty="0" smtClean="0">
              <a:latin typeface="Arial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endParaRPr lang="pt-BR" sz="2600" dirty="0" smtClean="0">
              <a:latin typeface="Arial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endParaRPr lang="pt-BR" sz="2600" dirty="0">
              <a:latin typeface="Arial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pt-B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Espaço  escolar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/>
            <a:r>
              <a:rPr lang="pt-BR" sz="2300" dirty="0" smtClean="0">
                <a:latin typeface="Arial" pitchFamily="34" charset="0"/>
                <a:cs typeface="Arial" pitchFamily="34" charset="0"/>
              </a:rPr>
              <a:t>de relações, de histórias de vidas, de diversidades; </a:t>
            </a:r>
          </a:p>
          <a:p>
            <a:pPr algn="just"/>
            <a:r>
              <a:rPr lang="pt-BR" sz="2300" dirty="0" smtClean="0">
                <a:latin typeface="Arial" pitchFamily="34" charset="0"/>
                <a:cs typeface="Arial" pitchFamily="34" charset="0"/>
              </a:rPr>
              <a:t>privilegiado para apresentar novas formas de pensar e agir;</a:t>
            </a:r>
          </a:p>
          <a:p>
            <a:pPr algn="just"/>
            <a:r>
              <a:rPr lang="pt-BR" sz="2300" dirty="0" smtClean="0">
                <a:latin typeface="Arial" pitchFamily="34" charset="0"/>
                <a:cs typeface="Arial" pitchFamily="34" charset="0"/>
              </a:rPr>
              <a:t>onde grande parte de crianças, adolescentes e jovens passam seu tempo;</a:t>
            </a:r>
          </a:p>
          <a:p>
            <a:pPr algn="just"/>
            <a:r>
              <a:rPr lang="pt-BR" sz="2300" dirty="0" smtClean="0">
                <a:latin typeface="Arial" pitchFamily="34" charset="0"/>
                <a:cs typeface="Arial" pitchFamily="34" charset="0"/>
              </a:rPr>
              <a:t>prevenção as violações dos direitos humanos.</a:t>
            </a:r>
          </a:p>
          <a:p>
            <a:pPr algn="just"/>
            <a:endParaRPr lang="pt-BR" sz="23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sz="2300" dirty="0" smtClean="0">
                <a:latin typeface="Arial" pitchFamily="34" charset="0"/>
                <a:cs typeface="Arial" pitchFamily="34" charset="0"/>
              </a:rPr>
              <a:t>Papel fundamental de promover com êxito a aprendizagem  significativa para  ser cidadão, ter consciência de seus direitos e ser capaz de lidar com os direitos dos outros.</a:t>
            </a:r>
          </a:p>
          <a:p>
            <a:pPr algn="just">
              <a:buNone/>
            </a:pPr>
            <a:endParaRPr lang="pt-BR" sz="23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sz="2300" dirty="0" smtClean="0">
                <a:latin typeface="Arial" pitchFamily="34" charset="0"/>
                <a:cs typeface="Arial" pitchFamily="34" charset="0"/>
              </a:rPr>
              <a:t>Gestor: compete liderança, organização, orientação do trabalho de todos. </a:t>
            </a:r>
          </a:p>
          <a:p>
            <a:pPr algn="just"/>
            <a:r>
              <a:rPr lang="pt-BR" sz="2300" dirty="0" smtClean="0">
                <a:latin typeface="Arial" pitchFamily="34" charset="0"/>
                <a:cs typeface="Arial" pitchFamily="34" charset="0"/>
              </a:rPr>
              <a:t> para promover aprendizagem e formação dos alunos no nível mais elevado para enfrentar os novos desafios com atitudes positivas ao cuidado da vida de  si e do outro.</a:t>
            </a:r>
          </a:p>
          <a:p>
            <a:pPr algn="just">
              <a:buFont typeface="Wingdings" pitchFamily="2" charset="2"/>
              <a:buChar char="Ø"/>
            </a:pPr>
            <a:endParaRPr lang="pt-BR" sz="2300" dirty="0" smtClean="0">
              <a:latin typeface="Arial" pitchFamily="34" charset="0"/>
              <a:cs typeface="Arial" pitchFamily="34" charset="0"/>
            </a:endParaRP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457200" y="5546725"/>
            <a:ext cx="809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BR" b="1">
                <a:latin typeface="Verdana" pitchFamily="34" charset="0"/>
                <a:cs typeface="Times New Roman" pitchFamily="18" charset="0"/>
              </a:rPr>
              <a:t> </a:t>
            </a:r>
            <a:endParaRPr lang="en-US" sz="1800"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envolverde.com.br/portal/wp-content/uploads/2011/09/15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24944"/>
            <a:ext cx="7704856" cy="3672408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 flipH="1">
            <a:off x="214282" y="928670"/>
            <a:ext cx="8429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971600" y="1124744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charset="0"/>
              </a:rPr>
              <a:t> </a:t>
            </a:r>
            <a:r>
              <a:rPr lang="pt-BR" b="1" dirty="0" smtClean="0">
                <a:latin typeface="Arial" charset="0"/>
              </a:rPr>
              <a:t>A Escola apresenta inúmeras possibilidades para responder as demandas sociais, especificamente quando  assume  de  forma indissociável  as dimensões do cuidar e educar na prática pedagógica .</a:t>
            </a:r>
            <a:endParaRPr lang="pt-BR" b="1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418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Resolução CNE/CEB nº 4, de 13 de julho de 2010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 Art. 23 – Parágrafo único – “No Ensino Fundamental, acolher significa também </a:t>
            </a:r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cuidar e educar, como forma de garantir a aprendizagem dos conteúdos curriculares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{...}”</a:t>
            </a: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Resolução CNE/CEB nº 7, 14 de dezembro de 2010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Art. 23  “Na implementação do projeto político-pedagógico, </a:t>
            </a:r>
            <a:r>
              <a:rPr lang="pt-BR" sz="1600" b="1" dirty="0" smtClean="0">
                <a:latin typeface="Arial" pitchFamily="34" charset="0"/>
                <a:cs typeface="Arial" pitchFamily="34" charset="0"/>
              </a:rPr>
              <a:t>o cuidado e o educar, indissociáveis funções da escola,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 resultarão em ações integradas que buscam articular-se, pedagogicamente, no interior da própria instituição, e também externamente, com os serviços de apoio aos sistemas educacionais e com as políticas de outras áreas, para assegurar a aprendizagem, o bem estar e o desenvolvimento do aluno em todas as suas dimensões. “ </a:t>
            </a:r>
          </a:p>
          <a:p>
            <a:pPr eaLnBrk="1" hangingPunct="1">
              <a:lnSpc>
                <a:spcPct val="11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395536" y="1052736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14282" y="1000108"/>
            <a:ext cx="89297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Nacionais para Educação em Direitos Humanos (Resolução nº1 de 30 de maio de 2012);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Curriculares Nacionais para Educação </a:t>
            </a:r>
            <a:r>
              <a:rPr lang="pt-BR" sz="2400" dirty="0" err="1" smtClean="0">
                <a:latin typeface="Arial" pitchFamily="34" charset="0"/>
                <a:cs typeface="Arial" pitchFamily="34" charset="0"/>
              </a:rPr>
              <a:t>Étnicoraciais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 e para o ensino de História Afro-Brasileira e Africana (lei nº 10635/03) e Indígena (Lei nº 11645/08);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Curriculares Nacionais para Educação Escolar Quilombola; 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Curriculares Nacionais para Educação Ambiental;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395536" y="1052736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14282" y="857232"/>
            <a:ext cx="85725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pt-BR" sz="2800" dirty="0" smtClean="0"/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Política Nacional de Educação Especial na Perspectiva da Educação Inclusiva;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Estatuto da Criança  e do Adolescente; 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Operacionais para Educação Básica nas escolas do campo;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Plano Nacional de Promoção da Cidadania e Direitos Humanos de LGBT;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Proposta Curricular de Santa Catarina.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513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b="1" dirty="0" smtClean="0"/>
              <a:t>ESTABELECE AS DIRETRIZES E BASES DA EDUCAÇÃO NACIONAL</a:t>
            </a:r>
          </a:p>
          <a:p>
            <a:pPr algn="ctr"/>
            <a:endParaRPr lang="pt-BR" sz="2800" b="1" dirty="0" smtClean="0"/>
          </a:p>
          <a:p>
            <a:pPr algn="just"/>
            <a:r>
              <a:rPr lang="pt-BR" sz="3200" dirty="0" smtClean="0"/>
              <a:t>Art. 3º O ensino será ministrado com base nos seguintes princípios:</a:t>
            </a:r>
          </a:p>
          <a:p>
            <a:pPr algn="just"/>
            <a:r>
              <a:rPr lang="pt-BR" sz="3200" dirty="0" smtClean="0"/>
              <a:t>I - igualdade de condições para o acesso e permanência na escola;</a:t>
            </a:r>
          </a:p>
          <a:p>
            <a:pPr algn="just"/>
            <a:r>
              <a:rPr lang="pt-BR" sz="3200" dirty="0" smtClean="0"/>
              <a:t>IX - garantia de padrão de qualidade;</a:t>
            </a:r>
          </a:p>
          <a:p>
            <a:pPr algn="ctr"/>
            <a:endParaRPr lang="pt-BR" sz="3200" dirty="0" smtClean="0"/>
          </a:p>
          <a:p>
            <a:pPr algn="ctr"/>
            <a:endParaRPr lang="pt-B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200" dirty="0" smtClean="0"/>
              <a:t>CONSTITUIÇÃO FEDERAL/88</a:t>
            </a:r>
          </a:p>
          <a:p>
            <a:pPr algn="ctr"/>
            <a:endParaRPr lang="pt-BR" sz="3200" dirty="0" smtClean="0"/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Seção que pactua a educação como direito de todos.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CAPÍTULO III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DA EDUCAÇÃO, DA CULTURA E DO DESPORTO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Seção I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DA EDUCAÇÃO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Art. 205. A educação, direito de todos e dever do Estado e da família, será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promovida e incentivada com a colaboração da sociedade, visando ao pleno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desenvolvimento da pessoa, seu preparo para o exercício da cidadania e sua qualificação</a:t>
            </a:r>
          </a:p>
          <a:p>
            <a:pPr algn="ctr"/>
            <a:r>
              <a:rPr lang="pt-BR" sz="2000" dirty="0" smtClean="0">
                <a:latin typeface="Arial" pitchFamily="34" charset="0"/>
                <a:cs typeface="Arial" pitchFamily="34" charset="0"/>
              </a:rPr>
              <a:t>para o trabalho. 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sz="4400" b="1" dirty="0" smtClean="0"/>
              <a:t> </a:t>
            </a:r>
            <a:r>
              <a:rPr lang="pt-BR" sz="6600" b="1" dirty="0" smtClean="0">
                <a:latin typeface="Arial" pitchFamily="34" charset="0"/>
                <a:cs typeface="Arial" pitchFamily="34" charset="0"/>
              </a:rPr>
              <a:t>OBRIGADA!</a:t>
            </a:r>
          </a:p>
          <a:p>
            <a:pPr algn="ctr">
              <a:buNone/>
            </a:pPr>
            <a:endParaRPr lang="pt-BR" sz="4400" b="1" dirty="0" smtClean="0"/>
          </a:p>
          <a:p>
            <a:pPr algn="ctr">
              <a:buNone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Maria Benedita da Silva Prim - DIES</a:t>
            </a:r>
            <a:endParaRPr lang="pt-BR" sz="4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2400" b="1" dirty="0" err="1" smtClean="0">
                <a:latin typeface="Arial" pitchFamily="34" charset="0"/>
                <a:cs typeface="Arial" pitchFamily="34" charset="0"/>
              </a:rPr>
              <a:t>Rosimari</a:t>
            </a: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400" b="1" dirty="0" err="1" smtClean="0">
                <a:latin typeface="Arial" pitchFamily="34" charset="0"/>
                <a:cs typeface="Arial" pitchFamily="34" charset="0"/>
              </a:rPr>
              <a:t>Koch</a:t>
            </a: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Martins - DIEB</a:t>
            </a:r>
          </a:p>
          <a:p>
            <a:pPr algn="ctr">
              <a:buNone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Suzy de Castro Alves - DIES</a:t>
            </a:r>
            <a:endParaRPr lang="pt-BR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PROPOSTA CURRICULAR DE SANTA CATARINA E DIVERSIDADES</a:t>
            </a:r>
            <a:endParaRPr lang="pt-BR" sz="36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857627"/>
            <a:ext cx="7772400" cy="642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 smtClean="0"/>
              <a:t>Florianópolis/2013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xmlns="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3022356" y="2520302"/>
            <a:ext cx="3091130" cy="2218297"/>
          </a:xfrm>
          <a:prstGeom prst="ellipse">
            <a:avLst/>
          </a:prstGeom>
          <a:solidFill>
            <a:srgbClr val="33CCCC">
              <a:alpha val="67000"/>
            </a:srgbClr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b="1" dirty="0"/>
          </a:p>
        </p:txBody>
      </p:sp>
      <p:sp>
        <p:nvSpPr>
          <p:cNvPr id="6" name="Elipse 5"/>
          <p:cNvSpPr/>
          <p:nvPr/>
        </p:nvSpPr>
        <p:spPr>
          <a:xfrm>
            <a:off x="229511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sp>
        <p:nvSpPr>
          <p:cNvPr id="8" name="Elipse 7"/>
          <p:cNvSpPr/>
          <p:nvPr/>
        </p:nvSpPr>
        <p:spPr>
          <a:xfrm>
            <a:off x="6497699" y="503599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Elipse 8"/>
          <p:cNvSpPr/>
          <p:nvPr/>
        </p:nvSpPr>
        <p:spPr>
          <a:xfrm>
            <a:off x="251520" y="501317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11" name="Elipse 10"/>
          <p:cNvSpPr/>
          <p:nvPr/>
        </p:nvSpPr>
        <p:spPr>
          <a:xfrm>
            <a:off x="6511553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cxnSp>
        <p:nvCxnSpPr>
          <p:cNvPr id="13" name="Conector reto 12"/>
          <p:cNvCxnSpPr>
            <a:stCxn id="5" idx="7"/>
            <a:endCxn id="11" idx="3"/>
          </p:cNvCxnSpPr>
          <p:nvPr/>
        </p:nvCxnSpPr>
        <p:spPr>
          <a:xfrm flipV="1">
            <a:off x="5660800" y="2395284"/>
            <a:ext cx="1201461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>
            <a:stCxn id="5" idx="1"/>
            <a:endCxn id="6" idx="5"/>
          </p:cNvCxnSpPr>
          <p:nvPr/>
        </p:nvCxnSpPr>
        <p:spPr>
          <a:xfrm flipH="1" flipV="1">
            <a:off x="2273584" y="2395284"/>
            <a:ext cx="1201458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>
            <a:stCxn id="5" idx="3"/>
            <a:endCxn id="9" idx="7"/>
          </p:cNvCxnSpPr>
          <p:nvPr/>
        </p:nvCxnSpPr>
        <p:spPr>
          <a:xfrm flipH="1">
            <a:off x="2295593" y="4413737"/>
            <a:ext cx="1179449" cy="85252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5" idx="5"/>
            <a:endCxn id="8" idx="1"/>
          </p:cNvCxnSpPr>
          <p:nvPr/>
        </p:nvCxnSpPr>
        <p:spPr>
          <a:xfrm>
            <a:off x="5660800" y="4413737"/>
            <a:ext cx="1187607" cy="87534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>
            <a:stCxn id="6" idx="6"/>
            <a:endCxn id="11" idx="2"/>
          </p:cNvCxnSpPr>
          <p:nvPr/>
        </p:nvCxnSpPr>
        <p:spPr>
          <a:xfrm>
            <a:off x="2624292" y="1784276"/>
            <a:ext cx="3887261" cy="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>
            <a:stCxn id="6" idx="4"/>
            <a:endCxn id="9" idx="0"/>
          </p:cNvCxnSpPr>
          <p:nvPr/>
        </p:nvCxnSpPr>
        <p:spPr>
          <a:xfrm>
            <a:off x="1426902" y="2648372"/>
            <a:ext cx="22009" cy="236480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>
            <a:stCxn id="9" idx="6"/>
            <a:endCxn id="8" idx="2"/>
          </p:cNvCxnSpPr>
          <p:nvPr/>
        </p:nvCxnSpPr>
        <p:spPr>
          <a:xfrm>
            <a:off x="2646301" y="5877272"/>
            <a:ext cx="3851398" cy="2282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>
            <a:stCxn id="8" idx="0"/>
            <a:endCxn id="11" idx="4"/>
          </p:cNvCxnSpPr>
          <p:nvPr/>
        </p:nvCxnSpPr>
        <p:spPr>
          <a:xfrm flipV="1">
            <a:off x="7695090" y="2648372"/>
            <a:ext cx="13854" cy="238762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3000364" y="2643182"/>
            <a:ext cx="3429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APRENDIZAGEM</a:t>
            </a:r>
            <a:endParaRPr lang="pt-B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Curricular</a:t>
            </a:r>
          </a:p>
        </p:txBody>
      </p:sp>
      <p:sp>
        <p:nvSpPr>
          <p:cNvPr id="51" name="Retângulo 50"/>
          <p:cNvSpPr/>
          <p:nvPr/>
        </p:nvSpPr>
        <p:spPr>
          <a:xfrm>
            <a:off x="215203" y="952836"/>
            <a:ext cx="2412581" cy="124649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endParaRPr lang="pt-BR" sz="25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500" b="1" dirty="0" smtClean="0">
                <a:latin typeface="Arial" pitchFamily="34" charset="0"/>
                <a:cs typeface="Arial" pitchFamily="34" charset="0"/>
              </a:rPr>
              <a:t>Gestão Pedagógica</a:t>
            </a:r>
            <a:endParaRPr lang="pt-BR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tângulo 51"/>
          <p:cNvSpPr/>
          <p:nvPr/>
        </p:nvSpPr>
        <p:spPr>
          <a:xfrm>
            <a:off x="6588224" y="1124744"/>
            <a:ext cx="2196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Gestão Administrativa e Financeira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tângulo 52"/>
          <p:cNvSpPr/>
          <p:nvPr/>
        </p:nvSpPr>
        <p:spPr>
          <a:xfrm>
            <a:off x="6588224" y="5301208"/>
            <a:ext cx="22687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>
                <a:latin typeface="Arial" pitchFamily="34" charset="0"/>
                <a:cs typeface="Arial" pitchFamily="34" charset="0"/>
              </a:rPr>
              <a:t>Gestão Democrática</a:t>
            </a:r>
            <a:endParaRPr lang="pt-BR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tângulo 53"/>
          <p:cNvSpPr/>
          <p:nvPr/>
        </p:nvSpPr>
        <p:spPr>
          <a:xfrm>
            <a:off x="365636" y="5157192"/>
            <a:ext cx="20882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Indicadores Educacionais e a Gestão Escolar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9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958850" y="3470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pt-BR"/>
          </a:p>
        </p:txBody>
      </p:sp>
      <p:sp>
        <p:nvSpPr>
          <p:cNvPr id="5124" name="Text Box 16"/>
          <p:cNvSpPr txBox="1">
            <a:spLocks noChangeArrowheads="1"/>
          </p:cNvSpPr>
          <p:nvPr/>
        </p:nvSpPr>
        <p:spPr bwMode="auto">
          <a:xfrm>
            <a:off x="0" y="714356"/>
            <a:ext cx="8964488" cy="696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30000"/>
              </a:lnSpc>
              <a:spcBef>
                <a:spcPct val="50000"/>
              </a:spcBef>
            </a:pPr>
            <a:endParaRPr lang="pt-BR" sz="2500" b="1" dirty="0">
              <a:latin typeface="Arial" charset="0"/>
            </a:endParaRPr>
          </a:p>
          <a:p>
            <a:pPr algn="ctr" eaLnBrk="1" hangingPunct="1">
              <a:lnSpc>
                <a:spcPct val="110000"/>
              </a:lnSpc>
            </a:pPr>
            <a:r>
              <a:rPr lang="pt-BR" sz="3200" b="1" u="sng" dirty="0" smtClean="0">
                <a:solidFill>
                  <a:srgbClr val="008080"/>
                </a:solidFill>
                <a:latin typeface="Arial" pitchFamily="34" charset="0"/>
                <a:cs typeface="Arial" pitchFamily="34" charset="0"/>
              </a:rPr>
              <a:t>Situações </a:t>
            </a:r>
          </a:p>
          <a:p>
            <a:pPr eaLnBrk="1" hangingPunct="1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Aumento do número de :</a:t>
            </a:r>
          </a:p>
          <a:p>
            <a:pPr eaLnBrk="1" hangingPunct="1">
              <a:lnSpc>
                <a:spcPct val="11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registros de violências, </a:t>
            </a:r>
            <a:r>
              <a:rPr lang="pt-BR" sz="1800" dirty="0" err="1" smtClean="0">
                <a:latin typeface="Arial" pitchFamily="34" charset="0"/>
                <a:cs typeface="Arial" pitchFamily="34" charset="0"/>
              </a:rPr>
              <a:t>bullying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crianças e adolescentes protagonizam agressões verbais e físicas,  </a:t>
            </a:r>
            <a:r>
              <a:rPr lang="pt-BR" sz="1800" dirty="0" err="1" smtClean="0">
                <a:latin typeface="Arial" pitchFamily="34" charset="0"/>
                <a:cs typeface="Arial" pitchFamily="34" charset="0"/>
              </a:rPr>
              <a:t>cyberbullying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uso de álcool e outras drogas;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preconceito: gordo, étnico- racial, orientação sexual, religião,..;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racismo,...; 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gravidez na adolescência;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doenças sexualmente transmissíveis;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furtos ; destruição do mobiliário;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vínculos familiares fragilizados;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porte  de armas;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aliciamento de menor;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maus tratos.</a:t>
            </a:r>
          </a:p>
          <a:p>
            <a:pPr eaLnBrk="1" hangingPunct="1">
              <a:lnSpc>
                <a:spcPct val="110000"/>
              </a:lnSpc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               Em todo o mundo e na escola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pt-BR" dirty="0" smtClean="0"/>
              <a:t> 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Tx/>
              <a:buChar char="-"/>
            </a:pPr>
            <a:endParaRPr lang="pt-B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50000"/>
              </a:lnSpc>
            </a:pPr>
            <a:endParaRPr lang="pt-BR" sz="2500" b="1" dirty="0">
              <a:latin typeface="Arial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ismenia.vieira\Documents\slide-10-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8501122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Não podemos fechar os olhos para as questões multicasuais que se apresentam no cotidiano escolar;</a:t>
            </a:r>
          </a:p>
          <a:p>
            <a:pPr>
              <a:buFont typeface="Wingdings" pitchFamily="2" charset="2"/>
              <a:buChar char="Ø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Exercitar o respeito, a tolerância, a promoção e a valorização das diversidades (étnico-racial, religiosa, cultural, geracional, territorial-físico individual, de gênero, de orientação sexual, de nacionalidade, de opção política, dentre outras) {...} PMDH, 2007;</a:t>
            </a:r>
          </a:p>
          <a:p>
            <a:pPr>
              <a:buFont typeface="Wingdings" pitchFamily="2" charset="2"/>
              <a:buChar char="Ø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Desenvolvimento  de competências em três dimensões</a:t>
            </a: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a científica,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“ao que fazer”(teórico)</a:t>
            </a:r>
          </a:p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 técnica,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“ao como fazer” (instrumentos, métodos) </a:t>
            </a:r>
          </a:p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e a política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“o por que fazer” (papel da educação formal)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pt-BR" sz="2000" dirty="0" smtClean="0">
                <a:latin typeface="Arial" pitchFamily="34" charset="0"/>
                <a:cs typeface="Arial" pitchFamily="34" charset="0"/>
              </a:rPr>
              <a:t>Colocar em prática, no PPP as temáticas relativas ao gênero, raça e etnia, orientação sexual, pessoas com deficiência, entre outras, bem como todas as formas de discriminação e violações dos direitos; (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No Ensino Fundamental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Art. 16 da Resolução nº 7/2011</a:t>
            </a:r>
          </a:p>
          <a:p>
            <a:pPr algn="just">
              <a:buNone/>
              <a:defRPr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	No Ensino Médio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Art. 10, parágrafo II da Resolução Nº 2/ 2012)</a:t>
            </a:r>
            <a:endParaRPr lang="pt-BR" sz="20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Aproveitar o acaso  (imprevisível, inesperado) do cotidiano escolar como oportunidades de revelação de </a:t>
            </a:r>
            <a:r>
              <a:rPr lang="pt-BR" sz="2000" smtClean="0">
                <a:latin typeface="Arial" pitchFamily="34" charset="0"/>
                <a:cs typeface="Arial" pitchFamily="34" charset="0"/>
              </a:rPr>
              <a:t>conteúdos ; </a:t>
            </a: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“questionamento reconstrutivo”, provocar o processo de ação-reflexão-ação, através da educação dialógica.(FREIRE,2005).  </a:t>
            </a: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“mediação de conflitos”(Política de Ed. E Prevenção às violências/SED, 2011,p.31).</a:t>
            </a:r>
          </a:p>
          <a:p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pt-B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Estreitamento de relações  entre família e escola;</a:t>
            </a:r>
          </a:p>
          <a:p>
            <a:pPr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dirty="0" err="1" smtClean="0">
                <a:latin typeface="Arial" pitchFamily="34" charset="0"/>
                <a:cs typeface="Arial" pitchFamily="34" charset="0"/>
              </a:rPr>
              <a:t>Intersetorialidade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(concretização  dos direitos);</a:t>
            </a:r>
          </a:p>
          <a:p>
            <a:pPr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Constituir o NEPRE , estrutura de referência na escola .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10"/>
          <p:cNvSpPr txBox="1">
            <a:spLocks noChangeArrowheads="1"/>
          </p:cNvSpPr>
          <p:nvPr/>
        </p:nvSpPr>
        <p:spPr bwMode="auto">
          <a:xfrm>
            <a:off x="0" y="1412776"/>
            <a:ext cx="892971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 algn="ctr">
              <a:defRPr/>
            </a:pPr>
            <a:r>
              <a:rPr lang="pt-BR" sz="2400" b="1" dirty="0" smtClean="0">
                <a:solidFill>
                  <a:srgbClr val="008080"/>
                </a:solidFill>
                <a:latin typeface="Arial" charset="0"/>
              </a:rPr>
              <a:t>REFLEXÕES </a:t>
            </a:r>
          </a:p>
          <a:p>
            <a:pPr marL="800100" lvl="1" indent="-342900">
              <a:defRPr/>
            </a:pPr>
            <a:endParaRPr lang="pt-BR" dirty="0" smtClean="0">
              <a:latin typeface="Arial" charset="0"/>
            </a:endParaRPr>
          </a:p>
          <a:p>
            <a:pPr marL="800100" lvl="1" indent="-342900">
              <a:defRPr/>
            </a:pPr>
            <a:endParaRPr lang="pt-BR" dirty="0" smtClean="0">
              <a:latin typeface="Arial" charset="0"/>
            </a:endParaRPr>
          </a:p>
          <a:p>
            <a:pPr marL="800100" lvl="1" indent="-342900" algn="just">
              <a:spcBef>
                <a:spcPts val="0"/>
              </a:spcBef>
              <a:defRPr/>
            </a:pPr>
            <a:r>
              <a:rPr lang="pt-BR" sz="2000" b="1" u="sng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Pedagogia do afeto- </a:t>
            </a:r>
            <a:r>
              <a:rPr lang="pt-BR" sz="2000" dirty="0" smtClean="0">
                <a:latin typeface="Arial" charset="0"/>
              </a:rPr>
              <a:t>como seres-relações de qualquer modo afetamos o outro com nosso jeito de ser, com nossos gestos e palavras, com nossos olhares e podemos do mesmo modo sermos afetados por ele</a:t>
            </a:r>
          </a:p>
          <a:p>
            <a:pPr marL="800100" lvl="1" indent="-342900" algn="just">
              <a:spcBef>
                <a:spcPts val="0"/>
              </a:spcBef>
              <a:defRPr/>
            </a:pPr>
            <a:endParaRPr lang="pt-BR" sz="2000" dirty="0" smtClean="0">
              <a:solidFill>
                <a:srgbClr val="008080"/>
              </a:solidFill>
              <a:latin typeface="Arial" charset="0"/>
            </a:endParaRPr>
          </a:p>
          <a:p>
            <a:pPr marL="800100" lvl="1" indent="-342900" algn="just">
              <a:spcBef>
                <a:spcPts val="0"/>
              </a:spcBef>
              <a:defRPr/>
            </a:pPr>
            <a:r>
              <a:rPr lang="pt-BR" sz="2000" b="1" u="sng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Alteridade </a:t>
            </a:r>
            <a:r>
              <a:rPr lang="pt-BR" sz="2000" dirty="0" smtClean="0">
                <a:solidFill>
                  <a:srgbClr val="800000"/>
                </a:solidFill>
                <a:latin typeface="Arial" charset="0"/>
              </a:rPr>
              <a:t>–</a:t>
            </a:r>
            <a:r>
              <a:rPr lang="pt-BR" sz="2000" dirty="0" smtClean="0">
                <a:latin typeface="Arial" charset="0"/>
              </a:rPr>
              <a:t> capacidade de me colocar no lugar do outro, de perceber o outro individualmente com particularidades, vivências e história</a:t>
            </a:r>
          </a:p>
          <a:p>
            <a:pPr marL="800100" lvl="1" indent="-342900" algn="just">
              <a:spcBef>
                <a:spcPts val="0"/>
              </a:spcBef>
              <a:defRPr/>
            </a:pPr>
            <a:endParaRPr lang="pt-BR" sz="2000" dirty="0" smtClean="0">
              <a:solidFill>
                <a:srgbClr val="008080"/>
              </a:solidFill>
              <a:latin typeface="Arial" charset="0"/>
            </a:endParaRPr>
          </a:p>
          <a:p>
            <a:pPr marL="800100" lvl="1" indent="-342900" algn="just">
              <a:spcBef>
                <a:spcPts val="0"/>
              </a:spcBef>
              <a:defRPr/>
            </a:pPr>
            <a:r>
              <a:rPr lang="pt-BR" sz="2000" b="1" u="sng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Contrato pedagógico </a:t>
            </a:r>
            <a:r>
              <a:rPr lang="pt-BR" sz="2000" dirty="0" smtClean="0">
                <a:solidFill>
                  <a:srgbClr val="800000"/>
                </a:solidFill>
                <a:latin typeface="Arial" charset="0"/>
              </a:rPr>
              <a:t>– </a:t>
            </a:r>
            <a:r>
              <a:rPr lang="pt-BR" sz="2000" dirty="0" smtClean="0">
                <a:latin typeface="Arial" charset="0"/>
              </a:rPr>
              <a:t>acordo feito entre docentes e discentes para que os processos avaliativos advindos da construção do conhecimento se deem de forma democrática, aberta, clara, respeitosa e </a:t>
            </a:r>
            <a:r>
              <a:rPr lang="pt-BR" sz="2000" dirty="0" err="1" smtClean="0">
                <a:latin typeface="Arial" charset="0"/>
              </a:rPr>
              <a:t>emancipatória</a:t>
            </a:r>
            <a:endParaRPr lang="pt-BR" sz="2000" dirty="0" smtClean="0">
              <a:latin typeface="Arial" charset="0"/>
            </a:endParaRPr>
          </a:p>
          <a:p>
            <a:pPr marL="800100" lvl="1" indent="-342900">
              <a:spcBef>
                <a:spcPts val="0"/>
              </a:spcBef>
              <a:defRPr/>
            </a:pPr>
            <a:endParaRPr lang="pt-BR" dirty="0" smtClean="0">
              <a:latin typeface="Arial" charset="0"/>
            </a:endParaRPr>
          </a:p>
          <a:p>
            <a:pPr marL="800100" lvl="1" indent="-342900">
              <a:spcBef>
                <a:spcPts val="0"/>
              </a:spcBef>
              <a:defRPr/>
            </a:pPr>
            <a:endParaRPr lang="pt-BR" dirty="0" smtClean="0">
              <a:latin typeface="Arial" charset="0"/>
            </a:endParaRPr>
          </a:p>
          <a:p>
            <a:pPr marL="800100" lvl="1" indent="-342900">
              <a:spcBef>
                <a:spcPts val="0"/>
              </a:spcBef>
              <a:defRPr/>
            </a:pPr>
            <a:endParaRPr lang="pt-BR" dirty="0" smtClean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95195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1033</Words>
  <Application>Microsoft Office PowerPoint</Application>
  <PresentationFormat>Apresentação na tela (4:3)</PresentationFormat>
  <Paragraphs>153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Tema do Office</vt:lpstr>
      <vt:lpstr>O Diretor na Gestão do Cotidiano Escolar</vt:lpstr>
      <vt:lpstr>PROPOSTA CURRICULAR DE SANTA CATARINA E DIVERSIDADES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Diretor na gestão do cotidiano escolar</dc:title>
  <dc:creator>Maristelee</dc:creator>
  <cp:lastModifiedBy>usuario</cp:lastModifiedBy>
  <cp:revision>71</cp:revision>
  <dcterms:created xsi:type="dcterms:W3CDTF">2013-10-04T12:48:04Z</dcterms:created>
  <dcterms:modified xsi:type="dcterms:W3CDTF">2013-10-30T14:14:46Z</dcterms:modified>
</cp:coreProperties>
</file>