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68" r:id="rId4"/>
    <p:sldId id="275" r:id="rId5"/>
    <p:sldId id="276" r:id="rId6"/>
    <p:sldId id="272" r:id="rId7"/>
    <p:sldId id="270" r:id="rId8"/>
    <p:sldId id="273" r:id="rId9"/>
    <p:sldId id="274" r:id="rId10"/>
    <p:sldId id="264" r:id="rId11"/>
    <p:sldId id="261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8080"/>
    <a:srgbClr val="33CCCC"/>
    <a:srgbClr val="85D1FF"/>
    <a:srgbClr val="CCECFF"/>
    <a:srgbClr val="BFF0E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800AC-7C13-49CF-BE9E-3B3FE18118C7}" type="datetimeFigureOut">
              <a:rPr lang="pt-BR" smtClean="0"/>
              <a:t>29/10/2013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3C983-7C86-4884-9CC7-2751D3917E9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462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3C983-7C86-4884-9CC7-2751D3917E9B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36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225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9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19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41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2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50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6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274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33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3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A807F-A73D-494E-AC32-1850DF796062}" type="datetimeFigureOut">
              <a:rPr lang="pt-BR" smtClean="0"/>
              <a:pPr/>
              <a:t>29/10/2013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656-AC83-406A-8964-3E4D9A085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63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d.sc.gov.br/" TargetMode="External"/><Relationship Id="rId2" Type="http://schemas.openxmlformats.org/officeDocument/2006/relationships/hyperlink" Target="http://pdeinterativo.mec.gov.b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deescola.mec.gov.br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8032" y="1742951"/>
            <a:ext cx="7772400" cy="1830065"/>
          </a:xfrm>
        </p:spPr>
        <p:txBody>
          <a:bodyPr>
            <a:noAutofit/>
          </a:bodyPr>
          <a:lstStyle/>
          <a:p>
            <a:r>
              <a:rPr lang="pt-BR" sz="8800" b="1" dirty="0" smtClean="0">
                <a:solidFill>
                  <a:srgbClr val="002060"/>
                </a:solidFill>
                <a:latin typeface="Arial Rounded MT Bold" pitchFamily="34" charset="0"/>
                <a:cs typeface="Times New Roman" pitchFamily="18" charset="0"/>
              </a:rPr>
              <a:t>PDE INTERATIVO</a:t>
            </a:r>
            <a:br>
              <a:rPr lang="pt-BR" sz="8800" b="1" dirty="0" smtClean="0">
                <a:solidFill>
                  <a:srgbClr val="002060"/>
                </a:solidFill>
                <a:latin typeface="Arial Rounded MT Bold" pitchFamily="34" charset="0"/>
                <a:cs typeface="Times New Roman" pitchFamily="18" charset="0"/>
              </a:rPr>
            </a:br>
            <a:endParaRPr lang="pt-BR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11560" y="357301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 smtClean="0">
                <a:solidFill>
                  <a:srgbClr val="C00000"/>
                </a:solidFill>
              </a:rPr>
              <a:t>Outubro/2013</a:t>
            </a:r>
          </a:p>
          <a:p>
            <a:r>
              <a:rPr lang="pt-BR" sz="2400" b="1" dirty="0" smtClean="0">
                <a:solidFill>
                  <a:srgbClr val="C00000"/>
                </a:solidFill>
              </a:rPr>
              <a:t>Florianópolis</a:t>
            </a:r>
            <a:endParaRPr lang="pt-BR" sz="2400" b="1" dirty="0">
              <a:solidFill>
                <a:srgbClr val="C00000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32498" r="4312" b="17502"/>
          <a:stretch/>
        </p:blipFill>
        <p:spPr>
          <a:xfrm>
            <a:off x="0" y="4793520"/>
            <a:ext cx="9108504" cy="206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98178"/>
          </a:xfrm>
        </p:spPr>
        <p:txBody>
          <a:bodyPr>
            <a:normAutofit/>
          </a:bodyPr>
          <a:lstStyle/>
          <a:p>
            <a:r>
              <a:rPr lang="pt-BR" sz="6000" b="1" dirty="0" smtClean="0">
                <a:solidFill>
                  <a:srgbClr val="FF0000"/>
                </a:solidFill>
              </a:rPr>
              <a:t>Endereços: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Tahoma" pitchFamily="34" charset="0"/>
                <a:cs typeface="Arial" charset="0"/>
                <a:hlinkClick r:id="rId2"/>
              </a:rPr>
              <a:t>http</a:t>
            </a:r>
            <a:r>
              <a:rPr lang="en-GB" dirty="0">
                <a:solidFill>
                  <a:srgbClr val="FF0000"/>
                </a:solidFill>
                <a:latin typeface="Tahoma" pitchFamily="34" charset="0"/>
                <a:cs typeface="Arial" charset="0"/>
                <a:hlinkClick r:id="rId2"/>
              </a:rPr>
              <a:t>://</a:t>
            </a:r>
            <a:r>
              <a:rPr lang="en-GB" dirty="0" smtClean="0">
                <a:solidFill>
                  <a:srgbClr val="FF0000"/>
                </a:solidFill>
                <a:latin typeface="Tahoma" pitchFamily="34" charset="0"/>
                <a:cs typeface="Arial" charset="0"/>
                <a:hlinkClick r:id="rId2"/>
              </a:rPr>
              <a:t>pdeinterativo.mec.gov.br</a:t>
            </a:r>
            <a:r>
              <a:rPr lang="en-GB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(Google Chrome </a:t>
            </a:r>
            <a:r>
              <a:rPr lang="en-GB" dirty="0" err="1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ou</a:t>
            </a:r>
            <a:r>
              <a:rPr lang="en-GB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 Mozilla)</a:t>
            </a:r>
          </a:p>
          <a:p>
            <a:endParaRPr lang="en-GB" dirty="0" smtClean="0">
              <a:solidFill>
                <a:srgbClr val="FF0000"/>
              </a:solidFill>
              <a:latin typeface="Tahoma" pitchFamily="34" charset="0"/>
              <a:cs typeface="Arial" charset="0"/>
            </a:endParaRPr>
          </a:p>
          <a:p>
            <a:r>
              <a:rPr lang="en-GB" dirty="0" smtClean="0">
                <a:solidFill>
                  <a:schemeClr val="accent6"/>
                </a:solidFill>
                <a:latin typeface="Tahoma" pitchFamily="34" charset="0"/>
                <a:cs typeface="Arial" charset="0"/>
                <a:hlinkClick r:id="rId3"/>
              </a:rPr>
              <a:t>www.sed.sc.gov.br</a:t>
            </a:r>
            <a:r>
              <a:rPr lang="en-GB" dirty="0" smtClean="0">
                <a:solidFill>
                  <a:srgbClr val="FF0000"/>
                </a:solidFill>
                <a:latin typeface="Tahoma" pitchFamily="34" charset="0"/>
                <a:cs typeface="Arial" charset="0"/>
              </a:rPr>
              <a:t>: box MURAL 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→”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Passo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 a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passo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cadastro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Atleta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na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Escola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Arial" charset="0"/>
              </a:rPr>
              <a:t>”</a:t>
            </a:r>
          </a:p>
          <a:p>
            <a:endParaRPr lang="en-GB" dirty="0" smtClean="0">
              <a:solidFill>
                <a:srgbClr val="C00000"/>
              </a:solidFill>
              <a:latin typeface="Calibri"/>
              <a:cs typeface="Arial" charset="0"/>
            </a:endParaRPr>
          </a:p>
          <a:p>
            <a:r>
              <a:rPr lang="en-GB" dirty="0">
                <a:solidFill>
                  <a:schemeClr val="accent2"/>
                </a:solidFill>
                <a:latin typeface="Tahoma" pitchFamily="34" charset="0"/>
                <a:cs typeface="Arial" charset="0"/>
                <a:hlinkClick r:id="rId4"/>
              </a:rPr>
              <a:t>http://pdeescola.mec.gov.br</a:t>
            </a:r>
            <a:endParaRPr lang="en-GB" dirty="0">
              <a:solidFill>
                <a:schemeClr val="accent2"/>
              </a:solidFill>
              <a:latin typeface="Tahoma" pitchFamily="34" charset="0"/>
              <a:cs typeface="Arial" charset="0"/>
            </a:endParaRPr>
          </a:p>
          <a:p>
            <a:endParaRPr lang="en-GB" dirty="0">
              <a:solidFill>
                <a:srgbClr val="C00000"/>
              </a:solidFill>
              <a:latin typeface="Tahoma" pitchFamily="34" charset="0"/>
              <a:cs typeface="Arial" charset="0"/>
            </a:endParaRPr>
          </a:p>
          <a:p>
            <a:endParaRPr lang="en-GB" dirty="0" smtClean="0">
              <a:solidFill>
                <a:srgbClr val="FF0000"/>
              </a:solidFill>
              <a:latin typeface="Tahoma" pitchFamily="34" charset="0"/>
              <a:cs typeface="Arial" charset="0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64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3600" b="1" i="1" dirty="0">
                <a:solidFill>
                  <a:schemeClr val="accent1">
                    <a:lumMod val="50000"/>
                  </a:schemeClr>
                </a:solidFill>
              </a:rPr>
              <a:t>“A escola não é estática nem intocável. A forma como ela assume em cada momento é sempre resultado provisório de um movimento permanente de transformação, impulsionado por tensões, conflitos, esperanças e </a:t>
            </a:r>
            <a:r>
              <a:rPr lang="pt-BR" sz="3600" b="1" i="1" dirty="0" smtClean="0">
                <a:solidFill>
                  <a:schemeClr val="accent1">
                    <a:lumMod val="50000"/>
                  </a:schemeClr>
                </a:solidFill>
              </a:rPr>
              <a:t>propostas </a:t>
            </a:r>
            <a:r>
              <a:rPr lang="pt-BR" sz="3600" b="1" i="1" dirty="0">
                <a:solidFill>
                  <a:schemeClr val="accent1">
                    <a:lumMod val="50000"/>
                  </a:schemeClr>
                </a:solidFill>
              </a:rPr>
              <a:t>alternativas</a:t>
            </a:r>
            <a:r>
              <a:rPr lang="pt-BR" sz="3600" b="1" i="1" dirty="0" smtClean="0">
                <a:solidFill>
                  <a:schemeClr val="accent1">
                    <a:lumMod val="50000"/>
                  </a:schemeClr>
                </a:solidFill>
              </a:rPr>
              <a:t>”.</a:t>
            </a:r>
          </a:p>
          <a:p>
            <a:pPr marL="0" indent="0" algn="r">
              <a:buNone/>
            </a:pPr>
            <a:r>
              <a:rPr lang="pt-BR" sz="2000" b="1" i="1" dirty="0">
                <a:solidFill>
                  <a:srgbClr val="002060"/>
                </a:solidFill>
              </a:rPr>
              <a:t>Cuidado Escola. IDAC, SP: Brasiliense, 1980</a:t>
            </a:r>
          </a:p>
          <a:p>
            <a:pPr marL="0" indent="0" algn="ctr">
              <a:buNone/>
            </a:pPr>
            <a:endParaRPr lang="pt-BR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80920" cy="1287016"/>
          </a:xfrm>
        </p:spPr>
        <p:txBody>
          <a:bodyPr>
            <a:normAutofit fontScale="90000"/>
          </a:bodyPr>
          <a:lstStyle/>
          <a:p>
            <a:r>
              <a:rPr lang="pt-BR" sz="5400" b="1" dirty="0" smtClean="0">
                <a:solidFill>
                  <a:srgbClr val="7030A0"/>
                </a:solidFill>
              </a:rPr>
              <a:t/>
            </a:r>
            <a:br>
              <a:rPr lang="pt-BR" sz="5400" b="1" dirty="0" smtClean="0">
                <a:solidFill>
                  <a:srgbClr val="7030A0"/>
                </a:solidFill>
              </a:rPr>
            </a:br>
            <a:endParaRPr lang="pt-BR" sz="5400" b="1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pPr marL="0" indent="0" algn="ctr">
              <a:buNone/>
            </a:pPr>
            <a:r>
              <a:rPr lang="pt-BR" sz="4400" b="1" dirty="0" smtClean="0">
                <a:solidFill>
                  <a:srgbClr val="C00000"/>
                </a:solidFill>
              </a:rPr>
              <a:t>Regina </a:t>
            </a:r>
            <a:r>
              <a:rPr lang="pt-BR" sz="4400" b="1" dirty="0" err="1" smtClean="0">
                <a:solidFill>
                  <a:srgbClr val="C00000"/>
                </a:solidFill>
              </a:rPr>
              <a:t>Lassance</a:t>
            </a:r>
            <a:r>
              <a:rPr lang="pt-BR" sz="4400" b="1" dirty="0" smtClean="0">
                <a:solidFill>
                  <a:srgbClr val="C00000"/>
                </a:solidFill>
              </a:rPr>
              <a:t> Nascimento</a:t>
            </a:r>
          </a:p>
          <a:p>
            <a:pPr marL="0" indent="0" algn="ctr">
              <a:buNone/>
            </a:pPr>
            <a:endParaRPr lang="pt-BR" sz="4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pt-BR" sz="4400" b="1" dirty="0" smtClean="0">
                <a:solidFill>
                  <a:srgbClr val="C00000"/>
                </a:solidFill>
              </a:rPr>
              <a:t>(48) 3664 0234</a:t>
            </a:r>
          </a:p>
          <a:p>
            <a:pPr marL="0" indent="0" algn="ctr">
              <a:buNone/>
            </a:pPr>
            <a:r>
              <a:rPr lang="pt-BR" sz="4400" b="1" dirty="0" smtClean="0">
                <a:solidFill>
                  <a:srgbClr val="C00000"/>
                </a:solidFill>
              </a:rPr>
              <a:t>regina@sed.sc.gov.br</a:t>
            </a:r>
            <a:endParaRPr lang="pt-BR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94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467544" y="900954"/>
            <a:ext cx="4608512" cy="252804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solidFill>
                  <a:schemeClr val="tx1"/>
                </a:solidFill>
              </a:rPr>
              <a:t>GESTÃO </a:t>
            </a:r>
          </a:p>
          <a:p>
            <a:pPr algn="ctr"/>
            <a:r>
              <a:rPr lang="pt-BR" sz="4800" b="1" dirty="0" smtClean="0">
                <a:solidFill>
                  <a:schemeClr val="tx1"/>
                </a:solidFill>
              </a:rPr>
              <a:t>ESCOLAR</a:t>
            </a:r>
            <a:endParaRPr lang="pt-BR" sz="4800" b="1" dirty="0">
              <a:solidFill>
                <a:schemeClr val="tx1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5509399" y="900954"/>
            <a:ext cx="2520280" cy="137180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</a:rPr>
              <a:t>Crise </a:t>
            </a:r>
          </a:p>
          <a:p>
            <a:pPr algn="ctr"/>
            <a:r>
              <a:rPr lang="pt-BR" sz="2000" b="1" dirty="0" smtClean="0">
                <a:solidFill>
                  <a:schemeClr val="tx1"/>
                </a:solidFill>
              </a:rPr>
              <a:t>Paradigmática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5292080" y="2528130"/>
            <a:ext cx="2505267" cy="1339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</a:rPr>
              <a:t>Muitas turbulências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251520" y="4012604"/>
            <a:ext cx="2901311" cy="156719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</a:rPr>
              <a:t>Fazer da escola lugar de ações possíveis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3635895" y="4113076"/>
            <a:ext cx="3133643" cy="169218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</a:rPr>
              <a:t>Construir outras estratégias, outros caminhos</a:t>
            </a:r>
            <a:endParaRPr lang="pt-B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altLang="pt-BR" sz="5400" b="1" dirty="0">
                <a:solidFill>
                  <a:srgbClr val="FF0000"/>
                </a:solidFill>
              </a:rPr>
              <a:t>Crise</a:t>
            </a:r>
            <a:endParaRPr lang="pt-BR" sz="5400" b="1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pt-BR" altLang="pt-BR" dirty="0">
                <a:solidFill>
                  <a:srgbClr val="002060"/>
                </a:solidFill>
              </a:rPr>
              <a:t>“processo de intensa mudança (conjuntural ou estrutural) na organização de uma sociedade, alterando suas relações intergrupais ou de classe, suas </a:t>
            </a:r>
            <a:r>
              <a:rPr lang="pt-BR" altLang="pt-BR" b="1" dirty="0">
                <a:solidFill>
                  <a:srgbClr val="002060"/>
                </a:solidFill>
              </a:rPr>
              <a:t>normas e padrões culturais</a:t>
            </a:r>
            <a:r>
              <a:rPr lang="pt-BR" altLang="pt-BR" dirty="0">
                <a:solidFill>
                  <a:srgbClr val="002060"/>
                </a:solidFill>
              </a:rPr>
              <a:t>”  (Houaiss)</a:t>
            </a:r>
          </a:p>
          <a:p>
            <a:pPr algn="just">
              <a:lnSpc>
                <a:spcPct val="90000"/>
              </a:lnSpc>
              <a:buNone/>
            </a:pPr>
            <a:endParaRPr lang="pt-BR" altLang="pt-BR" dirty="0">
              <a:solidFill>
                <a:srgbClr val="00206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pt-BR" altLang="pt-BR" dirty="0">
                <a:solidFill>
                  <a:srgbClr val="002060"/>
                </a:solidFill>
              </a:rPr>
              <a:t> “situação social/econômica decorrente da mudança de padrões culturais, e que se resolve na </a:t>
            </a:r>
            <a:r>
              <a:rPr lang="pt-BR" altLang="pt-BR" b="1" dirty="0">
                <a:solidFill>
                  <a:srgbClr val="002060"/>
                </a:solidFill>
              </a:rPr>
              <a:t>elaboração de novos hábitos por parte do </a:t>
            </a:r>
            <a:r>
              <a:rPr lang="pt-BR" altLang="pt-BR" b="1" dirty="0" smtClean="0">
                <a:solidFill>
                  <a:srgbClr val="002060"/>
                </a:solidFill>
              </a:rPr>
              <a:t>grupo</a:t>
            </a:r>
            <a:r>
              <a:rPr lang="pt-BR" altLang="pt-BR" dirty="0" smtClean="0">
                <a:solidFill>
                  <a:srgbClr val="002060"/>
                </a:solidFill>
              </a:rPr>
              <a:t>” </a:t>
            </a:r>
            <a:r>
              <a:rPr lang="pt-BR" altLang="pt-BR" dirty="0">
                <a:solidFill>
                  <a:srgbClr val="002060"/>
                </a:solidFill>
              </a:rPr>
              <a:t>(Aurélio)</a:t>
            </a:r>
          </a:p>
        </p:txBody>
      </p:sp>
    </p:spTree>
    <p:extLst>
      <p:ext uri="{BB962C8B-B14F-4D97-AF65-F5344CB8AC3E}">
        <p14:creationId xmlns:p14="http://schemas.microsoft.com/office/powerpoint/2010/main" val="358250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1052735"/>
            <a:ext cx="8352928" cy="55446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rgbClr val="C00000"/>
                </a:solidFill>
              </a:rPr>
              <a:t>“(...) períodos de transição proporcionam uma oportunidade especial à reflexão: </a:t>
            </a:r>
            <a:r>
              <a:rPr lang="pt-BR" sz="2000" b="1" dirty="0" smtClean="0">
                <a:solidFill>
                  <a:srgbClr val="C00000"/>
                </a:solidFill>
              </a:rPr>
              <a:t>os padrões mais antigos foram contestados, mas os novos ainda não surgiram</a:t>
            </a:r>
            <a:r>
              <a:rPr lang="pt-BR" sz="2000" dirty="0" smtClean="0">
                <a:solidFill>
                  <a:srgbClr val="C00000"/>
                </a:solidFill>
              </a:rPr>
              <a:t>. As pessoas se tornam mais incertas em matéria de conduta. A própria situação social transforma a conduta em problema agudo. Nessas fases – e talvez apenas nelas – ficam abertas à discussão na conduta muitas  coisas que as gerações anteriores consideravam como certas e naturais. Os filhos começam a pensar a partir do ponto em que os pais pararam suas reflexões, começam a perguntar por razões em casos em que os pais não viram razão para indagar: por que deve a pessoa comportar-se desta maneira aqui e daquela outra ali? Por que isto é proibido e aquilo permitido? Qual é o propósito deste preceito sobre as maneiras e daquele, sobre a moral? </a:t>
            </a:r>
            <a:r>
              <a:rPr lang="pt-BR" sz="2000" b="1" dirty="0" smtClean="0">
                <a:solidFill>
                  <a:srgbClr val="C00000"/>
                </a:solidFill>
              </a:rPr>
              <a:t>Convenções que foram aceitas durante gerações passam a ser problematizadas</a:t>
            </a:r>
            <a:r>
              <a:rPr lang="pt-BR" sz="2000" dirty="0" smtClean="0">
                <a:solidFill>
                  <a:srgbClr val="C00000"/>
                </a:solidFill>
              </a:rPr>
              <a:t>. Além disso, como resultado da maior mobilidade e de encontros mais frequentes com tipos humanos diferentes, </a:t>
            </a:r>
            <a:r>
              <a:rPr lang="pt-BR" sz="2000" b="1" dirty="0" smtClean="0">
                <a:solidFill>
                  <a:srgbClr val="C00000"/>
                </a:solidFill>
              </a:rPr>
              <a:t>as pessoas aprendem a se enxergar de uma distância maio</a:t>
            </a:r>
            <a:r>
              <a:rPr lang="pt-BR" sz="2000" dirty="0" smtClean="0">
                <a:solidFill>
                  <a:srgbClr val="C00000"/>
                </a:solidFill>
              </a:rPr>
              <a:t>r”.</a:t>
            </a:r>
          </a:p>
          <a:p>
            <a:pPr algn="r"/>
            <a:r>
              <a:rPr lang="pt-BR" dirty="0" smtClean="0">
                <a:solidFill>
                  <a:srgbClr val="C00000"/>
                </a:solidFill>
              </a:rPr>
              <a:t>(ELIAS, 2003)</a:t>
            </a:r>
            <a:endParaRPr lang="pt-B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0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0" y="764704"/>
            <a:ext cx="4788024" cy="17064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 smtClean="0">
                <a:solidFill>
                  <a:srgbClr val="C00000"/>
                </a:solidFill>
              </a:rPr>
              <a:t>PDE Interativo</a:t>
            </a:r>
            <a:r>
              <a:rPr lang="pt-BR" sz="3200" dirty="0" smtClean="0">
                <a:solidFill>
                  <a:srgbClr val="C00000"/>
                </a:solidFill>
              </a:rPr>
              <a:t>: possível itinerário de navegação para a Escola?</a:t>
            </a:r>
            <a:endParaRPr lang="pt-BR" sz="3200" dirty="0">
              <a:solidFill>
                <a:srgbClr val="C00000"/>
              </a:solidFill>
            </a:endParaRPr>
          </a:p>
        </p:txBody>
      </p:sp>
      <p:sp>
        <p:nvSpPr>
          <p:cNvPr id="3" name="Elipse 2"/>
          <p:cNvSpPr/>
          <p:nvPr/>
        </p:nvSpPr>
        <p:spPr>
          <a:xfrm>
            <a:off x="5436096" y="908720"/>
            <a:ext cx="3240360" cy="162362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PROVOCA a escola a refletir/decifrar os dados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28108" y="4353895"/>
            <a:ext cx="3739836" cy="225427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Produz DESENCAIXE mas oferece pistas para, </a:t>
            </a:r>
            <a:r>
              <a:rPr lang="pt-BR" b="1" u="sng" dirty="0" smtClean="0">
                <a:solidFill>
                  <a:srgbClr val="C00000"/>
                </a:solidFill>
              </a:rPr>
              <a:t>planejadamente</a:t>
            </a:r>
            <a:r>
              <a:rPr lang="pt-BR" b="1" dirty="0" smtClean="0">
                <a:solidFill>
                  <a:srgbClr val="C00000"/>
                </a:solidFill>
              </a:rPr>
              <a:t>, ENCAIXAR de outro jeito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5673824" y="4555781"/>
            <a:ext cx="3002632" cy="185050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Permite elaborar um PLANO SOB MEDIDA  para a escola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3239852" y="2636717"/>
            <a:ext cx="3096344" cy="19011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Identifica as FRAGILIDADES e POTENCIALIDADES da escola</a:t>
            </a:r>
            <a:endParaRPr lang="pt-B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1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827584" y="1772816"/>
            <a:ext cx="3384376" cy="15624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FERRAMENTA</a:t>
            </a:r>
            <a:endParaRPr lang="pt-BR" sz="4000" b="1" dirty="0">
              <a:solidFill>
                <a:srgbClr val="C0000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623392" y="3361540"/>
            <a:ext cx="2304256" cy="11521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 smtClean="0">
                <a:solidFill>
                  <a:srgbClr val="C00000"/>
                </a:solidFill>
              </a:rPr>
              <a:t>Auto instrutiva e interativa: </a:t>
            </a:r>
            <a:r>
              <a:rPr lang="pt-BR" sz="2000" b="1" dirty="0" smtClean="0">
                <a:solidFill>
                  <a:srgbClr val="C00000"/>
                </a:solidFill>
              </a:rPr>
              <a:t>estimula reflexão sobre as informações</a:t>
            </a:r>
            <a:endParaRPr lang="pt-BR" sz="2000" b="1" dirty="0">
              <a:solidFill>
                <a:srgbClr val="C0000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211960" y="700603"/>
            <a:ext cx="2952328" cy="20882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rgbClr val="C00000"/>
                </a:solidFill>
              </a:rPr>
              <a:t>Porta de entrada </a:t>
            </a:r>
            <a:r>
              <a:rPr lang="pt-BR" sz="2000" dirty="0" smtClean="0">
                <a:solidFill>
                  <a:srgbClr val="C00000"/>
                </a:solidFill>
              </a:rPr>
              <a:t>para acesso aos programas MEC</a:t>
            </a:r>
            <a:endParaRPr lang="pt-BR" sz="2000" dirty="0">
              <a:solidFill>
                <a:srgbClr val="C0000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6577" y="4513668"/>
            <a:ext cx="3497886" cy="165618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C00000"/>
                </a:solidFill>
              </a:rPr>
              <a:t>Auxilia a escola a produzir um diagnóstico de sua realidade e </a:t>
            </a:r>
            <a:r>
              <a:rPr lang="pt-BR" b="1" dirty="0" smtClean="0">
                <a:solidFill>
                  <a:srgbClr val="C00000"/>
                </a:solidFill>
              </a:rPr>
              <a:t>definir ações para melhorar gestão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162369" y="3262745"/>
            <a:ext cx="2559705" cy="129614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rgbClr val="C00000"/>
                </a:solidFill>
              </a:rPr>
              <a:t>Disponível</a:t>
            </a:r>
            <a:r>
              <a:rPr lang="pt-BR" sz="2000" dirty="0" smtClean="0">
                <a:solidFill>
                  <a:srgbClr val="C00000"/>
                </a:solidFill>
              </a:rPr>
              <a:t> para todas as escolas públicas</a:t>
            </a:r>
            <a:endParaRPr lang="pt-BR" sz="2000" dirty="0">
              <a:solidFill>
                <a:srgbClr val="C00000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234546" y="1916832"/>
            <a:ext cx="2908563" cy="20882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rgbClr val="C00000"/>
                </a:solidFill>
              </a:rPr>
              <a:t>PDE Escola</a:t>
            </a:r>
          </a:p>
          <a:p>
            <a:pPr algn="ctr"/>
            <a:r>
              <a:rPr lang="pt-BR" dirty="0" err="1" smtClean="0">
                <a:solidFill>
                  <a:srgbClr val="C00000"/>
                </a:solidFill>
              </a:rPr>
              <a:t>EscSustentável</a:t>
            </a:r>
            <a:endParaRPr lang="pt-BR" dirty="0" smtClean="0">
              <a:solidFill>
                <a:srgbClr val="C00000"/>
              </a:solidFill>
            </a:endParaRPr>
          </a:p>
          <a:p>
            <a:pPr algn="ctr"/>
            <a:r>
              <a:rPr lang="pt-BR" dirty="0" err="1" smtClean="0">
                <a:solidFill>
                  <a:srgbClr val="C00000"/>
                </a:solidFill>
              </a:rPr>
              <a:t>EscCampo</a:t>
            </a:r>
            <a:endParaRPr lang="pt-BR" dirty="0" smtClean="0">
              <a:solidFill>
                <a:srgbClr val="C00000"/>
              </a:solidFill>
            </a:endParaRPr>
          </a:p>
          <a:p>
            <a:pPr algn="ctr"/>
            <a:r>
              <a:rPr lang="pt-BR" dirty="0" smtClean="0">
                <a:solidFill>
                  <a:srgbClr val="C00000"/>
                </a:solidFill>
              </a:rPr>
              <a:t>Atleta Escola</a:t>
            </a:r>
          </a:p>
          <a:p>
            <a:pPr algn="ctr"/>
            <a:r>
              <a:rPr lang="pt-BR" dirty="0" err="1" smtClean="0">
                <a:solidFill>
                  <a:srgbClr val="C00000"/>
                </a:solidFill>
              </a:rPr>
              <a:t>ProEMI</a:t>
            </a:r>
            <a:endParaRPr lang="pt-BR" dirty="0" smtClean="0">
              <a:solidFill>
                <a:srgbClr val="C00000"/>
              </a:solidFill>
            </a:endParaRPr>
          </a:p>
          <a:p>
            <a:pPr algn="ctr"/>
            <a:r>
              <a:rPr lang="pt-BR" dirty="0" smtClean="0">
                <a:solidFill>
                  <a:srgbClr val="C00000"/>
                </a:solidFill>
              </a:rPr>
              <a:t>Água na Escola</a:t>
            </a:r>
            <a:endParaRPr lang="pt-B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2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07504" y="908720"/>
            <a:ext cx="4341284" cy="244827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u="sng" dirty="0" smtClean="0">
                <a:solidFill>
                  <a:srgbClr val="C00000"/>
                </a:solidFill>
              </a:rPr>
              <a:t>Diagnóstico</a:t>
            </a:r>
            <a:r>
              <a:rPr lang="pt-BR" sz="4400" b="1" dirty="0" smtClean="0">
                <a:solidFill>
                  <a:srgbClr val="C00000"/>
                </a:solidFill>
              </a:rPr>
              <a:t>:</a:t>
            </a:r>
          </a:p>
          <a:p>
            <a:pPr algn="ctr"/>
            <a:r>
              <a:rPr lang="pt-BR" sz="5400" b="1" dirty="0" smtClean="0">
                <a:solidFill>
                  <a:srgbClr val="C00000"/>
                </a:solidFill>
              </a:rPr>
              <a:t>Raio X </a:t>
            </a:r>
          </a:p>
          <a:p>
            <a:pPr algn="ctr"/>
            <a:r>
              <a:rPr lang="pt-BR" sz="5400" b="1" dirty="0" smtClean="0">
                <a:solidFill>
                  <a:srgbClr val="C00000"/>
                </a:solidFill>
              </a:rPr>
              <a:t>Escola</a:t>
            </a:r>
            <a:endParaRPr lang="pt-BR" sz="5400" b="1" dirty="0">
              <a:solidFill>
                <a:srgbClr val="C00000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3439559" y="4562710"/>
            <a:ext cx="2926178" cy="141845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Gestão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4716017" y="908720"/>
            <a:ext cx="3210084" cy="137966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990000"/>
                </a:solidFill>
              </a:rPr>
              <a:t>Indicadores e Taxas:</a:t>
            </a:r>
          </a:p>
        </p:txBody>
      </p:sp>
      <p:sp>
        <p:nvSpPr>
          <p:cNvPr id="12" name="Elipse 11"/>
          <p:cNvSpPr/>
          <p:nvPr/>
        </p:nvSpPr>
        <p:spPr>
          <a:xfrm>
            <a:off x="1403648" y="5511551"/>
            <a:ext cx="2782513" cy="134644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990000"/>
                </a:solidFill>
              </a:rPr>
              <a:t>Comunidade Escolar</a:t>
            </a:r>
            <a:endParaRPr lang="pt-BR" sz="2400" b="1" dirty="0">
              <a:solidFill>
                <a:srgbClr val="990000"/>
              </a:solidFill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4448788" y="3477669"/>
            <a:ext cx="3291564" cy="117546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Ensino e </a:t>
            </a:r>
            <a:r>
              <a:rPr lang="pt-BR" sz="2400" b="1" dirty="0" err="1" smtClean="0">
                <a:solidFill>
                  <a:srgbClr val="C00000"/>
                </a:solidFill>
              </a:rPr>
              <a:t>Apredizagem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4716017" y="2276872"/>
            <a:ext cx="3210084" cy="120079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Distorção e Aproveitamento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-38356" y="4149080"/>
            <a:ext cx="2794904" cy="154600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Infraestrutura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37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0" y="692696"/>
            <a:ext cx="4139952" cy="265344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PDE INTERATIVO </a:t>
            </a:r>
          </a:p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2014</a:t>
            </a:r>
            <a:endParaRPr lang="pt-BR" sz="4000" b="1" dirty="0">
              <a:solidFill>
                <a:srgbClr val="C00000"/>
              </a:solidFill>
            </a:endParaRPr>
          </a:p>
        </p:txBody>
      </p:sp>
      <p:sp>
        <p:nvSpPr>
          <p:cNvPr id="3" name="Elipse 2"/>
          <p:cNvSpPr/>
          <p:nvPr/>
        </p:nvSpPr>
        <p:spPr>
          <a:xfrm>
            <a:off x="4283968" y="836712"/>
            <a:ext cx="3600400" cy="141845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Convergência de TODOS os programas com foco na Escola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5292080" y="2564904"/>
            <a:ext cx="3744416" cy="15624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Promove maior COERÊNCIA do planejamento da Escola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707904" y="4597927"/>
            <a:ext cx="3600400" cy="158417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RACIONALIZAÇÃO dos recursos transferidos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0" y="3715219"/>
            <a:ext cx="3563888" cy="158417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C00000"/>
                </a:solidFill>
              </a:rPr>
              <a:t> OTIMIZAÇÃO da ferramenta</a:t>
            </a:r>
            <a:endParaRPr lang="pt-BR" b="1" dirty="0">
              <a:solidFill>
                <a:srgbClr val="C00000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3275856" y="2924944"/>
            <a:ext cx="1922512" cy="133559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PAR das Escolas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6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79512" y="764704"/>
            <a:ext cx="4464496" cy="244827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Como acessar a ferramenta?</a:t>
            </a:r>
            <a:endParaRPr lang="pt-BR" sz="4000" b="1" dirty="0">
              <a:solidFill>
                <a:srgbClr val="C00000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2384585" y="2925866"/>
            <a:ext cx="4464496" cy="19442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Como posso me cadastrar?</a:t>
            </a:r>
            <a:endParaRPr lang="pt-BR" sz="4000" b="1" dirty="0">
              <a:solidFill>
                <a:srgbClr val="C00000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923928" y="4819956"/>
            <a:ext cx="4464496" cy="20380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 smtClean="0">
                <a:solidFill>
                  <a:srgbClr val="C00000"/>
                </a:solidFill>
              </a:rPr>
              <a:t>Onde devo solicitar cadastro?</a:t>
            </a:r>
            <a:endParaRPr lang="pt-BR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370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ilh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525</Words>
  <Application>Microsoft Office PowerPoint</Application>
  <PresentationFormat>Apresentação na tela (4:3)</PresentationFormat>
  <Paragraphs>67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PDE INTERATIVO </vt:lpstr>
      <vt:lpstr>Apresentação do PowerPoint</vt:lpstr>
      <vt:lpstr>Crise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Endereços:</vt:lpstr>
      <vt:lpstr>Apresentação do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Diretor na gestão do cotidiano escolar</dc:title>
  <dc:creator>Maristelee</dc:creator>
  <cp:lastModifiedBy>Regina</cp:lastModifiedBy>
  <cp:revision>58</cp:revision>
  <dcterms:created xsi:type="dcterms:W3CDTF">2013-10-04T12:48:04Z</dcterms:created>
  <dcterms:modified xsi:type="dcterms:W3CDTF">2013-10-29T17:44:03Z</dcterms:modified>
</cp:coreProperties>
</file>