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59"/>
  </p:notesMasterIdLst>
  <p:sldIdLst>
    <p:sldId id="256" r:id="rId2"/>
    <p:sldId id="350" r:id="rId3"/>
    <p:sldId id="351" r:id="rId4"/>
    <p:sldId id="352" r:id="rId5"/>
    <p:sldId id="353" r:id="rId6"/>
    <p:sldId id="354" r:id="rId7"/>
    <p:sldId id="355" r:id="rId8"/>
    <p:sldId id="257" r:id="rId9"/>
    <p:sldId id="258" r:id="rId10"/>
    <p:sldId id="259" r:id="rId11"/>
    <p:sldId id="260" r:id="rId12"/>
    <p:sldId id="261" r:id="rId13"/>
    <p:sldId id="348" r:id="rId14"/>
    <p:sldId id="265" r:id="rId15"/>
    <p:sldId id="262" r:id="rId16"/>
    <p:sldId id="263" r:id="rId17"/>
    <p:sldId id="264" r:id="rId18"/>
    <p:sldId id="266" r:id="rId19"/>
    <p:sldId id="267" r:id="rId20"/>
    <p:sldId id="268" r:id="rId21"/>
    <p:sldId id="333" r:id="rId22"/>
    <p:sldId id="356" r:id="rId23"/>
    <p:sldId id="357" r:id="rId24"/>
    <p:sldId id="334" r:id="rId25"/>
    <p:sldId id="289" r:id="rId26"/>
    <p:sldId id="336" r:id="rId27"/>
    <p:sldId id="335" r:id="rId28"/>
    <p:sldId id="291" r:id="rId29"/>
    <p:sldId id="292" r:id="rId30"/>
    <p:sldId id="340" r:id="rId31"/>
    <p:sldId id="339" r:id="rId32"/>
    <p:sldId id="338" r:id="rId33"/>
    <p:sldId id="294" r:id="rId34"/>
    <p:sldId id="293" r:id="rId35"/>
    <p:sldId id="295" r:id="rId36"/>
    <p:sldId id="296" r:id="rId37"/>
    <p:sldId id="298" r:id="rId38"/>
    <p:sldId id="343" r:id="rId39"/>
    <p:sldId id="344" r:id="rId40"/>
    <p:sldId id="300" r:id="rId41"/>
    <p:sldId id="299" r:id="rId42"/>
    <p:sldId id="347" r:id="rId43"/>
    <p:sldId id="301" r:id="rId44"/>
    <p:sldId id="302" r:id="rId45"/>
    <p:sldId id="303" r:id="rId46"/>
    <p:sldId id="304" r:id="rId47"/>
    <p:sldId id="321" r:id="rId48"/>
    <p:sldId id="320" r:id="rId49"/>
    <p:sldId id="322" r:id="rId50"/>
    <p:sldId id="325" r:id="rId51"/>
    <p:sldId id="323" r:id="rId52"/>
    <p:sldId id="327" r:id="rId53"/>
    <p:sldId id="326" r:id="rId54"/>
    <p:sldId id="328" r:id="rId55"/>
    <p:sldId id="332" r:id="rId56"/>
    <p:sldId id="331" r:id="rId57"/>
    <p:sldId id="349" r:id="rId58"/>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76" autoAdjust="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549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dirty="0"/>
          </a:p>
        </p:txBody>
      </p:sp>
      <p:sp>
        <p:nvSpPr>
          <p:cNvPr id="3" name="Espaço Reservado par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92FAE98-211C-4D7C-8736-6818105D9200}" type="datetimeFigureOut">
              <a:rPr lang="pt-BR" smtClean="0"/>
              <a:t>19/10/2013</a:t>
            </a:fld>
            <a:endParaRPr lang="pt-BR" dirty="0"/>
          </a:p>
        </p:txBody>
      </p:sp>
      <p:sp>
        <p:nvSpPr>
          <p:cNvPr id="4" name="Espaço Reservado para Imagem de Sli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BR" dirty="0"/>
          </a:p>
        </p:txBody>
      </p:sp>
      <p:sp>
        <p:nvSpPr>
          <p:cNvPr id="5" name="Espaço Reservado para Anotaçõ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dirty="0"/>
          </a:p>
        </p:txBody>
      </p:sp>
      <p:sp>
        <p:nvSpPr>
          <p:cNvPr id="7" name="Espaço Reservado para Número de Slid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D2110A-C818-45CE-B4BC-813BA70B24E8}" type="slidenum">
              <a:rPr lang="pt-BR" smtClean="0"/>
              <a:t>‹nº›</a:t>
            </a:fld>
            <a:endParaRPr lang="pt-BR" dirty="0"/>
          </a:p>
        </p:txBody>
      </p:sp>
    </p:spTree>
    <p:extLst>
      <p:ext uri="{BB962C8B-B14F-4D97-AF65-F5344CB8AC3E}">
        <p14:creationId xmlns:p14="http://schemas.microsoft.com/office/powerpoint/2010/main" val="4247083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49D2110A-C818-45CE-B4BC-813BA70B24E8}" type="slidenum">
              <a:rPr lang="pt-BR" smtClean="0"/>
              <a:t>1</a:t>
            </a:fld>
            <a:endParaRPr lang="pt-BR" dirty="0"/>
          </a:p>
        </p:txBody>
      </p:sp>
    </p:spTree>
    <p:extLst>
      <p:ext uri="{BB962C8B-B14F-4D97-AF65-F5344CB8AC3E}">
        <p14:creationId xmlns:p14="http://schemas.microsoft.com/office/powerpoint/2010/main" val="23334905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FBAF3B06-1973-4762-9608-44E8E96AFD3D}" type="slidenum">
              <a:rPr lang="pt-BR" smtClean="0"/>
              <a:t>40</a:t>
            </a:fld>
            <a:endParaRPr lang="pt-BR" dirty="0"/>
          </a:p>
        </p:txBody>
      </p:sp>
    </p:spTree>
    <p:extLst>
      <p:ext uri="{BB962C8B-B14F-4D97-AF65-F5344CB8AC3E}">
        <p14:creationId xmlns:p14="http://schemas.microsoft.com/office/powerpoint/2010/main" val="4090772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49D2110A-C818-45CE-B4BC-813BA70B24E8}" type="slidenum">
              <a:rPr lang="pt-BR" smtClean="0"/>
              <a:t>56</a:t>
            </a:fld>
            <a:endParaRPr lang="pt-BR" dirty="0"/>
          </a:p>
        </p:txBody>
      </p:sp>
    </p:spTree>
    <p:extLst>
      <p:ext uri="{BB962C8B-B14F-4D97-AF65-F5344CB8AC3E}">
        <p14:creationId xmlns:p14="http://schemas.microsoft.com/office/powerpoint/2010/main" val="28829499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de título">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261A00DE-B529-49BE-B04E-407991D003D5}" type="datetimeFigureOut">
              <a:rPr lang="pt-BR" smtClean="0"/>
              <a:t>19/10/2013</a:t>
            </a:fld>
            <a:endParaRPr lang="pt-BR"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pt-BR"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FAE38A2C-3524-4EAE-9185-6139FB6667AB}" type="slidenum">
              <a:rPr lang="pt-BR" smtClean="0"/>
              <a:t>‹nº›</a:t>
            </a:fld>
            <a:endParaRPr lang="pt-BR" dirty="0"/>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pt-BR" smtClean="0"/>
              <a:t>Clique para editar o título mestre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a:p>
        </p:txBody>
      </p:sp>
      <p:sp>
        <p:nvSpPr>
          <p:cNvPr id="3" name="Vertical Text Placeholder 2"/>
          <p:cNvSpPr>
            <a:spLocks noGrp="1"/>
          </p:cNvSpPr>
          <p:nvPr>
            <p:ph type="body" orient="vert" idx="1"/>
          </p:nvPr>
        </p:nvSpPr>
        <p:spPr/>
        <p:txBody>
          <a:bodyPr vert="eaVert" anchor="ct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a:p>
        </p:txBody>
      </p:sp>
      <p:sp>
        <p:nvSpPr>
          <p:cNvPr id="4" name="Date Placeholder 3"/>
          <p:cNvSpPr>
            <a:spLocks noGrp="1"/>
          </p:cNvSpPr>
          <p:nvPr>
            <p:ph type="dt" sz="half" idx="10"/>
          </p:nvPr>
        </p:nvSpPr>
        <p:spPr/>
        <p:txBody>
          <a:bodyPr/>
          <a:lstStyle/>
          <a:p>
            <a:fld id="{261A00DE-B529-49BE-B04E-407991D003D5}" type="datetimeFigureOut">
              <a:rPr lang="pt-BR" smtClean="0"/>
              <a:t>19/10/2013</a:t>
            </a:fld>
            <a:endParaRPr lang="pt-BR" dirty="0"/>
          </a:p>
        </p:txBody>
      </p:sp>
      <p:sp>
        <p:nvSpPr>
          <p:cNvPr id="5" name="Footer Placeholder 4"/>
          <p:cNvSpPr>
            <a:spLocks noGrp="1"/>
          </p:cNvSpPr>
          <p:nvPr>
            <p:ph type="ftr" sz="quarter" idx="11"/>
          </p:nvPr>
        </p:nvSpPr>
        <p:spPr/>
        <p:txBody>
          <a:bodyPr/>
          <a:lstStyle/>
          <a:p>
            <a:endParaRPr lang="pt-BR" dirty="0"/>
          </a:p>
        </p:txBody>
      </p:sp>
      <p:sp>
        <p:nvSpPr>
          <p:cNvPr id="6" name="Slide Number Placeholder 5"/>
          <p:cNvSpPr>
            <a:spLocks noGrp="1"/>
          </p:cNvSpPr>
          <p:nvPr>
            <p:ph type="sldNum" sz="quarter" idx="12"/>
          </p:nvPr>
        </p:nvSpPr>
        <p:spPr/>
        <p:txBody>
          <a:bodyPr/>
          <a:lstStyle/>
          <a:p>
            <a:fld id="{FAE38A2C-3524-4EAE-9185-6139FB6667AB}" type="slidenum">
              <a:rPr lang="pt-BR" smtClean="0"/>
              <a:t>‹nº›</a:t>
            </a:fld>
            <a:endParaRPr lang="pt-BR" dirty="0"/>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pt-BR" smtClean="0"/>
              <a:t>Clique para editar o título mestre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a:p>
        </p:txBody>
      </p:sp>
      <p:sp>
        <p:nvSpPr>
          <p:cNvPr id="4" name="Date Placeholder 3"/>
          <p:cNvSpPr>
            <a:spLocks noGrp="1"/>
          </p:cNvSpPr>
          <p:nvPr>
            <p:ph type="dt" sz="half" idx="10"/>
          </p:nvPr>
        </p:nvSpPr>
        <p:spPr/>
        <p:txBody>
          <a:bodyPr/>
          <a:lstStyle/>
          <a:p>
            <a:fld id="{261A00DE-B529-49BE-B04E-407991D003D5}" type="datetimeFigureOut">
              <a:rPr lang="pt-BR" smtClean="0"/>
              <a:t>19/10/2013</a:t>
            </a:fld>
            <a:endParaRPr lang="pt-BR" dirty="0"/>
          </a:p>
        </p:txBody>
      </p:sp>
      <p:sp>
        <p:nvSpPr>
          <p:cNvPr id="5" name="Footer Placeholder 4"/>
          <p:cNvSpPr>
            <a:spLocks noGrp="1"/>
          </p:cNvSpPr>
          <p:nvPr>
            <p:ph type="ftr" sz="quarter" idx="11"/>
          </p:nvPr>
        </p:nvSpPr>
        <p:spPr/>
        <p:txBody>
          <a:bodyPr/>
          <a:lstStyle/>
          <a:p>
            <a:endParaRPr lang="pt-BR" dirty="0"/>
          </a:p>
        </p:txBody>
      </p:sp>
      <p:sp>
        <p:nvSpPr>
          <p:cNvPr id="6" name="Slide Number Placeholder 5"/>
          <p:cNvSpPr>
            <a:spLocks noGrp="1"/>
          </p:cNvSpPr>
          <p:nvPr>
            <p:ph type="sldNum" sz="quarter" idx="12"/>
          </p:nvPr>
        </p:nvSpPr>
        <p:spPr/>
        <p:txBody>
          <a:bodyPr/>
          <a:lstStyle/>
          <a:p>
            <a:fld id="{FAE38A2C-3524-4EAE-9185-6139FB6667AB}" type="slidenum">
              <a:rPr lang="pt-BR" smtClean="0"/>
              <a:t>‹nº›</a:t>
            </a:fld>
            <a:endParaRPr lang="pt-BR" dirty="0"/>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a:p>
        </p:txBody>
      </p:sp>
      <p:sp>
        <p:nvSpPr>
          <p:cNvPr id="4" name="Date Placeholder 3"/>
          <p:cNvSpPr>
            <a:spLocks noGrp="1"/>
          </p:cNvSpPr>
          <p:nvPr>
            <p:ph type="dt" sz="half" idx="10"/>
          </p:nvPr>
        </p:nvSpPr>
        <p:spPr/>
        <p:txBody>
          <a:bodyPr/>
          <a:lstStyle/>
          <a:p>
            <a:fld id="{261A00DE-B529-49BE-B04E-407991D003D5}" type="datetimeFigureOut">
              <a:rPr lang="pt-BR" smtClean="0"/>
              <a:t>19/10/2013</a:t>
            </a:fld>
            <a:endParaRPr lang="pt-BR" dirty="0"/>
          </a:p>
        </p:txBody>
      </p:sp>
      <p:sp>
        <p:nvSpPr>
          <p:cNvPr id="5" name="Footer Placeholder 4"/>
          <p:cNvSpPr>
            <a:spLocks noGrp="1"/>
          </p:cNvSpPr>
          <p:nvPr>
            <p:ph type="ftr" sz="quarter" idx="11"/>
          </p:nvPr>
        </p:nvSpPr>
        <p:spPr/>
        <p:txBody>
          <a:bodyPr/>
          <a:lstStyle/>
          <a:p>
            <a:endParaRPr lang="pt-BR" dirty="0"/>
          </a:p>
        </p:txBody>
      </p:sp>
      <p:sp>
        <p:nvSpPr>
          <p:cNvPr id="6" name="Slide Number Placeholder 5"/>
          <p:cNvSpPr>
            <a:spLocks noGrp="1"/>
          </p:cNvSpPr>
          <p:nvPr>
            <p:ph type="sldNum" sz="quarter" idx="12"/>
          </p:nvPr>
        </p:nvSpPr>
        <p:spPr/>
        <p:txBody>
          <a:bodyPr/>
          <a:lstStyle/>
          <a:p>
            <a:fld id="{FAE38A2C-3524-4EAE-9185-6139FB6667AB}" type="slidenum">
              <a:rPr lang="pt-BR" smtClean="0"/>
              <a:t>‹nº›</a:t>
            </a:fld>
            <a:endParaRPr lang="pt-BR" dirty="0"/>
          </a:p>
        </p:txBody>
      </p:sp>
      <p:sp>
        <p:nvSpPr>
          <p:cNvPr id="11" name="Title 10"/>
          <p:cNvSpPr>
            <a:spLocks noGrp="1"/>
          </p:cNvSpPr>
          <p:nvPr>
            <p:ph type="title"/>
          </p:nvPr>
        </p:nvSpPr>
        <p:spPr/>
        <p:txBody>
          <a:bodyPr/>
          <a:lstStyle/>
          <a:p>
            <a:r>
              <a:rPr lang="pt-BR" smtClean="0"/>
              <a:t>Clique para editar o título mestre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pt-BR" smtClean="0"/>
              <a:t>Clique para editar o título mestre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 texto mestre</a:t>
            </a:r>
          </a:p>
        </p:txBody>
      </p:sp>
      <p:sp>
        <p:nvSpPr>
          <p:cNvPr id="4" name="Date Placeholder 3"/>
          <p:cNvSpPr>
            <a:spLocks noGrp="1"/>
          </p:cNvSpPr>
          <p:nvPr>
            <p:ph type="dt" sz="half" idx="10"/>
          </p:nvPr>
        </p:nvSpPr>
        <p:spPr/>
        <p:txBody>
          <a:bodyPr/>
          <a:lstStyle/>
          <a:p>
            <a:fld id="{261A00DE-B529-49BE-B04E-407991D003D5}" type="datetimeFigureOut">
              <a:rPr lang="pt-BR" smtClean="0"/>
              <a:t>19/10/2013</a:t>
            </a:fld>
            <a:endParaRPr lang="pt-BR" dirty="0"/>
          </a:p>
        </p:txBody>
      </p:sp>
      <p:sp>
        <p:nvSpPr>
          <p:cNvPr id="5" name="Footer Placeholder 4"/>
          <p:cNvSpPr>
            <a:spLocks noGrp="1"/>
          </p:cNvSpPr>
          <p:nvPr>
            <p:ph type="ftr" sz="quarter" idx="11"/>
          </p:nvPr>
        </p:nvSpPr>
        <p:spPr/>
        <p:txBody>
          <a:bodyPr/>
          <a:lstStyle/>
          <a:p>
            <a:endParaRPr lang="pt-BR" dirty="0"/>
          </a:p>
        </p:txBody>
      </p:sp>
      <p:sp>
        <p:nvSpPr>
          <p:cNvPr id="6" name="Slide Number Placeholder 5"/>
          <p:cNvSpPr>
            <a:spLocks noGrp="1"/>
          </p:cNvSpPr>
          <p:nvPr>
            <p:ph type="sldNum" sz="quarter" idx="12"/>
          </p:nvPr>
        </p:nvSpPr>
        <p:spPr/>
        <p:txBody>
          <a:bodyPr/>
          <a:lstStyle/>
          <a:p>
            <a:fld id="{FAE38A2C-3524-4EAE-9185-6139FB6667AB}" type="slidenum">
              <a:rPr lang="pt-BR" smtClean="0"/>
              <a:t>‹nº›</a:t>
            </a:fld>
            <a:endParaRPr lang="pt-BR"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61A00DE-B529-49BE-B04E-407991D003D5}" type="datetimeFigureOut">
              <a:rPr lang="pt-BR" smtClean="0"/>
              <a:t>19/10/2013</a:t>
            </a:fld>
            <a:endParaRPr lang="pt-BR" dirty="0"/>
          </a:p>
        </p:txBody>
      </p:sp>
      <p:sp>
        <p:nvSpPr>
          <p:cNvPr id="6" name="Footer Placeholder 5"/>
          <p:cNvSpPr>
            <a:spLocks noGrp="1"/>
          </p:cNvSpPr>
          <p:nvPr>
            <p:ph type="ftr" sz="quarter" idx="11"/>
          </p:nvPr>
        </p:nvSpPr>
        <p:spPr/>
        <p:txBody>
          <a:bodyPr/>
          <a:lstStyle/>
          <a:p>
            <a:endParaRPr lang="pt-BR" dirty="0"/>
          </a:p>
        </p:txBody>
      </p:sp>
      <p:sp>
        <p:nvSpPr>
          <p:cNvPr id="7" name="Slide Number Placeholder 6"/>
          <p:cNvSpPr>
            <a:spLocks noGrp="1"/>
          </p:cNvSpPr>
          <p:nvPr>
            <p:ph type="sldNum" sz="quarter" idx="12"/>
          </p:nvPr>
        </p:nvSpPr>
        <p:spPr/>
        <p:txBody>
          <a:bodyPr/>
          <a:lstStyle/>
          <a:p>
            <a:fld id="{FAE38A2C-3524-4EAE-9185-6139FB6667AB}" type="slidenum">
              <a:rPr lang="pt-BR" smtClean="0"/>
              <a:t>‹nº›</a:t>
            </a:fld>
            <a:endParaRPr lang="pt-BR" dirty="0"/>
          </a:p>
        </p:txBody>
      </p:sp>
      <p:sp>
        <p:nvSpPr>
          <p:cNvPr id="12" name="Title 11"/>
          <p:cNvSpPr>
            <a:spLocks noGrp="1"/>
          </p:cNvSpPr>
          <p:nvPr>
            <p:ph type="title"/>
          </p:nvPr>
        </p:nvSpPr>
        <p:spPr/>
        <p:txBody>
          <a:bodyPr/>
          <a:lstStyle>
            <a:lvl1pPr>
              <a:defRPr>
                <a:solidFill>
                  <a:schemeClr val="tx2"/>
                </a:solidFill>
              </a:defRPr>
            </a:lvl1pPr>
          </a:lstStyle>
          <a:p>
            <a:r>
              <a:rPr lang="pt-BR" smtClean="0"/>
              <a:t>Clique para editar o título mestre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pt-BR" smtClean="0"/>
              <a:t>Clique para editar o título mestre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7" name="Date Placeholder 6"/>
          <p:cNvSpPr>
            <a:spLocks noGrp="1"/>
          </p:cNvSpPr>
          <p:nvPr>
            <p:ph type="dt" sz="half" idx="10"/>
          </p:nvPr>
        </p:nvSpPr>
        <p:spPr/>
        <p:txBody>
          <a:bodyPr/>
          <a:lstStyle/>
          <a:p>
            <a:fld id="{261A00DE-B529-49BE-B04E-407991D003D5}" type="datetimeFigureOut">
              <a:rPr lang="pt-BR" smtClean="0"/>
              <a:t>19/10/2013</a:t>
            </a:fld>
            <a:endParaRPr lang="pt-BR" dirty="0"/>
          </a:p>
        </p:txBody>
      </p:sp>
      <p:sp>
        <p:nvSpPr>
          <p:cNvPr id="8" name="Footer Placeholder 7"/>
          <p:cNvSpPr>
            <a:spLocks noGrp="1"/>
          </p:cNvSpPr>
          <p:nvPr>
            <p:ph type="ftr" sz="quarter" idx="11"/>
          </p:nvPr>
        </p:nvSpPr>
        <p:spPr/>
        <p:txBody>
          <a:bodyPr/>
          <a:lstStyle/>
          <a:p>
            <a:endParaRPr lang="pt-BR" dirty="0"/>
          </a:p>
        </p:txBody>
      </p:sp>
      <p:sp>
        <p:nvSpPr>
          <p:cNvPr id="9" name="Slide Number Placeholder 8"/>
          <p:cNvSpPr>
            <a:spLocks noGrp="1"/>
          </p:cNvSpPr>
          <p:nvPr>
            <p:ph type="sldNum" sz="quarter" idx="12"/>
          </p:nvPr>
        </p:nvSpPr>
        <p:spPr/>
        <p:txBody>
          <a:bodyPr/>
          <a:lstStyle/>
          <a:p>
            <a:fld id="{FAE38A2C-3524-4EAE-9185-6139FB6667AB}" type="slidenum">
              <a:rPr lang="pt-BR" smtClean="0"/>
              <a:t>‹nº›</a:t>
            </a:fld>
            <a:endParaRPr lang="pt-BR" dirty="0"/>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Date Placeholder 2"/>
          <p:cNvSpPr>
            <a:spLocks noGrp="1"/>
          </p:cNvSpPr>
          <p:nvPr>
            <p:ph type="dt" sz="half" idx="10"/>
          </p:nvPr>
        </p:nvSpPr>
        <p:spPr/>
        <p:txBody>
          <a:bodyPr/>
          <a:lstStyle/>
          <a:p>
            <a:fld id="{261A00DE-B529-49BE-B04E-407991D003D5}" type="datetimeFigureOut">
              <a:rPr lang="pt-BR" smtClean="0"/>
              <a:t>19/10/2013</a:t>
            </a:fld>
            <a:endParaRPr lang="pt-BR" dirty="0"/>
          </a:p>
        </p:txBody>
      </p:sp>
      <p:sp>
        <p:nvSpPr>
          <p:cNvPr id="4" name="Footer Placeholder 3"/>
          <p:cNvSpPr>
            <a:spLocks noGrp="1"/>
          </p:cNvSpPr>
          <p:nvPr>
            <p:ph type="ftr" sz="quarter" idx="11"/>
          </p:nvPr>
        </p:nvSpPr>
        <p:spPr/>
        <p:txBody>
          <a:bodyPr/>
          <a:lstStyle/>
          <a:p>
            <a:endParaRPr lang="pt-BR" dirty="0"/>
          </a:p>
        </p:txBody>
      </p:sp>
      <p:sp>
        <p:nvSpPr>
          <p:cNvPr id="5" name="Slide Number Placeholder 4"/>
          <p:cNvSpPr>
            <a:spLocks noGrp="1"/>
          </p:cNvSpPr>
          <p:nvPr>
            <p:ph type="sldNum" sz="quarter" idx="12"/>
          </p:nvPr>
        </p:nvSpPr>
        <p:spPr/>
        <p:txBody>
          <a:bodyPr/>
          <a:lstStyle/>
          <a:p>
            <a:fld id="{FAE38A2C-3524-4EAE-9185-6139FB6667AB}" type="slidenum">
              <a:rPr lang="pt-BR" smtClean="0"/>
              <a:t>‹nº›</a:t>
            </a:fld>
            <a:endParaRPr lang="pt-BR" dirty="0"/>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1A00DE-B529-49BE-B04E-407991D003D5}" type="datetimeFigureOut">
              <a:rPr lang="pt-BR" smtClean="0"/>
              <a:t>19/10/2013</a:t>
            </a:fld>
            <a:endParaRPr lang="pt-BR" dirty="0"/>
          </a:p>
        </p:txBody>
      </p:sp>
      <p:sp>
        <p:nvSpPr>
          <p:cNvPr id="3" name="Footer Placeholder 2"/>
          <p:cNvSpPr>
            <a:spLocks noGrp="1"/>
          </p:cNvSpPr>
          <p:nvPr>
            <p:ph type="ftr" sz="quarter" idx="11"/>
          </p:nvPr>
        </p:nvSpPr>
        <p:spPr/>
        <p:txBody>
          <a:bodyPr/>
          <a:lstStyle/>
          <a:p>
            <a:endParaRPr lang="pt-BR" dirty="0"/>
          </a:p>
        </p:txBody>
      </p:sp>
      <p:sp>
        <p:nvSpPr>
          <p:cNvPr id="4" name="Slide Number Placeholder 3"/>
          <p:cNvSpPr>
            <a:spLocks noGrp="1"/>
          </p:cNvSpPr>
          <p:nvPr>
            <p:ph type="sldNum" sz="quarter" idx="12"/>
          </p:nvPr>
        </p:nvSpPr>
        <p:spPr/>
        <p:txBody>
          <a:bodyPr/>
          <a:lstStyle/>
          <a:p>
            <a:fld id="{FAE38A2C-3524-4EAE-9185-6139FB6667AB}" type="slidenum">
              <a:rPr lang="pt-BR" smtClean="0"/>
              <a:t>‹nº›</a:t>
            </a:fld>
            <a:endParaRPr lang="pt-B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pt-BR" smtClean="0"/>
              <a:t>Clique para editar o título mestre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261A00DE-B529-49BE-B04E-407991D003D5}" type="datetimeFigureOut">
              <a:rPr lang="pt-BR" smtClean="0"/>
              <a:t>19/10/2013</a:t>
            </a:fld>
            <a:endParaRPr lang="pt-BR" dirty="0"/>
          </a:p>
        </p:txBody>
      </p:sp>
      <p:sp>
        <p:nvSpPr>
          <p:cNvPr id="6" name="Footer Placeholder 5"/>
          <p:cNvSpPr>
            <a:spLocks noGrp="1"/>
          </p:cNvSpPr>
          <p:nvPr>
            <p:ph type="ftr" sz="quarter" idx="11"/>
          </p:nvPr>
        </p:nvSpPr>
        <p:spPr/>
        <p:txBody>
          <a:bodyPr/>
          <a:lstStyle/>
          <a:p>
            <a:endParaRPr lang="pt-BR" dirty="0"/>
          </a:p>
        </p:txBody>
      </p:sp>
      <p:sp>
        <p:nvSpPr>
          <p:cNvPr id="7" name="Slide Number Placeholder 6"/>
          <p:cNvSpPr>
            <a:spLocks noGrp="1"/>
          </p:cNvSpPr>
          <p:nvPr>
            <p:ph type="sldNum" sz="quarter" idx="12"/>
          </p:nvPr>
        </p:nvSpPr>
        <p:spPr/>
        <p:txBody>
          <a:bodyPr/>
          <a:lstStyle/>
          <a:p>
            <a:fld id="{FAE38A2C-3524-4EAE-9185-6139FB6667AB}" type="slidenum">
              <a:rPr lang="pt-BR" smtClean="0"/>
              <a:t>‹nº›</a:t>
            </a:fld>
            <a:endParaRPr lang="pt-B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pt-BR" smtClean="0"/>
              <a:t>Clique para editar o título mestre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t-BR" dirty="0" smtClean="0"/>
              <a:t>Clique no ícone para adicionar uma imagem</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261A00DE-B529-49BE-B04E-407991D003D5}" type="datetimeFigureOut">
              <a:rPr lang="pt-BR" smtClean="0"/>
              <a:t>19/10/2013</a:t>
            </a:fld>
            <a:endParaRPr lang="pt-BR" dirty="0"/>
          </a:p>
        </p:txBody>
      </p:sp>
      <p:sp>
        <p:nvSpPr>
          <p:cNvPr id="6" name="Footer Placeholder 5"/>
          <p:cNvSpPr>
            <a:spLocks noGrp="1"/>
          </p:cNvSpPr>
          <p:nvPr>
            <p:ph type="ftr" sz="quarter" idx="11"/>
          </p:nvPr>
        </p:nvSpPr>
        <p:spPr/>
        <p:txBody>
          <a:bodyPr/>
          <a:lstStyle/>
          <a:p>
            <a:endParaRPr lang="pt-BR" dirty="0"/>
          </a:p>
        </p:txBody>
      </p:sp>
      <p:sp>
        <p:nvSpPr>
          <p:cNvPr id="7" name="Slide Number Placeholder 6"/>
          <p:cNvSpPr>
            <a:spLocks noGrp="1"/>
          </p:cNvSpPr>
          <p:nvPr>
            <p:ph type="sldNum" sz="quarter" idx="12"/>
          </p:nvPr>
        </p:nvSpPr>
        <p:spPr/>
        <p:txBody>
          <a:bodyPr/>
          <a:lstStyle/>
          <a:p>
            <a:fld id="{FAE38A2C-3524-4EAE-9185-6139FB6667AB}" type="slidenum">
              <a:rPr lang="pt-BR" smtClean="0"/>
              <a:t>‹nº›</a:t>
            </a:fld>
            <a:endParaRPr lang="pt-B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pt-BR" smtClean="0"/>
              <a:t>Clique para editar o título mestre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261A00DE-B529-49BE-B04E-407991D003D5}" type="datetimeFigureOut">
              <a:rPr lang="pt-BR" smtClean="0"/>
              <a:t>19/10/2013</a:t>
            </a:fld>
            <a:endParaRPr lang="pt-BR" dirty="0"/>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pt-BR" dirty="0"/>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FAE38A2C-3524-4EAE-9185-6139FB6667AB}" type="slidenum">
              <a:rPr lang="pt-BR" smtClean="0"/>
              <a:t>‹nº›</a:t>
            </a:fld>
            <a:endParaRPr lang="pt-BR"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mailto:zankia@usp.br" TargetMode="External"/><Relationship Id="rId2" Type="http://schemas.openxmlformats.org/officeDocument/2006/relationships/hyperlink" Target="mailto:ange.martins@uol.com.br"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3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revistaepoca.globo.com/palavrachave/parana/" TargetMode="External"/><Relationship Id="rId2" Type="http://schemas.openxmlformats.org/officeDocument/2006/relationships/hyperlink" Target="http://revistaepoca.globo.com/palavrachave/prova-brasil/" TargetMode="External"/><Relationship Id="rId1" Type="http://schemas.openxmlformats.org/officeDocument/2006/relationships/slideLayout" Target="../slideLayouts/slideLayout7.xml"/><Relationship Id="rId4" Type="http://schemas.openxmlformats.org/officeDocument/2006/relationships/hyperlink" Target="http://revistaepoca.globo.com/palavrachave/minas-gerais/"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Autofit/>
          </a:bodyPr>
          <a:lstStyle/>
          <a:p>
            <a:r>
              <a:rPr lang="pt-BR" sz="2800" dirty="0"/>
              <a:t>Dimensão estética da educação: outros</a:t>
            </a:r>
            <a:br>
              <a:rPr lang="pt-BR" sz="2800" dirty="0"/>
            </a:br>
            <a:r>
              <a:rPr lang="pt-BR" sz="2800" dirty="0"/>
              <a:t>olhares sobre a dinâmica da gestão</a:t>
            </a:r>
            <a:br>
              <a:rPr lang="pt-BR" sz="2800" dirty="0"/>
            </a:br>
            <a:r>
              <a:rPr lang="pt-BR" sz="2800" dirty="0"/>
              <a:t>escolar</a:t>
            </a:r>
          </a:p>
        </p:txBody>
      </p:sp>
      <p:sp>
        <p:nvSpPr>
          <p:cNvPr id="3" name="Subtítulo 2"/>
          <p:cNvSpPr>
            <a:spLocks noGrp="1"/>
          </p:cNvSpPr>
          <p:nvPr>
            <p:ph type="subTitle" idx="1"/>
          </p:nvPr>
        </p:nvSpPr>
        <p:spPr/>
        <p:txBody>
          <a:bodyPr>
            <a:normAutofit lnSpcReduction="10000"/>
          </a:bodyPr>
          <a:lstStyle/>
          <a:p>
            <a:r>
              <a:rPr lang="pt-BR" i="1" dirty="0">
                <a:effectLst/>
              </a:rPr>
              <a:t>“Desbatizar o mundo,</a:t>
            </a:r>
            <a:endParaRPr lang="pt-BR" dirty="0">
              <a:effectLst/>
            </a:endParaRPr>
          </a:p>
          <a:p>
            <a:r>
              <a:rPr lang="pt-BR" i="1" dirty="0">
                <a:effectLst/>
              </a:rPr>
              <a:t>Sacrificar o nome das coisas</a:t>
            </a:r>
            <a:endParaRPr lang="pt-BR" dirty="0">
              <a:effectLst/>
            </a:endParaRPr>
          </a:p>
          <a:p>
            <a:r>
              <a:rPr lang="pt-BR" i="1" dirty="0">
                <a:effectLst/>
              </a:rPr>
              <a:t>para ganhar sua presença.”</a:t>
            </a:r>
            <a:endParaRPr lang="pt-BR" dirty="0">
              <a:effectLst/>
            </a:endParaRPr>
          </a:p>
          <a:p>
            <a:r>
              <a:rPr lang="pt-BR" dirty="0">
                <a:effectLst/>
              </a:rPr>
              <a:t>(</a:t>
            </a:r>
            <a:r>
              <a:rPr lang="pt-BR" dirty="0" err="1">
                <a:effectLst/>
              </a:rPr>
              <a:t>Juarroz</a:t>
            </a:r>
            <a:r>
              <a:rPr lang="pt-BR" dirty="0">
                <a:effectLst/>
              </a:rPr>
              <a:t>, apud </a:t>
            </a:r>
            <a:r>
              <a:rPr lang="pt-BR" dirty="0" err="1">
                <a:effectLst/>
              </a:rPr>
              <a:t>Larrosa</a:t>
            </a:r>
            <a:r>
              <a:rPr lang="pt-BR" dirty="0">
                <a:effectLst/>
              </a:rPr>
              <a:t>, p. 351, 2004)</a:t>
            </a:r>
          </a:p>
          <a:p>
            <a:endParaRPr lang="pt-BR" dirty="0"/>
          </a:p>
        </p:txBody>
      </p:sp>
    </p:spTree>
    <p:extLst>
      <p:ext uri="{BB962C8B-B14F-4D97-AF65-F5344CB8AC3E}">
        <p14:creationId xmlns:p14="http://schemas.microsoft.com/office/powerpoint/2010/main" val="32102961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normAutofit fontScale="92500"/>
          </a:bodyPr>
          <a:lstStyle/>
          <a:p>
            <a:r>
              <a:rPr lang="pt-BR" sz="2400" b="1" dirty="0"/>
              <a:t>1. Manter a </a:t>
            </a:r>
            <a:r>
              <a:rPr lang="pt-BR" sz="2400" b="1" dirty="0" smtClean="0"/>
              <a:t>política/partidária </a:t>
            </a:r>
            <a:r>
              <a:rPr lang="pt-BR" sz="2400" b="1" dirty="0"/>
              <a:t>longe da sala de aula</a:t>
            </a:r>
            <a:br>
              <a:rPr lang="pt-BR" sz="2400" b="1" dirty="0"/>
            </a:br>
            <a:r>
              <a:rPr lang="pt-BR" sz="2400" dirty="0"/>
              <a:t>Há uma condição comum a esses cinco municípios, um item fundamental para que as reformas escolares se tornem viáveis: </a:t>
            </a:r>
            <a:r>
              <a:rPr lang="pt-BR" sz="2400" dirty="0" smtClean="0"/>
              <a:t>continuidade </a:t>
            </a:r>
            <a:r>
              <a:rPr lang="pt-BR" sz="2400" dirty="0"/>
              <a:t>na política de educação</a:t>
            </a:r>
            <a:r>
              <a:rPr lang="pt-BR" sz="2400" dirty="0" smtClean="0"/>
              <a:t>.</a:t>
            </a:r>
          </a:p>
          <a:p>
            <a:r>
              <a:rPr lang="pt-BR" sz="2400" b="1" dirty="0"/>
              <a:t>2. Avaliar sempre e estabelecer metas</a:t>
            </a:r>
            <a:r>
              <a:rPr lang="pt-BR" sz="2400" dirty="0" smtClean="0"/>
              <a:t/>
            </a:r>
            <a:br>
              <a:rPr lang="pt-BR" sz="2400" dirty="0" smtClean="0"/>
            </a:br>
            <a:r>
              <a:rPr lang="pt-BR" sz="2400" dirty="0"/>
              <a:t>Os planos de gestão da educação das cinco cidades campeãs de qualidade têm um único objetivo: todos os alunos precisam aprender, não importa sua classe social. Para saber se o plano está dando certo, é preciso acompanhar o desempenho de cada um dos estudantes.</a:t>
            </a:r>
          </a:p>
        </p:txBody>
      </p:sp>
      <p:sp>
        <p:nvSpPr>
          <p:cNvPr id="2" name="Título 1"/>
          <p:cNvSpPr>
            <a:spLocks noGrp="1"/>
          </p:cNvSpPr>
          <p:nvPr>
            <p:ph type="title"/>
          </p:nvPr>
        </p:nvSpPr>
        <p:spPr/>
        <p:txBody>
          <a:bodyPr>
            <a:normAutofit fontScale="90000"/>
          </a:bodyPr>
          <a:lstStyle/>
          <a:p>
            <a:r>
              <a:rPr lang="pt-BR" dirty="0" smtClean="0"/>
              <a:t>Condições para a qualidade</a:t>
            </a:r>
            <a:endParaRPr lang="pt-BR" dirty="0"/>
          </a:p>
        </p:txBody>
      </p:sp>
    </p:spTree>
    <p:extLst>
      <p:ext uri="{BB962C8B-B14F-4D97-AF65-F5344CB8AC3E}">
        <p14:creationId xmlns:p14="http://schemas.microsoft.com/office/powerpoint/2010/main" val="40747698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normAutofit fontScale="92500"/>
          </a:bodyPr>
          <a:lstStyle/>
          <a:p>
            <a:r>
              <a:rPr lang="pt-BR" dirty="0"/>
              <a:t> </a:t>
            </a:r>
            <a:r>
              <a:rPr lang="pt-BR" sz="2400" b="1" dirty="0"/>
              <a:t>3. Políticas sob medida para cada escola</a:t>
            </a:r>
            <a:r>
              <a:rPr lang="pt-BR" sz="2400" dirty="0" smtClean="0"/>
              <a:t/>
            </a:r>
            <a:br>
              <a:rPr lang="pt-BR" sz="2400" dirty="0" smtClean="0"/>
            </a:br>
            <a:r>
              <a:rPr lang="pt-BR" sz="2400" dirty="0"/>
              <a:t>Com os resultados das avaliações, é possível enxergar que escolas apresentam problemas específicos e criar, a partir daí, políticas sob medida. Essa é uma das principais estratégias para garantir a equidade</a:t>
            </a:r>
            <a:r>
              <a:rPr lang="pt-BR" sz="2400" dirty="0" smtClean="0"/>
              <a:t>.</a:t>
            </a:r>
          </a:p>
          <a:p>
            <a:r>
              <a:rPr lang="pt-BR" sz="2400" b="1" dirty="0"/>
              <a:t>4. Valorização do professor</a:t>
            </a:r>
            <a:r>
              <a:rPr lang="pt-BR" sz="2400" dirty="0" smtClean="0"/>
              <a:t/>
            </a:r>
            <a:br>
              <a:rPr lang="pt-BR" sz="2400" dirty="0" smtClean="0"/>
            </a:br>
            <a:r>
              <a:rPr lang="pt-BR" sz="2400" dirty="0"/>
              <a:t>Gestão, avaliação, metas, recuperação. Nada disso funciona se, dentro da sala de aula, o professor não está apto e estimulado a ensinar. Ao mesmo tempo que promoviam as mudanças, todos os cinco municípios investiram na remuneração e formação dos mestres</a:t>
            </a:r>
            <a:r>
              <a:rPr lang="pt-BR" sz="2400" dirty="0" smtClean="0"/>
              <a:t>.</a:t>
            </a:r>
          </a:p>
          <a:p>
            <a:endParaRPr lang="pt-BR" sz="2400" dirty="0" smtClean="0"/>
          </a:p>
          <a:p>
            <a:endParaRPr lang="pt-BR" sz="2400" dirty="0"/>
          </a:p>
        </p:txBody>
      </p:sp>
      <p:sp>
        <p:nvSpPr>
          <p:cNvPr id="2" name="Título 1"/>
          <p:cNvSpPr>
            <a:spLocks noGrp="1"/>
          </p:cNvSpPr>
          <p:nvPr>
            <p:ph type="title"/>
          </p:nvPr>
        </p:nvSpPr>
        <p:spPr/>
        <p:txBody>
          <a:bodyPr>
            <a:normAutofit fontScale="90000"/>
          </a:bodyPr>
          <a:lstStyle/>
          <a:p>
            <a:r>
              <a:rPr lang="pt-BR" dirty="0" smtClean="0"/>
              <a:t>Estratégias para alcançar a qualidade</a:t>
            </a:r>
            <a:endParaRPr lang="pt-BR" dirty="0"/>
          </a:p>
        </p:txBody>
      </p:sp>
    </p:spTree>
    <p:extLst>
      <p:ext uri="{BB962C8B-B14F-4D97-AF65-F5344CB8AC3E}">
        <p14:creationId xmlns:p14="http://schemas.microsoft.com/office/powerpoint/2010/main" val="10824558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normAutofit lnSpcReduction="10000"/>
          </a:bodyPr>
          <a:lstStyle/>
          <a:p>
            <a:r>
              <a:rPr lang="pt-BR" dirty="0" smtClean="0"/>
              <a:t>Artigo: A produção científica sobre avaliação educacional e gestão de sistemas e de escolas: o campo da questão entre 2000 e 2008</a:t>
            </a:r>
          </a:p>
          <a:p>
            <a:r>
              <a:rPr lang="pt-BR" dirty="0" smtClean="0"/>
              <a:t>Fonte:Angela Maria Martins; Sandra Zákia Sousa</a:t>
            </a:r>
          </a:p>
          <a:p>
            <a:r>
              <a:rPr lang="pt-BR" dirty="0" smtClean="0"/>
              <a:t>Pós-Doutorado em Políticas de Educação, Universidade de Lisboa; Pesquisadora da Fundação Carlos Chagas. E-mail: </a:t>
            </a:r>
            <a:r>
              <a:rPr lang="pt-BR" dirty="0" smtClean="0">
                <a:hlinkClick r:id="rId2"/>
              </a:rPr>
              <a:t>ange.martins@uol.com.br</a:t>
            </a:r>
            <a:r>
              <a:rPr lang="pt-BR" dirty="0" smtClean="0"/>
              <a:t> </a:t>
            </a:r>
            <a:br>
              <a:rPr lang="pt-BR" dirty="0" smtClean="0"/>
            </a:br>
            <a:r>
              <a:rPr lang="pt-BR" dirty="0" smtClean="0"/>
              <a:t>Doutora em Educação, Universidade de São Paulo (USP); Professora da Faculdade de Educação, USP. E-mail:</a:t>
            </a:r>
            <a:r>
              <a:rPr lang="pt-BR" dirty="0" smtClean="0">
                <a:hlinkClick r:id="rId3"/>
              </a:rPr>
              <a:t>zankia@usp.br</a:t>
            </a:r>
            <a:endParaRPr lang="pt-BR" dirty="0" smtClean="0"/>
          </a:p>
          <a:p>
            <a:endParaRPr lang="pt-BR" dirty="0" smtClean="0"/>
          </a:p>
          <a:p>
            <a:endParaRPr lang="pt-BR" dirty="0" smtClean="0"/>
          </a:p>
          <a:p>
            <a:endParaRPr lang="pt-BR" dirty="0"/>
          </a:p>
        </p:txBody>
      </p:sp>
      <p:sp>
        <p:nvSpPr>
          <p:cNvPr id="2" name="Título 1"/>
          <p:cNvSpPr>
            <a:spLocks noGrp="1"/>
          </p:cNvSpPr>
          <p:nvPr>
            <p:ph type="title"/>
          </p:nvPr>
        </p:nvSpPr>
        <p:spPr/>
        <p:txBody>
          <a:bodyPr/>
          <a:lstStyle/>
          <a:p>
            <a:r>
              <a:rPr lang="pt-BR" dirty="0" smtClean="0"/>
              <a:t>2º cenário: análise acadêmica</a:t>
            </a:r>
            <a:endParaRPr lang="pt-BR" dirty="0"/>
          </a:p>
        </p:txBody>
      </p:sp>
    </p:spTree>
    <p:extLst>
      <p:ext uri="{BB962C8B-B14F-4D97-AF65-F5344CB8AC3E}">
        <p14:creationId xmlns:p14="http://schemas.microsoft.com/office/powerpoint/2010/main" val="30064038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683568" y="620688"/>
            <a:ext cx="7416824" cy="6063198"/>
          </a:xfrm>
          <a:prstGeom prst="rect">
            <a:avLst/>
          </a:prstGeom>
        </p:spPr>
        <p:txBody>
          <a:bodyPr wrap="square">
            <a:spAutoFit/>
          </a:bodyPr>
          <a:lstStyle/>
          <a:p>
            <a:r>
              <a:rPr lang="pt-BR" dirty="0"/>
              <a:t> </a:t>
            </a:r>
            <a:r>
              <a:rPr lang="pt-BR" b="1" dirty="0"/>
              <a:t>RESUMO</a:t>
            </a:r>
            <a:endParaRPr lang="pt-BR" dirty="0"/>
          </a:p>
          <a:p>
            <a:pPr algn="just">
              <a:spcBef>
                <a:spcPts val="600"/>
              </a:spcBef>
              <a:spcAft>
                <a:spcPts val="600"/>
              </a:spcAft>
            </a:pPr>
            <a:r>
              <a:rPr lang="pt-BR" dirty="0"/>
              <a:t>O texto analisa produções acadêmicas que exploram possíveis relações entre gestão escolar e avaliação, com base em dissertações e teses, artigos de periódicos e anais da Associação Nacional de Pós-Graduação e Pesquisa em Educação (Anped) e da Associação Nacional de Política e Administração da Educação (Anpae), totalizando 25 documentos. O foco aqui aprofundado originou-se de </a:t>
            </a:r>
            <a:r>
              <a:rPr lang="pt-BR" dirty="0">
                <a:solidFill>
                  <a:srgbClr val="FF0000"/>
                </a:solidFill>
              </a:rPr>
              <a:t>Estado da Arte </a:t>
            </a:r>
            <a:r>
              <a:rPr lang="pt-BR" dirty="0"/>
              <a:t>sobre gestão, autonomia e o funcionamento de órgãos colegiados em escolas públicas, que abrangeu o período entre os anos de 2000 a 2008 e reuniu 753 fontes documentais. A partir da identificação de eixos temáticos aglutinadores da produção em pauta, o texto busca explicitar contribuições teórico-metodológicas das pesquisas para compreensão da referida temática, bem como apontar eventuais subsídios para gestores de escolas e de redes. Verificou-se que, embora ainda incipiente, investigações que se dedicam a analisar as relações entre avaliações em larga escala e gestão escolar tendem a aumentar em curto espaço de tempo, tendo em vista a centralidade que o tema vem conquistando nas diretrizes políticas da área da educação.</a:t>
            </a:r>
            <a:r>
              <a:rPr lang="pt-BR" b="1" dirty="0"/>
              <a:t> </a:t>
            </a:r>
            <a:endParaRPr lang="pt-BR" b="1" dirty="0" smtClean="0"/>
          </a:p>
          <a:p>
            <a:r>
              <a:rPr lang="pt-BR" b="1" dirty="0" smtClean="0"/>
              <a:t>Palavras-chave</a:t>
            </a:r>
            <a:r>
              <a:rPr lang="pt-BR" b="1" dirty="0"/>
              <a:t>:</a:t>
            </a:r>
            <a:r>
              <a:rPr lang="pt-BR" dirty="0"/>
              <a:t> Política educacional. Gestão escolar. Avaliação de larga escala.</a:t>
            </a:r>
          </a:p>
          <a:p>
            <a:endParaRPr lang="pt-BR" dirty="0"/>
          </a:p>
        </p:txBody>
      </p:sp>
    </p:spTree>
    <p:extLst>
      <p:ext uri="{BB962C8B-B14F-4D97-AF65-F5344CB8AC3E}">
        <p14:creationId xmlns:p14="http://schemas.microsoft.com/office/powerpoint/2010/main" val="7397434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normAutofit fontScale="70000" lnSpcReduction="20000"/>
          </a:bodyPr>
          <a:lstStyle/>
          <a:p>
            <a:r>
              <a:rPr lang="pt-BR" dirty="0" smtClean="0"/>
              <a:t>Visando a elucidar concepções que fundamentam os estudos e suas potencialidades para trazer subsídios ao debate acerca de relações entre gestão e avaliação, elegeram-se algumas questões a serem exploradas nesta análise: As pesquisas podem ser agrupadas em torno de quais eixos? Que contribuições teórico-metodológicas os estudos trazem para o avanço do conhecimento no que diz respeito a aportes que a avaliação possa trazer para a gestão educacional? </a:t>
            </a:r>
          </a:p>
          <a:p>
            <a:r>
              <a:rPr lang="pt-BR" dirty="0" smtClean="0"/>
              <a:t>O estudo decidiu agrupar as fontes consultadas em quatro eixos, tendo em conta o recorte temático, quais sejam:</a:t>
            </a:r>
          </a:p>
          <a:p>
            <a:r>
              <a:rPr lang="pt-BR" dirty="0" smtClean="0"/>
              <a:t>1) efeito escola e/ou características de escolas eficazes – seis estudos;</a:t>
            </a:r>
          </a:p>
          <a:p>
            <a:r>
              <a:rPr lang="pt-BR" dirty="0" smtClean="0"/>
              <a:t>2) características de resultados de avaliação de desempenho de alunos e perfis de diretores e de modelos de gestão – quatro estudos;</a:t>
            </a:r>
          </a:p>
          <a:p>
            <a:r>
              <a:rPr lang="pt-BR" dirty="0" smtClean="0"/>
              <a:t>3) avaliação institucional – 12 estudos;</a:t>
            </a:r>
          </a:p>
          <a:p>
            <a:r>
              <a:rPr lang="pt-BR" dirty="0" smtClean="0"/>
              <a:t>4) usos dos Resultados de avaliação de desempenho para implementação de políticas educacionais e processos de gestão – três estudos.</a:t>
            </a:r>
          </a:p>
          <a:p>
            <a:endParaRPr lang="pt-BR" dirty="0" smtClean="0"/>
          </a:p>
          <a:p>
            <a:endParaRPr lang="pt-BR" dirty="0"/>
          </a:p>
        </p:txBody>
      </p:sp>
      <p:sp>
        <p:nvSpPr>
          <p:cNvPr id="2" name="Título 1"/>
          <p:cNvSpPr>
            <a:spLocks noGrp="1"/>
          </p:cNvSpPr>
          <p:nvPr>
            <p:ph type="title"/>
          </p:nvPr>
        </p:nvSpPr>
        <p:spPr/>
        <p:txBody>
          <a:bodyPr/>
          <a:lstStyle/>
          <a:p>
            <a:r>
              <a:rPr lang="pt-BR" dirty="0" smtClean="0"/>
              <a:t>Detalhes do estudo</a:t>
            </a:r>
            <a:endParaRPr lang="pt-BR" dirty="0"/>
          </a:p>
        </p:txBody>
      </p:sp>
    </p:spTree>
    <p:extLst>
      <p:ext uri="{BB962C8B-B14F-4D97-AF65-F5344CB8AC3E}">
        <p14:creationId xmlns:p14="http://schemas.microsoft.com/office/powerpoint/2010/main" val="19504868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normAutofit fontScale="85000" lnSpcReduction="20000"/>
          </a:bodyPr>
          <a:lstStyle/>
          <a:p>
            <a:pPr marL="0" indent="365760" algn="just">
              <a:lnSpc>
                <a:spcPct val="110000"/>
              </a:lnSpc>
              <a:spcBef>
                <a:spcPts val="600"/>
              </a:spcBef>
              <a:spcAft>
                <a:spcPts val="600"/>
              </a:spcAft>
            </a:pPr>
            <a:r>
              <a:rPr lang="pt-BR" sz="2000" dirty="0"/>
              <a:t>Na ótica em que este primeiro agrupamento de trabalhos foi apreciado - considerando suas contribuições para trazer subsídios ao debate acerca de relações entre gestão e avaliação - o que se nota é que estes não focalizam diretamente a gestão escolar, mas consideram diversos elementos de contexto que têm efeitos na qualidade do ensino, induzindo, mesmo que indiretamente, a que se pensem alternativas de gestão pedagógica e administrativa capazes de promover a melhoria do ensino no âmbito da </a:t>
            </a:r>
            <a:r>
              <a:rPr lang="pt-BR" sz="2000" dirty="0" smtClean="0"/>
              <a:t>escola</a:t>
            </a:r>
          </a:p>
          <a:p>
            <a:pPr marL="0" indent="365760" algn="just">
              <a:lnSpc>
                <a:spcPct val="110000"/>
              </a:lnSpc>
              <a:spcBef>
                <a:spcPts val="600"/>
              </a:spcBef>
              <a:spcAft>
                <a:spcPts val="600"/>
              </a:spcAft>
            </a:pPr>
            <a:r>
              <a:rPr lang="pt-BR" sz="2000" dirty="0" smtClean="0"/>
              <a:t> </a:t>
            </a:r>
            <a:r>
              <a:rPr lang="pt-BR" sz="2000" dirty="0"/>
              <a:t>limitações e riscos de se estabelecer relações lineares entre determinadas variáveis e resultados escolares para se pensar a efetividade escolar, sublinhando a complexidade e especificidade dos diferentes contextos. Considerando os alertas trazidos por este trabalho, a apropriação de resultados de pesquisas sobre eficácia escolar por gestores merece ser feita com precaução, evitando-se tomar como regra de sucesso variáveis que se mostraram pertinentes a dada realidade, num determinado tempo e espaço e a partir de uma dada concepção de qualidade</a:t>
            </a:r>
          </a:p>
        </p:txBody>
      </p:sp>
      <p:sp>
        <p:nvSpPr>
          <p:cNvPr id="2" name="Título 1"/>
          <p:cNvSpPr>
            <a:spLocks noGrp="1"/>
          </p:cNvSpPr>
          <p:nvPr>
            <p:ph type="title"/>
          </p:nvPr>
        </p:nvSpPr>
        <p:spPr/>
        <p:txBody>
          <a:bodyPr>
            <a:normAutofit/>
          </a:bodyPr>
          <a:lstStyle/>
          <a:p>
            <a:r>
              <a:rPr lang="pt-BR" dirty="0" smtClean="0"/>
              <a:t>Conclusões do estudo</a:t>
            </a:r>
            <a:endParaRPr lang="pt-BR" dirty="0"/>
          </a:p>
        </p:txBody>
      </p:sp>
    </p:spTree>
    <p:extLst>
      <p:ext uri="{BB962C8B-B14F-4D97-AF65-F5344CB8AC3E}">
        <p14:creationId xmlns:p14="http://schemas.microsoft.com/office/powerpoint/2010/main" val="7766367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normAutofit fontScale="62500" lnSpcReduction="20000"/>
          </a:bodyPr>
          <a:lstStyle/>
          <a:p>
            <a:pPr marL="0" indent="365760" algn="just">
              <a:lnSpc>
                <a:spcPct val="120000"/>
              </a:lnSpc>
              <a:spcBef>
                <a:spcPts val="600"/>
              </a:spcBef>
              <a:spcAft>
                <a:spcPts val="600"/>
              </a:spcAft>
            </a:pPr>
            <a:r>
              <a:rPr lang="pt-BR" dirty="0" smtClean="0"/>
              <a:t>Nos trabalhos agrupados no segundo eixo, todos os quatro lançam mão de dados estatísticos buscando estabelecer relações entre desempenho de alunos, perfil e modelos de gestão escolar. Entretanto, o delineamento assumido nessas pesquisas, ao tempo em que permitem aquilatar fatores que influenciam as trajetórias de escolarização de alunos, articulando-os à gestão da escola e/ou ao perfil de diretores, podem limitar a própria concepção de gestão e de sua qualidade à proficiência de alunos em avaliações em larga escala, desvelando uma visão linear.</a:t>
            </a:r>
          </a:p>
          <a:p>
            <a:pPr marL="0" indent="365760" algn="just">
              <a:lnSpc>
                <a:spcPct val="120000"/>
              </a:lnSpc>
              <a:spcBef>
                <a:spcPts val="600"/>
              </a:spcBef>
              <a:spcAft>
                <a:spcPts val="600"/>
              </a:spcAft>
            </a:pPr>
            <a:r>
              <a:rPr lang="pt-BR" dirty="0" smtClean="0"/>
              <a:t>Tratando-se de avaliação institucional, que remete ao envolvimento e participação de diferentes atores escolares, esta é uma perspectiva que, bem conduzida, pode suscitar novos elementos para consolidar a escola como sujeito da avaliação.</a:t>
            </a:r>
          </a:p>
          <a:p>
            <a:pPr marL="0" indent="365760" algn="just">
              <a:lnSpc>
                <a:spcPct val="120000"/>
              </a:lnSpc>
              <a:spcBef>
                <a:spcPts val="600"/>
              </a:spcBef>
              <a:spcAft>
                <a:spcPts val="600"/>
              </a:spcAft>
            </a:pPr>
            <a:r>
              <a:rPr lang="pt-BR" dirty="0" smtClean="0"/>
              <a:t>Os demais textos argumentam de que forma a avaliação institucional pode subsidiar processos decisórios de estabelecimentos, promovendo mudanças no perfil da gestão escolar em moldes democráticos. Alguns realizam estudos de caso - enfocando o papel do coordenador pedagógico, o processo de elaboração do projeto político pedagógico e a ampliação de mecanismos de participação em avaliação institucional em escola pública.</a:t>
            </a:r>
            <a:endParaRPr lang="pt-BR" dirty="0"/>
          </a:p>
        </p:txBody>
      </p:sp>
      <p:sp>
        <p:nvSpPr>
          <p:cNvPr id="2" name="Título 1"/>
          <p:cNvSpPr>
            <a:spLocks noGrp="1"/>
          </p:cNvSpPr>
          <p:nvPr>
            <p:ph type="title"/>
          </p:nvPr>
        </p:nvSpPr>
        <p:spPr/>
        <p:txBody>
          <a:bodyPr/>
          <a:lstStyle/>
          <a:p>
            <a:r>
              <a:rPr lang="pt-BR" dirty="0" smtClean="0"/>
              <a:t>Considerações do estudo</a:t>
            </a:r>
            <a:endParaRPr lang="pt-BR" dirty="0"/>
          </a:p>
        </p:txBody>
      </p:sp>
    </p:spTree>
    <p:extLst>
      <p:ext uri="{BB962C8B-B14F-4D97-AF65-F5344CB8AC3E}">
        <p14:creationId xmlns:p14="http://schemas.microsoft.com/office/powerpoint/2010/main" val="22623449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683568" y="2276872"/>
            <a:ext cx="7745505" cy="3877815"/>
          </a:xfrm>
        </p:spPr>
        <p:txBody>
          <a:bodyPr>
            <a:normAutofit fontScale="40000" lnSpcReduction="20000"/>
          </a:bodyPr>
          <a:lstStyle/>
          <a:p>
            <a:pPr marL="0" indent="365760" algn="just">
              <a:lnSpc>
                <a:spcPct val="120000"/>
              </a:lnSpc>
              <a:spcBef>
                <a:spcPts val="600"/>
              </a:spcBef>
              <a:spcAft>
                <a:spcPts val="600"/>
              </a:spcAft>
            </a:pPr>
            <a:r>
              <a:rPr lang="pt-BR" sz="3400" dirty="0"/>
              <a:t>No quarto eixo, encontram-se dois trabalhos que lançam mão de dados estatísticos e análise documental para analisar a dimensão política da avaliação, assinalando que a efetivação do direito à educação pode tomar a avaliação como ferramenta de gestão, mas que é preciso pensar, porém, que as políticas educacionais têm contribuído de forma modesta para o aumento no desempenho de alunos, sem a dimensão necessária ainda para que o país enfrente os desafios de uma escolarização equânime e de qualidade. </a:t>
            </a:r>
            <a:endParaRPr lang="pt-BR" sz="3400" dirty="0" smtClean="0"/>
          </a:p>
          <a:p>
            <a:pPr marL="0" indent="365760" algn="just">
              <a:lnSpc>
                <a:spcPct val="120000"/>
              </a:lnSpc>
              <a:spcBef>
                <a:spcPts val="600"/>
              </a:spcBef>
              <a:spcAft>
                <a:spcPts val="600"/>
              </a:spcAft>
            </a:pPr>
            <a:r>
              <a:rPr lang="pt-BR" sz="3400" dirty="0"/>
              <a:t>No quarto eixo, encontram-se dois trabalhos que lançam mão de dados estatísticos e análise documental para analisar a dimensão política da avaliação, assinalando que a efetivação do direito à educação pode tomar a avaliação como ferramenta de gestão, mas que é preciso pensar, porém, que as políticas educacionais têm contribuído de forma modesta para o aumento no desempenho de alunos, sem a dimensão necessária ainda para que o país enfrente os desafios de uma escolarização equânime e de qualidade. Um dos trabalhos ressalta a necessidade de que gestores e pesquisadores debatam os resultados alcançados pelas escolas sem preconceito, incluindo na pauta das discussões temas tais </a:t>
            </a:r>
            <a:r>
              <a:rPr lang="pt-BR" sz="3400" dirty="0" smtClean="0"/>
              <a:t>como ampliação </a:t>
            </a:r>
            <a:r>
              <a:rPr lang="pt-BR" sz="3400" dirty="0"/>
              <a:t>da autonomia e currículos melhor estruturados</a:t>
            </a:r>
            <a:r>
              <a:rPr lang="pt-BR" sz="2900" dirty="0"/>
              <a:t>. </a:t>
            </a:r>
          </a:p>
        </p:txBody>
      </p:sp>
      <p:sp>
        <p:nvSpPr>
          <p:cNvPr id="2" name="Título 1"/>
          <p:cNvSpPr>
            <a:spLocks noGrp="1"/>
          </p:cNvSpPr>
          <p:nvPr>
            <p:ph type="title"/>
          </p:nvPr>
        </p:nvSpPr>
        <p:spPr/>
        <p:txBody>
          <a:bodyPr/>
          <a:lstStyle/>
          <a:p>
            <a:r>
              <a:rPr lang="pt-BR" dirty="0" smtClean="0"/>
              <a:t>Ainda considerações</a:t>
            </a:r>
            <a:endParaRPr lang="pt-BR" dirty="0"/>
          </a:p>
        </p:txBody>
      </p:sp>
    </p:spTree>
    <p:extLst>
      <p:ext uri="{BB962C8B-B14F-4D97-AF65-F5344CB8AC3E}">
        <p14:creationId xmlns:p14="http://schemas.microsoft.com/office/powerpoint/2010/main" val="20278885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normAutofit fontScale="70000" lnSpcReduction="20000"/>
          </a:bodyPr>
          <a:lstStyle/>
          <a:p>
            <a:pPr marL="0" indent="365760" algn="just">
              <a:lnSpc>
                <a:spcPct val="120000"/>
              </a:lnSpc>
              <a:spcBef>
                <a:spcPts val="600"/>
              </a:spcBef>
              <a:spcAft>
                <a:spcPts val="600"/>
              </a:spcAft>
            </a:pPr>
            <a:r>
              <a:rPr lang="pt-BR" dirty="0"/>
              <a:t>Depreende-se que, gradualmente, resultados de desempenho de alunos em testes de larga escala vêm sendo incorporados como indicador relevante de sucesso (ou não) de políticas educacionais e de práticas escolares, o que tende a induzir administradores a colocarem em suas agendas o compromisso com a melhoria do rendimento escolar dos alunos, além de fluxo escolar, tradicionalmente considerado como referência de qualidade. Permite, ainda, supor que a vinculação da gestão a resultados de avaliação, particularmente das avaliações em larga escala, movimento que vem se consolidando e tem sido analisado em estudos da área (SOUSA, 1997; AFONSO, 2000), tende a se fortalecer, ao tempo em que iniciativas de </a:t>
            </a:r>
            <a:r>
              <a:rPr lang="pt-BR" dirty="0" smtClean="0"/>
              <a:t>auto avaliação </a:t>
            </a:r>
            <a:r>
              <a:rPr lang="pt-BR" dirty="0"/>
              <a:t>institucional emergem, mesmo que de modo tímido, como apropriação, pela escola, de regulação de seus próprios rumos. Pesquisas nessa direção são oportunas.</a:t>
            </a:r>
          </a:p>
          <a:p>
            <a:pPr marL="0" indent="365760" algn="just">
              <a:lnSpc>
                <a:spcPct val="120000"/>
              </a:lnSpc>
              <a:spcBef>
                <a:spcPts val="600"/>
              </a:spcBef>
              <a:spcAft>
                <a:spcPts val="600"/>
              </a:spcAft>
            </a:pPr>
            <a:r>
              <a:rPr lang="pt-BR" dirty="0"/>
              <a:t> </a:t>
            </a:r>
          </a:p>
          <a:p>
            <a:endParaRPr lang="pt-BR" dirty="0"/>
          </a:p>
        </p:txBody>
      </p:sp>
      <p:sp>
        <p:nvSpPr>
          <p:cNvPr id="2" name="Título 1"/>
          <p:cNvSpPr>
            <a:spLocks noGrp="1"/>
          </p:cNvSpPr>
          <p:nvPr>
            <p:ph type="title"/>
          </p:nvPr>
        </p:nvSpPr>
        <p:spPr/>
        <p:txBody>
          <a:bodyPr/>
          <a:lstStyle/>
          <a:p>
            <a:r>
              <a:rPr lang="pt-BR" dirty="0" smtClean="0"/>
              <a:t>Seguindo....</a:t>
            </a:r>
            <a:endParaRPr lang="pt-BR" dirty="0"/>
          </a:p>
        </p:txBody>
      </p:sp>
    </p:spTree>
    <p:extLst>
      <p:ext uri="{BB962C8B-B14F-4D97-AF65-F5344CB8AC3E}">
        <p14:creationId xmlns:p14="http://schemas.microsoft.com/office/powerpoint/2010/main" val="36090774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normAutofit fontScale="55000" lnSpcReduction="20000"/>
          </a:bodyPr>
          <a:lstStyle/>
          <a:p>
            <a:r>
              <a:rPr lang="pt-BR" sz="2500" dirty="0" smtClean="0"/>
              <a:t>A Síntese de Indicadores Sociais (SIS) 2012 mostra melhoria na educação, na década 2001-2011, especialmente na educação infantil (0 a 5 anos), onde o percentual de crianças cresceu de 25,8% para 40,7%. Dentre as mulheres com filhos de 0 a 3 anos de idade na creche, 71,7% estavam ocupadas. Entre os adolescentes de 15 a 17 anos, 83,7% frequentavam a rede de ensino, em 2011, mas apenas 51,6% estavam na série adequada para a idade. Já a proporção de jovens estudantes (18 a 24 anos) que cursavam o nível superior cresceu de 27,0% para 51,3%, entre 2001-2011, sendo que, entre os estudantes pretos ou pardos nessa faixa etária, a proporção cresceu de 10,2% para 35,8%.</a:t>
            </a:r>
          </a:p>
          <a:p>
            <a:r>
              <a:rPr lang="pt-BR" sz="2500" dirty="0" smtClean="0"/>
              <a:t>A SIS revela que as desigualdades reduziram-se, na década 2001-2011, em razão da valorização do salário mínimo, do crescimento econômico e dos programas de transferência de renda (como Bolsa Família</a:t>
            </a:r>
          </a:p>
          <a:p>
            <a:r>
              <a:rPr lang="pt-BR" sz="2500" dirty="0" smtClean="0"/>
              <a:t>Em relação ao trabalho, entre 2001 e 2011, a Síntese constatou um crescimento da proporção de pessoas de 16 anos ou mais de idade ocupadas em trabalhos formais (de 45,3% para 56,0%), embora se mantivessem na informalidade 44,2 milhões de pessoas, em 2011. O rendimento médio no trabalho principal teve um aumento real de 16,5%, nesse período, sendo que mulheres (22,3%) e trabalhadores informais (21,2%) tiveram os maiores ganhos reais. No entanto, o rendimento das pessoas ocupadas pretas ou pardas equivalia, em 2011, a 60% do rendimento dos brancos. A SIS aponta, também, que em 2011 o tempo médio semanal dedicado pelas mulheres em afazeres domésticos era 2,5 vezes maior do que o dos homens.</a:t>
            </a:r>
          </a:p>
          <a:p>
            <a:endParaRPr lang="pt-BR" dirty="0"/>
          </a:p>
        </p:txBody>
      </p:sp>
      <p:sp>
        <p:nvSpPr>
          <p:cNvPr id="2" name="Título 1"/>
          <p:cNvSpPr>
            <a:spLocks noGrp="1"/>
          </p:cNvSpPr>
          <p:nvPr>
            <p:ph type="title"/>
          </p:nvPr>
        </p:nvSpPr>
        <p:spPr/>
        <p:txBody>
          <a:bodyPr/>
          <a:lstStyle/>
          <a:p>
            <a:r>
              <a:rPr lang="pt-BR" dirty="0" smtClean="0"/>
              <a:t>3º cenário: dados do IBGE</a:t>
            </a:r>
            <a:endParaRPr lang="pt-BR" dirty="0"/>
          </a:p>
        </p:txBody>
      </p:sp>
    </p:spTree>
    <p:extLst>
      <p:ext uri="{BB962C8B-B14F-4D97-AF65-F5344CB8AC3E}">
        <p14:creationId xmlns:p14="http://schemas.microsoft.com/office/powerpoint/2010/main" val="13578703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Conteúdo 1"/>
          <p:cNvSpPr>
            <a:spLocks noGrp="1"/>
          </p:cNvSpPr>
          <p:nvPr>
            <p:ph idx="1"/>
          </p:nvPr>
        </p:nvSpPr>
        <p:spPr/>
        <p:txBody>
          <a:bodyPr>
            <a:normAutofit fontScale="92500" lnSpcReduction="10000"/>
          </a:bodyPr>
          <a:lstStyle/>
          <a:p>
            <a:r>
              <a:rPr lang="pt-BR" dirty="0"/>
              <a:t>A gestão educacional é um desses temas que talvez precisemos “desbatizar” para ganhar a presença das dinâmicas institucionais para retomar suas finalidades e propósitos.  O conceito de gestão, capturado de outros cenários, transfere para a educação perspectivas utilitaristas concentrando-se excessivamente em regulação e controle. A capacidade de “desbatizar” significa compreender a força desse conceito em um contexto específico que tem identidade, metas e objetivos. Estamos aqui reunidos para compreender melhor esse conceito considerando a realidade das escolas públicas estaduais.</a:t>
            </a:r>
          </a:p>
        </p:txBody>
      </p:sp>
      <p:sp>
        <p:nvSpPr>
          <p:cNvPr id="3" name="Título 2"/>
          <p:cNvSpPr>
            <a:spLocks noGrp="1"/>
          </p:cNvSpPr>
          <p:nvPr>
            <p:ph type="title"/>
          </p:nvPr>
        </p:nvSpPr>
        <p:spPr/>
        <p:txBody>
          <a:bodyPr/>
          <a:lstStyle/>
          <a:p>
            <a:r>
              <a:rPr lang="pt-BR" dirty="0" smtClean="0"/>
              <a:t>Gestão educacional</a:t>
            </a:r>
            <a:endParaRPr lang="pt-BR" dirty="0"/>
          </a:p>
        </p:txBody>
      </p:sp>
    </p:spTree>
    <p:extLst>
      <p:ext uri="{BB962C8B-B14F-4D97-AF65-F5344CB8AC3E}">
        <p14:creationId xmlns:p14="http://schemas.microsoft.com/office/powerpoint/2010/main" val="1261384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noAutofit/>
          </a:bodyPr>
          <a:lstStyle/>
          <a:p>
            <a:r>
              <a:rPr lang="pt-BR" sz="1400" b="1" u="sng" dirty="0"/>
              <a:t>Educação</a:t>
            </a:r>
            <a:endParaRPr lang="pt-BR" sz="1400" dirty="0"/>
          </a:p>
          <a:p>
            <a:r>
              <a:rPr lang="pt-BR" sz="1400" b="1" dirty="0"/>
              <a:t>Taxa de analfabetismo das pessoas com 15 anos ou mais de idade caiu de 9,7% em 2009 para 8,6% em 2011</a:t>
            </a:r>
            <a:endParaRPr lang="pt-BR" sz="1400" dirty="0"/>
          </a:p>
          <a:p>
            <a:r>
              <a:rPr lang="pt-BR" sz="1400" dirty="0"/>
              <a:t>A taxa de analfabetismo das pessoas com 15 anos ou mais de idade no Brasil em 2011 foi de 8,6% (12,9 milhões de analfabetos), 1,1 ponto percentual a menos do que em 2009 (9,7%). Entre os analfabetos, 96,1% estavam na faixa de 25 anos ou mais de idade. Desse grupo, mais de 60% tinham 50 anos ou mais de idade (8,2 milhões).</a:t>
            </a:r>
          </a:p>
          <a:p>
            <a:r>
              <a:rPr lang="pt-BR" sz="1400" dirty="0"/>
              <a:t>Entre as regiões, a maior taxa de analfabetismo foi a do Nordeste, 16,9%, correspondendo a 6,8 milhões de analfabetos, 52,7% do total de analfabetos. Mesmo com uma taxa de analfabetismo que é quase o dobro da nacional, o Nordeste teve a maior queda na taxa de 2009 para 2011 (1,9 ponto percentual).</a:t>
            </a:r>
          </a:p>
          <a:p>
            <a:r>
              <a:rPr lang="pt-BR" sz="1400" b="1" dirty="0"/>
              <a:t>Mulheres eram mais escolarizadas do que homens, especialmente entre 20 e 24 anos de idade</a:t>
            </a:r>
            <a:endParaRPr lang="pt-BR" sz="1400" dirty="0"/>
          </a:p>
          <a:p>
            <a:r>
              <a:rPr lang="pt-BR" sz="1400" dirty="0"/>
              <a:t>Em 2011, a população de 10 anos ou mais de idade tinha, em média, 7,3 anos de estudo. As mulheres, de modo geral, são mais escolarizadas que os homens, com média de 7,5 anos de estudo, enquanto eles têm 7,1 anos de estudo. Em todos os grupos etários, com exceção do grupo de 60 anos ou mais de idade, a média de anos de estudo das mulheres foi superior a dos homens. A maior média foi a do grupo etário de 20 a 24 anos (9,8 anos), sendo de 10,2 anos de estudo na parcela feminina e de 9,3 anos na masculina</a:t>
            </a:r>
            <a:r>
              <a:rPr lang="pt-BR" sz="1400" dirty="0" smtClean="0"/>
              <a:t>.</a:t>
            </a:r>
            <a:endParaRPr lang="pt-BR" sz="1400" dirty="0"/>
          </a:p>
        </p:txBody>
      </p:sp>
      <p:sp>
        <p:nvSpPr>
          <p:cNvPr id="2" name="Título 1"/>
          <p:cNvSpPr>
            <a:spLocks noGrp="1"/>
          </p:cNvSpPr>
          <p:nvPr>
            <p:ph type="title"/>
          </p:nvPr>
        </p:nvSpPr>
        <p:spPr/>
        <p:txBody>
          <a:bodyPr>
            <a:normAutofit fontScale="90000"/>
          </a:bodyPr>
          <a:lstStyle/>
          <a:p>
            <a:r>
              <a:rPr lang="pt-BR" dirty="0" smtClean="0"/>
              <a:t>Dados específicos da educação</a:t>
            </a:r>
            <a:endParaRPr lang="pt-BR" dirty="0"/>
          </a:p>
        </p:txBody>
      </p:sp>
    </p:spTree>
    <p:extLst>
      <p:ext uri="{BB962C8B-B14F-4D97-AF65-F5344CB8AC3E}">
        <p14:creationId xmlns:p14="http://schemas.microsoft.com/office/powerpoint/2010/main" val="13477284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2047884" y="476672"/>
            <a:ext cx="6286400" cy="5355312"/>
          </a:xfrm>
          <a:prstGeom prst="rect">
            <a:avLst/>
          </a:prstGeom>
        </p:spPr>
        <p:txBody>
          <a:bodyPr wrap="square">
            <a:spAutoFit/>
          </a:bodyPr>
          <a:lstStyle/>
          <a:p>
            <a:r>
              <a:rPr lang="pt-BR" b="1" dirty="0"/>
              <a:t>Taxa de escolarização de crianças aumentou e diminuiu entre jovens de 15 a 17 anos</a:t>
            </a:r>
            <a:endParaRPr lang="pt-BR" dirty="0"/>
          </a:p>
          <a:p>
            <a:r>
              <a:rPr lang="pt-BR" dirty="0"/>
              <a:t>De 2009 para 2011, a taxa de escolarização (percentual de estudantes de um grupo etário em relação ao total do grupo) das crianças entre 6 e 14 anos de idade aumentou em 0,6 ponto percentual, chegando a 98,2%. Já para os jovens entre 15 e 17 anos, o percentual caiu de 85,2% para 83,7% no mesmo período.</a:t>
            </a:r>
          </a:p>
          <a:p>
            <a:r>
              <a:rPr lang="pt-BR" b="1" dirty="0"/>
              <a:t>Rede pública atendia maior parte dos estudantes de nível fundamental e médio</a:t>
            </a:r>
            <a:endParaRPr lang="pt-BR" dirty="0"/>
          </a:p>
          <a:p>
            <a:r>
              <a:rPr lang="pt-BR" dirty="0"/>
              <a:t>Dos 53,8 milhões de estudantes estimados em 2011, 42,2 milhões (78,4%) eram atendidos pela rede pública. Até o ensino médio, a rede pública de ensino foi responsável pelo atendimento da maioria dos estudantes. No ensino superior (6,6 milhões de pessoas), a rede privada atendeu 73,2%. No Sudeste, a rede particular atendia 2,2 milhões de estudantes de nível superior, o que correspondia a 78,7% do total de estudantes desse nível.</a:t>
            </a:r>
          </a:p>
          <a:p>
            <a:endParaRPr lang="pt-BR" dirty="0"/>
          </a:p>
        </p:txBody>
      </p:sp>
    </p:spTree>
    <p:extLst>
      <p:ext uri="{BB962C8B-B14F-4D97-AF65-F5344CB8AC3E}">
        <p14:creationId xmlns:p14="http://schemas.microsoft.com/office/powerpoint/2010/main" val="33967640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Conteúdo 1"/>
          <p:cNvSpPr>
            <a:spLocks noGrp="1"/>
          </p:cNvSpPr>
          <p:nvPr>
            <p:ph idx="1"/>
          </p:nvPr>
        </p:nvSpPr>
        <p:spPr/>
        <p:txBody>
          <a:bodyPr>
            <a:normAutofit lnSpcReduction="10000"/>
          </a:bodyPr>
          <a:lstStyle/>
          <a:p>
            <a:r>
              <a:rPr lang="pt-BR" dirty="0" smtClean="0"/>
              <a:t>Como habitar o espaço da escola?</a:t>
            </a:r>
          </a:p>
          <a:p>
            <a:r>
              <a:rPr lang="pt-BR" dirty="0" smtClean="0"/>
              <a:t>Como enfrentar hostilidades?</a:t>
            </a:r>
          </a:p>
          <a:p>
            <a:r>
              <a:rPr lang="pt-BR" dirty="0" smtClean="0"/>
              <a:t>Como conviver com a dialética da miniatura e da imensidão; do interno e do externo; do fechado e do aberto presente na escola?</a:t>
            </a:r>
          </a:p>
          <a:p>
            <a:r>
              <a:rPr lang="pt-BR" dirty="0" smtClean="0"/>
              <a:t>A escola é em parte o nosso canto do mundo, nosso cosmos</a:t>
            </a:r>
          </a:p>
          <a:p>
            <a:r>
              <a:rPr lang="pt-BR" dirty="0" smtClean="0">
                <a:ln>
                  <a:solidFill>
                    <a:sysClr val="windowText" lastClr="000000"/>
                  </a:solidFill>
                </a:ln>
              </a:rPr>
              <a:t>Casa, aba da pradaria, ó luz da tarde</a:t>
            </a:r>
          </a:p>
          <a:p>
            <a:r>
              <a:rPr lang="pt-BR" dirty="0" smtClean="0">
                <a:ln>
                  <a:solidFill>
                    <a:sysClr val="windowText" lastClr="000000"/>
                  </a:solidFill>
                </a:ln>
              </a:rPr>
              <a:t>De súbito adquires uma face quase humana</a:t>
            </a:r>
          </a:p>
          <a:p>
            <a:r>
              <a:rPr lang="pt-BR" dirty="0" smtClean="0">
                <a:ln>
                  <a:solidFill>
                    <a:sysClr val="windowText" lastClr="000000"/>
                  </a:solidFill>
                </a:ln>
              </a:rPr>
              <a:t>Estás perto de nós, abraçando, abraçados</a:t>
            </a:r>
          </a:p>
        </p:txBody>
      </p:sp>
      <p:sp>
        <p:nvSpPr>
          <p:cNvPr id="3" name="Título 2"/>
          <p:cNvSpPr>
            <a:spLocks noGrp="1"/>
          </p:cNvSpPr>
          <p:nvPr>
            <p:ph type="title"/>
          </p:nvPr>
        </p:nvSpPr>
        <p:spPr>
          <a:xfrm>
            <a:off x="827584" y="620688"/>
            <a:ext cx="7756263" cy="1054250"/>
          </a:xfrm>
        </p:spPr>
        <p:txBody>
          <a:bodyPr/>
          <a:lstStyle/>
          <a:p>
            <a:r>
              <a:rPr lang="pt-BR" sz="3200" dirty="0" smtClean="0"/>
              <a:t>Proteção do espaço escola</a:t>
            </a:r>
            <a:br>
              <a:rPr lang="pt-BR" sz="3200" dirty="0" smtClean="0"/>
            </a:br>
            <a:r>
              <a:rPr lang="pt-BR" sz="3200" dirty="0" smtClean="0"/>
              <a:t>Pensando com </a:t>
            </a:r>
            <a:r>
              <a:rPr lang="pt-BR" sz="3200" dirty="0" err="1" smtClean="0"/>
              <a:t>Bachelard</a:t>
            </a:r>
            <a:endParaRPr lang="pt-BR" sz="3200" dirty="0"/>
          </a:p>
        </p:txBody>
      </p:sp>
    </p:spTree>
    <p:extLst>
      <p:ext uri="{BB962C8B-B14F-4D97-AF65-F5344CB8AC3E}">
        <p14:creationId xmlns:p14="http://schemas.microsoft.com/office/powerpoint/2010/main" val="1557376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Conteúdo 1"/>
          <p:cNvSpPr>
            <a:spLocks noGrp="1"/>
          </p:cNvSpPr>
          <p:nvPr>
            <p:ph idx="1"/>
          </p:nvPr>
        </p:nvSpPr>
        <p:spPr/>
        <p:txBody>
          <a:bodyPr/>
          <a:lstStyle/>
          <a:p>
            <a:r>
              <a:rPr lang="pt-BR" dirty="0" smtClean="0"/>
              <a:t>É preciso adivinhar o pintor para compreender a imagem (Nietzsche, S. p.33)</a:t>
            </a:r>
          </a:p>
          <a:p>
            <a:r>
              <a:rPr lang="pt-BR" dirty="0" smtClean="0"/>
              <a:t>Antes desbatizamos, agora desejamos nomear</a:t>
            </a:r>
          </a:p>
          <a:p>
            <a:r>
              <a:rPr lang="pt-BR" dirty="0" smtClean="0"/>
              <a:t>Afinal que gestores somos? Como pintamos as imagens da escola? Com quem? Estamos solitários ou bem acompanhados?</a:t>
            </a:r>
          </a:p>
          <a:p>
            <a:r>
              <a:rPr lang="pt-BR" dirty="0" smtClean="0"/>
              <a:t>Sabemos conviver com a memória e o esquecimento?</a:t>
            </a:r>
          </a:p>
          <a:p>
            <a:r>
              <a:rPr lang="pt-BR" dirty="0" smtClean="0"/>
              <a:t>A escola tem pele e preciso cuidar para não </a:t>
            </a:r>
            <a:r>
              <a:rPr lang="pt-BR" dirty="0" err="1" smtClean="0"/>
              <a:t>ferí-la</a:t>
            </a:r>
            <a:r>
              <a:rPr lang="pt-BR" dirty="0" smtClean="0"/>
              <a:t>!!</a:t>
            </a:r>
            <a:endParaRPr lang="pt-BR" dirty="0"/>
          </a:p>
        </p:txBody>
      </p:sp>
      <p:sp>
        <p:nvSpPr>
          <p:cNvPr id="3" name="Título 2"/>
          <p:cNvSpPr>
            <a:spLocks noGrp="1"/>
          </p:cNvSpPr>
          <p:nvPr>
            <p:ph type="title"/>
          </p:nvPr>
        </p:nvSpPr>
        <p:spPr/>
        <p:txBody>
          <a:bodyPr/>
          <a:lstStyle/>
          <a:p>
            <a:r>
              <a:rPr lang="pt-BR" dirty="0" smtClean="0"/>
              <a:t>Imaginação e gestão</a:t>
            </a:r>
            <a:endParaRPr lang="pt-BR" dirty="0"/>
          </a:p>
        </p:txBody>
      </p:sp>
    </p:spTree>
    <p:extLst>
      <p:ext uri="{BB962C8B-B14F-4D97-AF65-F5344CB8AC3E}">
        <p14:creationId xmlns:p14="http://schemas.microsoft.com/office/powerpoint/2010/main" val="4280497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normAutofit fontScale="92500" lnSpcReduction="10000"/>
          </a:bodyPr>
          <a:lstStyle/>
          <a:p>
            <a:r>
              <a:rPr lang="pt-BR" sz="2400" dirty="0" smtClean="0"/>
              <a:t>Considere quatro conceitos: </a:t>
            </a:r>
          </a:p>
          <a:p>
            <a:r>
              <a:rPr lang="pt-BR" sz="2400" dirty="0" smtClean="0"/>
              <a:t>mobilidade, imaginação, desencaixe e navegação</a:t>
            </a:r>
          </a:p>
          <a:p>
            <a:r>
              <a:rPr lang="pt-BR" sz="2400" dirty="0" smtClean="0"/>
              <a:t>Considere o sujeito que está diante de você: idade, características, limites e potenciais</a:t>
            </a:r>
          </a:p>
          <a:p>
            <a:r>
              <a:rPr lang="pt-BR" sz="2400" dirty="0" smtClean="0"/>
              <a:t>Considere que os resultados dependem das condições ambientais, familiares e afetivas</a:t>
            </a:r>
          </a:p>
          <a:p>
            <a:r>
              <a:rPr lang="pt-BR" sz="2400" dirty="0" smtClean="0"/>
              <a:t>Considere sempre o vínculo com o mérito com o intuito de definir horizontes de desejos e não cenários de frustração</a:t>
            </a:r>
          </a:p>
          <a:p>
            <a:r>
              <a:rPr lang="pt-BR" sz="2400" dirty="0" smtClean="0"/>
              <a:t>Considere que avaliamos visando a formação dos alunos</a:t>
            </a:r>
          </a:p>
          <a:p>
            <a:r>
              <a:rPr lang="pt-BR" sz="2400" dirty="0" smtClean="0"/>
              <a:t>Considere que o ato de avaliar implica avaliar-se também.</a:t>
            </a:r>
          </a:p>
          <a:p>
            <a:endParaRPr lang="pt-BR" dirty="0"/>
          </a:p>
        </p:txBody>
      </p:sp>
      <p:sp>
        <p:nvSpPr>
          <p:cNvPr id="2" name="Título 1"/>
          <p:cNvSpPr>
            <a:spLocks noGrp="1"/>
          </p:cNvSpPr>
          <p:nvPr>
            <p:ph type="title"/>
          </p:nvPr>
        </p:nvSpPr>
        <p:spPr/>
        <p:txBody>
          <a:bodyPr>
            <a:normAutofit/>
          </a:bodyPr>
          <a:lstStyle/>
          <a:p>
            <a:r>
              <a:rPr lang="pt-BR" dirty="0" smtClean="0"/>
              <a:t>Gestão e avaliação</a:t>
            </a:r>
            <a:endParaRPr lang="pt-BR" dirty="0"/>
          </a:p>
        </p:txBody>
      </p:sp>
    </p:spTree>
    <p:extLst>
      <p:ext uri="{BB962C8B-B14F-4D97-AF65-F5344CB8AC3E}">
        <p14:creationId xmlns:p14="http://schemas.microsoft.com/office/powerpoint/2010/main" val="5677093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436096" y="2924944"/>
            <a:ext cx="3307904" cy="1470025"/>
          </a:xfrm>
        </p:spPr>
        <p:txBody>
          <a:bodyPr>
            <a:noAutofit/>
          </a:bodyPr>
          <a:lstStyle/>
          <a:p>
            <a:r>
              <a:rPr lang="pt-BR" sz="3600" b="1" dirty="0" smtClean="0"/>
              <a:t>AVALIAÇÃO</a:t>
            </a:r>
            <a:r>
              <a:rPr lang="pt-BR" sz="3600" dirty="0" smtClean="0"/>
              <a:t>: quais são os </a:t>
            </a:r>
            <a:r>
              <a:rPr lang="pt-BR" sz="2800" dirty="0" smtClean="0"/>
              <a:t>fundamentos deste conceito</a:t>
            </a:r>
            <a:r>
              <a:rPr lang="pt-BR" sz="3600" dirty="0" smtClean="0"/>
              <a:t>?</a:t>
            </a:r>
            <a:endParaRPr lang="pt-BR" sz="3600" dirty="0"/>
          </a:p>
        </p:txBody>
      </p:sp>
      <p:pic>
        <p:nvPicPr>
          <p:cNvPr id="7" name="Picture 4" descr="http://bp1.blogger.com/_8HTu-rkC9F4/RiFI_v3ECSI/AAAAAAAAAnQ/USdt_8h4Zkw/s640/IMG_1826.JPG"/>
          <p:cNvPicPr>
            <a:picLocks noChangeAspect="1" noChangeArrowheads="1"/>
          </p:cNvPicPr>
          <p:nvPr/>
        </p:nvPicPr>
        <p:blipFill rotWithShape="1">
          <a:blip r:embed="rId2">
            <a:extLst>
              <a:ext uri="{28A0092B-C50C-407E-A947-70E740481C1C}">
                <a14:useLocalDpi xmlns:a14="http://schemas.microsoft.com/office/drawing/2010/main" val="0"/>
              </a:ext>
            </a:extLst>
          </a:blip>
          <a:srcRect r="38295"/>
          <a:stretch/>
        </p:blipFill>
        <p:spPr bwMode="auto">
          <a:xfrm>
            <a:off x="0" y="0"/>
            <a:ext cx="5076056" cy="69959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9108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normAutofit lnSpcReduction="10000"/>
          </a:bodyPr>
          <a:lstStyle/>
          <a:p>
            <a:pPr marL="0" indent="365760" algn="just">
              <a:lnSpc>
                <a:spcPct val="110000"/>
              </a:lnSpc>
              <a:spcBef>
                <a:spcPts val="600"/>
              </a:spcBef>
              <a:spcAft>
                <a:spcPts val="600"/>
              </a:spcAft>
            </a:pPr>
            <a:r>
              <a:rPr lang="pt-BR" dirty="0" smtClean="0"/>
              <a:t>A beleza depende da ação criadora que se dá no corpo, na mão, na boca, no pensamento, no acolhimento do outro e, portanto pode produzir experiência estética. Esta parece ser a necessidade: evitar separar o sensível do inteligível, o olho do espírito . Por isso a aventura, pois ela se dá quando criamos a partir de lugares não previsíveis, combinamos coisas assimétricas, ficamos surpreendidos com o que aparece. Nessa direção existe espaço para uma outra pedagogia e para uma outra docência</a:t>
            </a:r>
          </a:p>
          <a:p>
            <a:endParaRPr lang="pt-BR" dirty="0"/>
          </a:p>
        </p:txBody>
      </p:sp>
      <p:sp>
        <p:nvSpPr>
          <p:cNvPr id="2" name="Título 1"/>
          <p:cNvSpPr>
            <a:spLocks noGrp="1"/>
          </p:cNvSpPr>
          <p:nvPr>
            <p:ph type="title"/>
          </p:nvPr>
        </p:nvSpPr>
        <p:spPr/>
        <p:txBody>
          <a:bodyPr/>
          <a:lstStyle/>
          <a:p>
            <a:r>
              <a:rPr lang="pt-BR" dirty="0" smtClean="0"/>
              <a:t>Imaginação e beleza</a:t>
            </a:r>
            <a:endParaRPr lang="pt-BR" dirty="0"/>
          </a:p>
        </p:txBody>
      </p:sp>
    </p:spTree>
    <p:extLst>
      <p:ext uri="{BB962C8B-B14F-4D97-AF65-F5344CB8AC3E}">
        <p14:creationId xmlns:p14="http://schemas.microsoft.com/office/powerpoint/2010/main" val="28461977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normAutofit lnSpcReduction="10000"/>
          </a:bodyPr>
          <a:lstStyle/>
          <a:p>
            <a:r>
              <a:rPr lang="pt-BR" sz="2000" dirty="0" smtClean="0"/>
              <a:t>Racionalidade – Salvaguardar o desejo/necessidade de ordem, clareza, unidade e compromisso</a:t>
            </a:r>
          </a:p>
          <a:p>
            <a:endParaRPr lang="pt-BR" sz="2000" dirty="0" smtClean="0"/>
          </a:p>
          <a:p>
            <a:r>
              <a:rPr lang="pt-BR" sz="2000" dirty="0" smtClean="0"/>
              <a:t>Imaginação – Como não ficar apenas subsumido pela clareza e pela ordem? Ou a verdade plena/ordem ou o caos? Existiria outra racionalidade? Aquela do provável e do provisório? Do acordo entre os vários discursos?</a:t>
            </a:r>
          </a:p>
          <a:p>
            <a:endParaRPr lang="pt-BR" sz="2000" dirty="0" smtClean="0"/>
          </a:p>
          <a:p>
            <a:r>
              <a:rPr lang="pt-BR" sz="2000" dirty="0" smtClean="0"/>
              <a:t>Ética – Nós professores e alunos estamos nos sentindo um pouco desamparados pois perdemos o ponto fixo e precisamos compreender a segurança de um tempo mais instável, líquido flexível, mas não menos belo e humanizado </a:t>
            </a:r>
            <a:endParaRPr lang="pt-BR" sz="2000" dirty="0"/>
          </a:p>
        </p:txBody>
      </p:sp>
      <p:sp>
        <p:nvSpPr>
          <p:cNvPr id="2" name="Título 1"/>
          <p:cNvSpPr>
            <a:spLocks noGrp="1"/>
          </p:cNvSpPr>
          <p:nvPr>
            <p:ph type="title"/>
          </p:nvPr>
        </p:nvSpPr>
        <p:spPr/>
        <p:txBody>
          <a:bodyPr>
            <a:normAutofit fontScale="90000"/>
          </a:bodyPr>
          <a:lstStyle/>
          <a:p>
            <a:r>
              <a:rPr lang="pt-BR" sz="3600" dirty="0" smtClean="0"/>
              <a:t>Critérios filosófico-educacionais</a:t>
            </a:r>
            <a:br>
              <a:rPr lang="pt-BR" sz="3600" dirty="0" smtClean="0"/>
            </a:br>
            <a:endParaRPr lang="pt-BR" dirty="0"/>
          </a:p>
        </p:txBody>
      </p:sp>
    </p:spTree>
    <p:extLst>
      <p:ext uri="{BB962C8B-B14F-4D97-AF65-F5344CB8AC3E}">
        <p14:creationId xmlns:p14="http://schemas.microsoft.com/office/powerpoint/2010/main" val="40421882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220" name="Picture 4" descr="http://i.olhares.com/data/big/38/387494.jpg"/>
          <p:cNvPicPr>
            <a:picLocks noChangeAspect="1" noChangeArrowheads="1"/>
          </p:cNvPicPr>
          <p:nvPr/>
        </p:nvPicPr>
        <p:blipFill rotWithShape="1">
          <a:blip r:embed="rId2">
            <a:extLst>
              <a:ext uri="{28A0092B-C50C-407E-A947-70E740481C1C}">
                <a14:useLocalDpi xmlns:a14="http://schemas.microsoft.com/office/drawing/2010/main" val="0"/>
              </a:ext>
            </a:extLst>
          </a:blip>
          <a:srcRect l="8517" t="7112" r="8029" b="6181"/>
          <a:stretch/>
        </p:blipFill>
        <p:spPr bwMode="auto">
          <a:xfrm>
            <a:off x="-205391" y="-151593"/>
            <a:ext cx="5053996" cy="7009593"/>
          </a:xfrm>
          <a:prstGeom prst="rect">
            <a:avLst/>
          </a:prstGeom>
          <a:noFill/>
          <a:extLst>
            <a:ext uri="{909E8E84-426E-40DD-AFC4-6F175D3DCCD1}">
              <a14:hiddenFill xmlns:a14="http://schemas.microsoft.com/office/drawing/2010/main">
                <a:solidFill>
                  <a:srgbClr val="FFFFFF"/>
                </a:solidFill>
              </a14:hiddenFill>
            </a:ext>
          </a:extLst>
        </p:spPr>
      </p:pic>
      <p:sp>
        <p:nvSpPr>
          <p:cNvPr id="3" name="Espaço Reservado para Conteúdo 2"/>
          <p:cNvSpPr>
            <a:spLocks noGrp="1"/>
          </p:cNvSpPr>
          <p:nvPr>
            <p:ph idx="1"/>
          </p:nvPr>
        </p:nvSpPr>
        <p:spPr>
          <a:xfrm>
            <a:off x="5148064" y="1772816"/>
            <a:ext cx="3296688" cy="3561258"/>
          </a:xfrm>
        </p:spPr>
        <p:txBody>
          <a:bodyPr/>
          <a:lstStyle/>
          <a:p>
            <a:pPr marL="0" lvl="3" indent="320040" algn="just">
              <a:spcBef>
                <a:spcPts val="600"/>
              </a:spcBef>
              <a:spcAft>
                <a:spcPts val="600"/>
              </a:spcAft>
            </a:pPr>
            <a:r>
              <a:rPr lang="pt-BR" dirty="0" smtClean="0"/>
              <a:t>O sentido da avaliação é a mobilidade, fazer de outro jeito, descobrir outras formas de atuar, de estudar, de escrever, de ler, de produzir, de gestar uma escola.</a:t>
            </a:r>
          </a:p>
        </p:txBody>
      </p:sp>
      <p:sp>
        <p:nvSpPr>
          <p:cNvPr id="2" name="Título 1"/>
          <p:cNvSpPr>
            <a:spLocks noGrp="1"/>
          </p:cNvSpPr>
          <p:nvPr>
            <p:ph type="title"/>
          </p:nvPr>
        </p:nvSpPr>
        <p:spPr/>
        <p:txBody>
          <a:bodyPr/>
          <a:lstStyle/>
          <a:p>
            <a:r>
              <a:rPr lang="pt-BR" dirty="0" smtClean="0">
                <a:solidFill>
                  <a:schemeClr val="tx1"/>
                </a:solidFill>
              </a:rPr>
              <a:t>Mobilidade</a:t>
            </a:r>
            <a:endParaRPr lang="pt-BR" dirty="0">
              <a:solidFill>
                <a:schemeClr val="tx1"/>
              </a:solidFill>
            </a:endParaRPr>
          </a:p>
        </p:txBody>
      </p:sp>
    </p:spTree>
    <p:extLst>
      <p:ext uri="{BB962C8B-B14F-4D97-AF65-F5344CB8AC3E}">
        <p14:creationId xmlns:p14="http://schemas.microsoft.com/office/powerpoint/2010/main" val="421879656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1.bp.blogspot.com/_NmAfGD8iatg/SqBVcbwFqtI/AAAAAAAAACk/xaiWQFySaTI/s400/Imagina%C3%A7%C3%A3o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30372"/>
            <a:ext cx="9252520" cy="7402018"/>
          </a:xfrm>
          <a:prstGeom prst="rect">
            <a:avLst/>
          </a:prstGeom>
          <a:noFill/>
          <a:extLst>
            <a:ext uri="{909E8E84-426E-40DD-AFC4-6F175D3DCCD1}">
              <a14:hiddenFill xmlns:a14="http://schemas.microsoft.com/office/drawing/2010/main">
                <a:solidFill>
                  <a:srgbClr val="FFFFFF"/>
                </a:solidFill>
              </a14:hiddenFill>
            </a:ext>
          </a:extLst>
        </p:spPr>
      </p:pic>
      <p:sp>
        <p:nvSpPr>
          <p:cNvPr id="3" name="Espaço Reservado para Conteúdo 2"/>
          <p:cNvSpPr>
            <a:spLocks noGrp="1"/>
          </p:cNvSpPr>
          <p:nvPr>
            <p:ph idx="1"/>
          </p:nvPr>
        </p:nvSpPr>
        <p:spPr>
          <a:xfrm>
            <a:off x="179512" y="5013176"/>
            <a:ext cx="8229600" cy="1756792"/>
          </a:xfrm>
        </p:spPr>
        <p:txBody>
          <a:bodyPr/>
          <a:lstStyle/>
          <a:p>
            <a:pPr marL="0" indent="0">
              <a:buNone/>
            </a:pPr>
            <a:r>
              <a:rPr lang="pt-BR" b="1" dirty="0" smtClean="0">
                <a:solidFill>
                  <a:schemeClr val="accent6">
                    <a:lumMod val="40000"/>
                    <a:lumOff val="60000"/>
                  </a:schemeClr>
                </a:solidFill>
              </a:rPr>
              <a:t>construir novas possibilidades, resistir aos hábitos do já consolidado das “respostas </a:t>
            </a:r>
            <a:r>
              <a:rPr lang="pt-BR" b="1" dirty="0" smtClean="0">
                <a:solidFill>
                  <a:schemeClr val="bg1"/>
                </a:solidFill>
              </a:rPr>
              <a:t>prontas”.</a:t>
            </a:r>
          </a:p>
          <a:p>
            <a:endParaRPr lang="pt-BR" dirty="0"/>
          </a:p>
        </p:txBody>
      </p:sp>
      <p:sp>
        <p:nvSpPr>
          <p:cNvPr id="2" name="Título 1"/>
          <p:cNvSpPr>
            <a:spLocks noGrp="1"/>
          </p:cNvSpPr>
          <p:nvPr>
            <p:ph type="title"/>
          </p:nvPr>
        </p:nvSpPr>
        <p:spPr/>
        <p:txBody>
          <a:bodyPr/>
          <a:lstStyle/>
          <a:p>
            <a:pPr algn="l"/>
            <a:r>
              <a:rPr lang="pt-BR" b="1" dirty="0" smtClean="0">
                <a:solidFill>
                  <a:schemeClr val="tx1"/>
                </a:solidFill>
              </a:rPr>
              <a:t>Imaginação</a:t>
            </a:r>
            <a:endParaRPr lang="pt-BR" dirty="0">
              <a:solidFill>
                <a:schemeClr val="tx1"/>
              </a:solidFill>
            </a:endParaRPr>
          </a:p>
        </p:txBody>
      </p:sp>
    </p:spTree>
    <p:extLst>
      <p:ext uri="{BB962C8B-B14F-4D97-AF65-F5344CB8AC3E}">
        <p14:creationId xmlns:p14="http://schemas.microsoft.com/office/powerpoint/2010/main" val="11150128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Conteúdo 1"/>
          <p:cNvSpPr>
            <a:spLocks noGrp="1"/>
          </p:cNvSpPr>
          <p:nvPr>
            <p:ph idx="1"/>
          </p:nvPr>
        </p:nvSpPr>
        <p:spPr/>
        <p:txBody>
          <a:bodyPr/>
          <a:lstStyle/>
          <a:p>
            <a:r>
              <a:rPr lang="pt-BR" dirty="0"/>
              <a:t>Para dinamizar precisamos conhecer nossa realidade, os dados, os índices de evasão, aprovação, repetência. Estamos sendo regulados e controlados por vários índices que merecem nossa atenção e mais, </a:t>
            </a:r>
            <a:r>
              <a:rPr lang="pt-BR" dirty="0" smtClean="0"/>
              <a:t>necessitam </a:t>
            </a:r>
            <a:r>
              <a:rPr lang="pt-BR" dirty="0"/>
              <a:t>de nossa intervenção. Assim, convém pensar sobre o que expressam os dados de nossa escola? Como compreendê-los e, se necessário, como promover uma alteração?</a:t>
            </a:r>
          </a:p>
          <a:p>
            <a:endParaRPr lang="pt-BR" dirty="0"/>
          </a:p>
        </p:txBody>
      </p:sp>
      <p:sp>
        <p:nvSpPr>
          <p:cNvPr id="3" name="Título 2"/>
          <p:cNvSpPr>
            <a:spLocks noGrp="1"/>
          </p:cNvSpPr>
          <p:nvPr>
            <p:ph type="title"/>
          </p:nvPr>
        </p:nvSpPr>
        <p:spPr/>
        <p:txBody>
          <a:bodyPr/>
          <a:lstStyle/>
          <a:p>
            <a:r>
              <a:rPr lang="pt-BR" dirty="0" smtClean="0"/>
              <a:t>Gestão e conhecimento</a:t>
            </a:r>
            <a:endParaRPr lang="pt-BR" dirty="0"/>
          </a:p>
        </p:txBody>
      </p:sp>
    </p:spTree>
    <p:extLst>
      <p:ext uri="{BB962C8B-B14F-4D97-AF65-F5344CB8AC3E}">
        <p14:creationId xmlns:p14="http://schemas.microsoft.com/office/powerpoint/2010/main" val="14042400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normAutofit fontScale="92500" lnSpcReduction="10000"/>
          </a:bodyPr>
          <a:lstStyle/>
          <a:p>
            <a:r>
              <a:rPr lang="pt-BR" dirty="0" smtClean="0"/>
              <a:t>o pensar tem de ser aprendido tal como o dançar tem de ser aprendido – </a:t>
            </a:r>
            <a:r>
              <a:rPr lang="pt-BR" i="1" dirty="0" smtClean="0"/>
              <a:t>como</a:t>
            </a:r>
            <a:r>
              <a:rPr lang="pt-BR" dirty="0" smtClean="0"/>
              <a:t> uma forma de dança...”</a:t>
            </a:r>
          </a:p>
          <a:p>
            <a:r>
              <a:rPr lang="pt-BR" dirty="0" smtClean="0"/>
              <a:t>O movimento é de tal maneira leve que simplesmente surge, se revela e se acerca do dançarino. Assim, dançar também é uma ‘propedêutica à espiritualidade’, na medida em que aquilo que primeiro foi visto, cultivado, agora pode ser pensado em movimento. Por fim o pensar é uma dança sem a contabilidade dos passos</a:t>
            </a:r>
          </a:p>
          <a:p>
            <a:r>
              <a:rPr lang="pt-BR" dirty="0" smtClean="0"/>
              <a:t>uma </a:t>
            </a:r>
            <a:r>
              <a:rPr lang="pt-BR" i="1" dirty="0" smtClean="0"/>
              <a:t>educação de qualidade </a:t>
            </a:r>
            <a:r>
              <a:rPr lang="pt-BR" dirty="0" smtClean="0"/>
              <a:t>o </a:t>
            </a:r>
            <a:r>
              <a:rPr lang="pt-BR" i="1" dirty="0" smtClean="0"/>
              <a:t>dançar</a:t>
            </a:r>
            <a:r>
              <a:rPr lang="pt-BR" dirty="0" smtClean="0"/>
              <a:t> acontece em todas as suas formas, dançar com os pés, com os conceitos, com as palavras, com os números e as lógicas.</a:t>
            </a:r>
            <a:endParaRPr lang="pt-BR" dirty="0"/>
          </a:p>
        </p:txBody>
      </p:sp>
      <p:sp>
        <p:nvSpPr>
          <p:cNvPr id="2" name="Título 1"/>
          <p:cNvSpPr>
            <a:spLocks noGrp="1"/>
          </p:cNvSpPr>
          <p:nvPr>
            <p:ph type="title"/>
          </p:nvPr>
        </p:nvSpPr>
        <p:spPr/>
        <p:txBody>
          <a:bodyPr/>
          <a:lstStyle/>
          <a:p>
            <a:r>
              <a:rPr lang="pt-BR" dirty="0" smtClean="0"/>
              <a:t>Aprender a pensar</a:t>
            </a:r>
            <a:endParaRPr lang="pt-BR" dirty="0"/>
          </a:p>
        </p:txBody>
      </p:sp>
    </p:spTree>
    <p:extLst>
      <p:ext uri="{BB962C8B-B14F-4D97-AF65-F5344CB8AC3E}">
        <p14:creationId xmlns:p14="http://schemas.microsoft.com/office/powerpoint/2010/main" val="130274958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normAutofit/>
          </a:bodyPr>
          <a:lstStyle/>
          <a:p>
            <a:r>
              <a:rPr lang="pt-BR" dirty="0" smtClean="0"/>
              <a:t>‘Ver’ aqui é ver à distância, um distanciamento </a:t>
            </a:r>
            <a:r>
              <a:rPr lang="pt-BR" b="1" dirty="0" smtClean="0"/>
              <a:t>da</a:t>
            </a:r>
            <a:r>
              <a:rPr lang="pt-BR" dirty="0" smtClean="0"/>
              <a:t> situação </a:t>
            </a:r>
            <a:r>
              <a:rPr lang="pt-BR" b="1" dirty="0" smtClean="0"/>
              <a:t>na</a:t>
            </a:r>
            <a:r>
              <a:rPr lang="pt-BR" dirty="0" smtClean="0"/>
              <a:t> situação, deixando que o mundo se apresente ao homem e não que este tenha que imediatamente reagir a ele: “Aprender a </a:t>
            </a:r>
            <a:r>
              <a:rPr lang="pt-BR" i="1" dirty="0" smtClean="0"/>
              <a:t>ver</a:t>
            </a:r>
            <a:r>
              <a:rPr lang="pt-BR" dirty="0" smtClean="0"/>
              <a:t> – acostumar o olho à calma, à paciência, a permitir que as coisas se nos aproximem [...]. Essa é a </a:t>
            </a:r>
            <a:r>
              <a:rPr lang="pt-BR" i="1" dirty="0" smtClean="0"/>
              <a:t>primeira</a:t>
            </a:r>
            <a:r>
              <a:rPr lang="pt-BR" dirty="0" smtClean="0"/>
              <a:t> propedêutica à espiritualidade: </a:t>
            </a:r>
            <a:r>
              <a:rPr lang="pt-BR" i="1" dirty="0" smtClean="0"/>
              <a:t>não</a:t>
            </a:r>
            <a:r>
              <a:rPr lang="pt-BR" dirty="0" smtClean="0"/>
              <a:t> reagir imediatamente a um estímulo, mas sim tomar gosto pelos instintos inibidores, pelos instintos que sabem separar.” </a:t>
            </a:r>
            <a:endParaRPr lang="pt-BR" dirty="0"/>
          </a:p>
        </p:txBody>
      </p:sp>
      <p:sp>
        <p:nvSpPr>
          <p:cNvPr id="2" name="Título 1"/>
          <p:cNvSpPr>
            <a:spLocks noGrp="1"/>
          </p:cNvSpPr>
          <p:nvPr>
            <p:ph type="title"/>
          </p:nvPr>
        </p:nvSpPr>
        <p:spPr/>
        <p:txBody>
          <a:bodyPr/>
          <a:lstStyle/>
          <a:p>
            <a:r>
              <a:rPr lang="pt-BR" dirty="0" smtClean="0"/>
              <a:t>Aprender a ver</a:t>
            </a:r>
            <a:endParaRPr lang="pt-BR" dirty="0"/>
          </a:p>
        </p:txBody>
      </p:sp>
    </p:spTree>
    <p:extLst>
      <p:ext uri="{BB962C8B-B14F-4D97-AF65-F5344CB8AC3E}">
        <p14:creationId xmlns:p14="http://schemas.microsoft.com/office/powerpoint/2010/main" val="35105701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normAutofit fontScale="92500" lnSpcReduction="10000"/>
          </a:bodyPr>
          <a:lstStyle/>
          <a:p>
            <a:r>
              <a:rPr lang="pt-BR" dirty="0" smtClean="0"/>
              <a:t>Aprender a </a:t>
            </a:r>
            <a:r>
              <a:rPr lang="pt-BR" i="1" dirty="0" smtClean="0"/>
              <a:t>ver</a:t>
            </a:r>
            <a:r>
              <a:rPr lang="pt-BR" dirty="0" smtClean="0"/>
              <a:t> significa então a conquista de uma hierarquia, a capacidade de se manter jovial e olhar à distância, sem imediatamente ter que reagir a um estímulo. Trata-se de um novo modo de ser no mundo, e que consiste muito mais em deixar que as coisas, o mundo e as pessoas se imponham, surjam e se revelem diante de si, e menos uma reação imediata na qual alguém vai ao mundo para reagir a ele. </a:t>
            </a:r>
          </a:p>
          <a:p>
            <a:r>
              <a:rPr lang="pt-BR" dirty="0" smtClean="0"/>
              <a:t> Hierarquia significa aqui a conquista de alguém que agora </a:t>
            </a:r>
            <a:r>
              <a:rPr lang="pt-BR" b="1" dirty="0" smtClean="0"/>
              <a:t>pode</a:t>
            </a:r>
            <a:r>
              <a:rPr lang="pt-BR" dirty="0" smtClean="0"/>
              <a:t> olhar à distância, sabe da ocasião apropriada e tem dedos para nuances. A hierarquia no interior da própria alma que agora aprendeu a selecionar.</a:t>
            </a:r>
            <a:endParaRPr lang="pt-BR" dirty="0"/>
          </a:p>
        </p:txBody>
      </p:sp>
      <p:sp>
        <p:nvSpPr>
          <p:cNvPr id="2" name="Título 1"/>
          <p:cNvSpPr>
            <a:spLocks noGrp="1"/>
          </p:cNvSpPr>
          <p:nvPr>
            <p:ph type="title"/>
          </p:nvPr>
        </p:nvSpPr>
        <p:spPr/>
        <p:txBody>
          <a:bodyPr/>
          <a:lstStyle/>
          <a:p>
            <a:r>
              <a:rPr lang="pt-BR" dirty="0" smtClean="0"/>
              <a:t>Tarefas da formação</a:t>
            </a:r>
            <a:endParaRPr lang="pt-BR" dirty="0"/>
          </a:p>
        </p:txBody>
      </p:sp>
    </p:spTree>
    <p:extLst>
      <p:ext uri="{BB962C8B-B14F-4D97-AF65-F5344CB8AC3E}">
        <p14:creationId xmlns:p14="http://schemas.microsoft.com/office/powerpoint/2010/main" val="121736183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2eles.zip.net/images/QuebraCabec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55562"/>
            <a:ext cx="5508104" cy="3662891"/>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ctrTitle"/>
          </p:nvPr>
        </p:nvSpPr>
        <p:spPr>
          <a:xfrm rot="20740467">
            <a:off x="179512" y="2248428"/>
            <a:ext cx="3960440" cy="1470025"/>
          </a:xfrm>
        </p:spPr>
        <p:txBody>
          <a:bodyPr/>
          <a:lstStyle/>
          <a:p>
            <a:pPr algn="l"/>
            <a:r>
              <a:rPr lang="pt-BR" sz="4000" b="1" dirty="0" smtClean="0">
                <a:solidFill>
                  <a:schemeClr val="bg1"/>
                </a:solidFill>
              </a:rPr>
              <a:t>DESENCAIXE</a:t>
            </a:r>
            <a:r>
              <a:rPr lang="pt-BR" b="1" dirty="0" smtClean="0">
                <a:solidFill>
                  <a:schemeClr val="bg1"/>
                </a:solidFill>
              </a:rPr>
              <a:t> </a:t>
            </a:r>
            <a:endParaRPr lang="pt-BR" b="1" dirty="0">
              <a:solidFill>
                <a:schemeClr val="bg1"/>
              </a:solidFill>
            </a:endParaRPr>
          </a:p>
        </p:txBody>
      </p:sp>
      <p:sp>
        <p:nvSpPr>
          <p:cNvPr id="3" name="Subtítulo 2"/>
          <p:cNvSpPr>
            <a:spLocks noGrp="1"/>
          </p:cNvSpPr>
          <p:nvPr>
            <p:ph type="subTitle" idx="1"/>
          </p:nvPr>
        </p:nvSpPr>
        <p:spPr>
          <a:xfrm>
            <a:off x="539552" y="4509120"/>
            <a:ext cx="8280920" cy="2063080"/>
          </a:xfrm>
        </p:spPr>
        <p:txBody>
          <a:bodyPr>
            <a:normAutofit/>
          </a:bodyPr>
          <a:lstStyle/>
          <a:p>
            <a:r>
              <a:rPr lang="pt-BR" dirty="0" smtClean="0">
                <a:solidFill>
                  <a:schemeClr val="tx1"/>
                </a:solidFill>
              </a:rPr>
              <a:t>A avaliação provoca desencaixe, desconforto, ansiedade, sensação de risco e de perigo provocando um movimento que clama por outros e novos </a:t>
            </a:r>
            <a:r>
              <a:rPr lang="pt-BR" b="1" dirty="0" smtClean="0">
                <a:solidFill>
                  <a:schemeClr val="tx1"/>
                </a:solidFill>
              </a:rPr>
              <a:t>REENCAIXES.</a:t>
            </a:r>
            <a:endParaRPr lang="pt-BR" b="1" dirty="0">
              <a:solidFill>
                <a:schemeClr val="tx1"/>
              </a:solidFill>
            </a:endParaRPr>
          </a:p>
        </p:txBody>
      </p:sp>
    </p:spTree>
    <p:extLst>
      <p:ext uri="{BB962C8B-B14F-4D97-AF65-F5344CB8AC3E}">
        <p14:creationId xmlns:p14="http://schemas.microsoft.com/office/powerpoint/2010/main" val="266272593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4" descr="http://2.bp.blogspot.com/_Try176XsKE8/SSs710nF2RI/AAAAAAAAAFo/9s6e1b2-Y1s/s400/salt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07326" y="2014731"/>
            <a:ext cx="2236673" cy="2710413"/>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ctrTitle"/>
          </p:nvPr>
        </p:nvSpPr>
        <p:spPr>
          <a:xfrm>
            <a:off x="270917" y="4365104"/>
            <a:ext cx="6317307" cy="2376264"/>
          </a:xfrm>
        </p:spPr>
        <p:txBody>
          <a:bodyPr>
            <a:normAutofit fontScale="90000"/>
          </a:bodyPr>
          <a:lstStyle/>
          <a:p>
            <a:r>
              <a:rPr lang="pt-BR" sz="4400" b="1" dirty="0" smtClean="0"/>
              <a:t>Avaliamos para gerar DESLOCAMENTO e não para confirmar posições</a:t>
            </a:r>
            <a:r>
              <a:rPr lang="pt-BR" b="1" dirty="0" smtClean="0"/>
              <a:t>.</a:t>
            </a:r>
            <a:endParaRPr lang="pt-BR" b="1" dirty="0"/>
          </a:p>
        </p:txBody>
      </p:sp>
      <p:sp>
        <p:nvSpPr>
          <p:cNvPr id="3" name="Subtítulo 2"/>
          <p:cNvSpPr>
            <a:spLocks noGrp="1"/>
          </p:cNvSpPr>
          <p:nvPr>
            <p:ph type="subTitle" idx="1"/>
          </p:nvPr>
        </p:nvSpPr>
        <p:spPr>
          <a:xfrm rot="731829">
            <a:off x="24929" y="2216112"/>
            <a:ext cx="6400800" cy="1492649"/>
          </a:xfrm>
        </p:spPr>
        <p:txBody>
          <a:bodyPr>
            <a:normAutofit/>
          </a:bodyPr>
          <a:lstStyle/>
          <a:p>
            <a:r>
              <a:rPr lang="pt-BR" dirty="0" smtClean="0">
                <a:solidFill>
                  <a:schemeClr val="tx1"/>
                </a:solidFill>
              </a:rPr>
              <a:t> </a:t>
            </a:r>
          </a:p>
          <a:p>
            <a:r>
              <a:rPr lang="pt-BR" dirty="0" smtClean="0">
                <a:solidFill>
                  <a:schemeClr val="tx1"/>
                </a:solidFill>
              </a:rPr>
              <a:t>Reconfiguração da prática </a:t>
            </a:r>
          </a:p>
          <a:p>
            <a:r>
              <a:rPr lang="pt-BR" dirty="0" smtClean="0">
                <a:solidFill>
                  <a:schemeClr val="tx1"/>
                </a:solidFill>
              </a:rPr>
              <a:t>(docente e discente)</a:t>
            </a:r>
            <a:endParaRPr lang="pt-BR" dirty="0">
              <a:solidFill>
                <a:schemeClr val="tx1"/>
              </a:solidFill>
            </a:endParaRPr>
          </a:p>
        </p:txBody>
      </p:sp>
      <p:sp>
        <p:nvSpPr>
          <p:cNvPr id="5" name="CaixaDeTexto 4"/>
          <p:cNvSpPr txBox="1"/>
          <p:nvPr/>
        </p:nvSpPr>
        <p:spPr>
          <a:xfrm rot="20179362">
            <a:off x="154248" y="671424"/>
            <a:ext cx="3096344" cy="523220"/>
          </a:xfrm>
          <a:prstGeom prst="rect">
            <a:avLst/>
          </a:prstGeom>
          <a:noFill/>
        </p:spPr>
        <p:txBody>
          <a:bodyPr wrap="square" rtlCol="0">
            <a:spAutoFit/>
          </a:bodyPr>
          <a:lstStyle/>
          <a:p>
            <a:pPr algn="ctr"/>
            <a:r>
              <a:rPr lang="pt-BR" sz="2800" dirty="0" smtClean="0">
                <a:solidFill>
                  <a:schemeClr val="tx1"/>
                </a:solidFill>
              </a:rPr>
              <a:t>Inovações</a:t>
            </a:r>
            <a:endParaRPr lang="pt-BR" sz="2800" dirty="0"/>
          </a:p>
        </p:txBody>
      </p:sp>
      <p:sp>
        <p:nvSpPr>
          <p:cNvPr id="6" name="CaixaDeTexto 5"/>
          <p:cNvSpPr txBox="1"/>
          <p:nvPr/>
        </p:nvSpPr>
        <p:spPr>
          <a:xfrm rot="20313761">
            <a:off x="3756994" y="890183"/>
            <a:ext cx="2808312" cy="800219"/>
          </a:xfrm>
          <a:prstGeom prst="rect">
            <a:avLst/>
          </a:prstGeom>
          <a:noFill/>
        </p:spPr>
        <p:txBody>
          <a:bodyPr wrap="square" rtlCol="0">
            <a:spAutoFit/>
          </a:bodyPr>
          <a:lstStyle/>
          <a:p>
            <a:r>
              <a:rPr lang="pt-BR" sz="2800" dirty="0" smtClean="0">
                <a:solidFill>
                  <a:schemeClr val="tx1"/>
                </a:solidFill>
              </a:rPr>
              <a:t>Deslocamentos</a:t>
            </a:r>
          </a:p>
          <a:p>
            <a:endParaRPr lang="pt-BR" dirty="0"/>
          </a:p>
        </p:txBody>
      </p:sp>
      <p:pic>
        <p:nvPicPr>
          <p:cNvPr id="11266" name="Picture 2" descr="http://t0.gstatic.com/images?q=tbn:risUv49qlxmj5M:http://artigos.gospelprime.com.br/wp-content/uploads/2009/07/o-salto.jpg&amp;t=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7327" y="0"/>
            <a:ext cx="2236674" cy="2236674"/>
          </a:xfrm>
          <a:prstGeom prst="rect">
            <a:avLst/>
          </a:prstGeom>
          <a:noFill/>
          <a:extLst>
            <a:ext uri="{909E8E84-426E-40DD-AFC4-6F175D3DCCD1}">
              <a14:hiddenFill xmlns:a14="http://schemas.microsoft.com/office/drawing/2010/main">
                <a:solidFill>
                  <a:srgbClr val="FFFFFF"/>
                </a:solidFill>
              </a14:hiddenFill>
            </a:ext>
          </a:extLst>
        </p:spPr>
      </p:pic>
      <p:pic>
        <p:nvPicPr>
          <p:cNvPr id="11270" name="Picture 6" descr="http://3.bp.blogspot.com/_JpbZjqaoBEA/SxL6jDDqOUI/AAAAAAAANJo/VtwAEvXM6aU/s1600/o-barquinh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07326" y="4725145"/>
            <a:ext cx="2251660" cy="2160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281435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4" descr="http://dicasenoticias.com.br/wp-content/uploads/2010/08/cubo_magico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62700" y="4191000"/>
            <a:ext cx="2781300" cy="2667000"/>
          </a:xfrm>
          <a:prstGeom prst="rect">
            <a:avLst/>
          </a:prstGeom>
          <a:noFill/>
          <a:extLst>
            <a:ext uri="{909E8E84-426E-40DD-AFC4-6F175D3DCCD1}">
              <a14:hiddenFill xmlns:a14="http://schemas.microsoft.com/office/drawing/2010/main">
                <a:solidFill>
                  <a:srgbClr val="FFFFFF"/>
                </a:solidFill>
              </a14:hiddenFill>
            </a:ext>
          </a:extLst>
        </p:spPr>
      </p:pic>
      <p:sp>
        <p:nvSpPr>
          <p:cNvPr id="3" name="Espaço Reservado para Conteúdo 2"/>
          <p:cNvSpPr>
            <a:spLocks noGrp="1"/>
          </p:cNvSpPr>
          <p:nvPr>
            <p:ph idx="1"/>
          </p:nvPr>
        </p:nvSpPr>
        <p:spPr>
          <a:xfrm>
            <a:off x="395536" y="2708920"/>
            <a:ext cx="8229600" cy="3279829"/>
          </a:xfrm>
        </p:spPr>
        <p:txBody>
          <a:bodyPr>
            <a:normAutofit/>
          </a:bodyPr>
          <a:lstStyle/>
          <a:p>
            <a:pPr marL="0" indent="0">
              <a:buNone/>
            </a:pPr>
            <a:r>
              <a:rPr lang="pt-BR" sz="8000" dirty="0" smtClean="0"/>
              <a:t>Como?</a:t>
            </a:r>
          </a:p>
          <a:p>
            <a:pPr marL="0" indent="0">
              <a:buNone/>
            </a:pPr>
            <a:endParaRPr lang="pt-BR" dirty="0" smtClean="0"/>
          </a:p>
          <a:p>
            <a:r>
              <a:rPr lang="pt-BR" dirty="0" smtClean="0"/>
              <a:t>Detectar as fragilidades do processo </a:t>
            </a:r>
          </a:p>
          <a:p>
            <a:pPr marL="0" indent="0">
              <a:buNone/>
            </a:pPr>
            <a:r>
              <a:rPr lang="pt-BR" dirty="0"/>
              <a:t> </a:t>
            </a:r>
            <a:r>
              <a:rPr lang="pt-BR" dirty="0" smtClean="0"/>
              <a:t>   pedagógico e da gestão educacional</a:t>
            </a:r>
          </a:p>
          <a:p>
            <a:r>
              <a:rPr lang="pt-BR" dirty="0" smtClean="0"/>
              <a:t>Definir as prioridades.</a:t>
            </a:r>
            <a:endParaRPr lang="pt-BR" dirty="0"/>
          </a:p>
        </p:txBody>
      </p:sp>
      <p:sp>
        <p:nvSpPr>
          <p:cNvPr id="2" name="Título 1"/>
          <p:cNvSpPr>
            <a:spLocks noGrp="1"/>
          </p:cNvSpPr>
          <p:nvPr>
            <p:ph type="title"/>
          </p:nvPr>
        </p:nvSpPr>
        <p:spPr/>
        <p:txBody>
          <a:bodyPr>
            <a:normAutofit fontScale="90000"/>
          </a:bodyPr>
          <a:lstStyle/>
          <a:p>
            <a:r>
              <a:rPr lang="pt-BR" dirty="0" smtClean="0"/>
              <a:t>O </a:t>
            </a:r>
            <a:r>
              <a:rPr lang="pt-BR" b="1" dirty="0" smtClean="0"/>
              <a:t>desencaixe </a:t>
            </a:r>
            <a:r>
              <a:rPr lang="pt-BR" dirty="0" smtClean="0"/>
              <a:t>deve gerar estratégias de </a:t>
            </a:r>
            <a:r>
              <a:rPr lang="pt-BR" b="1" dirty="0" smtClean="0"/>
              <a:t>reencaixe</a:t>
            </a:r>
            <a:r>
              <a:rPr lang="pt-BR" dirty="0"/>
              <a:t>.</a:t>
            </a:r>
          </a:p>
        </p:txBody>
      </p:sp>
    </p:spTree>
    <p:extLst>
      <p:ext uri="{BB962C8B-B14F-4D97-AF65-F5344CB8AC3E}">
        <p14:creationId xmlns:p14="http://schemas.microsoft.com/office/powerpoint/2010/main" val="65027526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55576" y="548680"/>
            <a:ext cx="7772400" cy="1470025"/>
          </a:xfrm>
        </p:spPr>
        <p:txBody>
          <a:bodyPr>
            <a:normAutofit/>
          </a:bodyPr>
          <a:lstStyle/>
          <a:p>
            <a:r>
              <a:rPr lang="pt-BR" sz="2800" dirty="0" smtClean="0">
                <a:solidFill>
                  <a:schemeClr val="tx1"/>
                </a:solidFill>
              </a:rPr>
              <a:t>O desencaixe cria também uma outra categoria: </a:t>
            </a:r>
            <a:r>
              <a:rPr lang="pt-BR" sz="2800" b="1" dirty="0" smtClean="0">
                <a:solidFill>
                  <a:schemeClr val="tx1"/>
                </a:solidFill>
              </a:rPr>
              <a:t>o estranho</a:t>
            </a:r>
            <a:endParaRPr lang="pt-BR" sz="2800" b="1" dirty="0">
              <a:solidFill>
                <a:schemeClr val="tx1"/>
              </a:solidFill>
            </a:endParaRPr>
          </a:p>
        </p:txBody>
      </p:sp>
      <p:sp>
        <p:nvSpPr>
          <p:cNvPr id="3" name="Subtítulo 2"/>
          <p:cNvSpPr>
            <a:spLocks noGrp="1"/>
          </p:cNvSpPr>
          <p:nvPr>
            <p:ph type="subTitle" idx="1"/>
          </p:nvPr>
        </p:nvSpPr>
        <p:spPr>
          <a:xfrm>
            <a:off x="4211960" y="2727113"/>
            <a:ext cx="4680520" cy="4104456"/>
          </a:xfrm>
        </p:spPr>
        <p:txBody>
          <a:bodyPr>
            <a:normAutofit/>
          </a:bodyPr>
          <a:lstStyle/>
          <a:p>
            <a:r>
              <a:rPr lang="pt-BR" dirty="0" smtClean="0">
                <a:solidFill>
                  <a:schemeClr val="tx1"/>
                </a:solidFill>
              </a:rPr>
              <a:t>Pessoas que não se encaixam nos mapas cognitivos, morais, estéticos e institucionais de uma sociedade ou instituição.</a:t>
            </a:r>
          </a:p>
          <a:p>
            <a:r>
              <a:rPr lang="pt-BR" dirty="0" smtClean="0">
                <a:solidFill>
                  <a:schemeClr val="tx1"/>
                </a:solidFill>
              </a:rPr>
              <a:t>– não há encaixe absoluto. </a:t>
            </a:r>
            <a:endParaRPr lang="pt-BR" dirty="0">
              <a:solidFill>
                <a:schemeClr val="tx1"/>
              </a:solidFill>
            </a:endParaRPr>
          </a:p>
        </p:txBody>
      </p:sp>
      <p:pic>
        <p:nvPicPr>
          <p:cNvPr id="13316" name="Picture 4" descr="http://rafabarbosa.com/wp-content/uploads/2008/06/1877462918_30063c3f90_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667" y="3086214"/>
            <a:ext cx="3670564" cy="39234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689552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lh3.ggpht.com/pgomes2000/R7Ln3irGLeI/AAAAAAAAAS4/gtO3lkjVQAI/abismo_5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1390"/>
            <a:ext cx="9252520" cy="6939390"/>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ctrTitle"/>
          </p:nvPr>
        </p:nvSpPr>
        <p:spPr>
          <a:xfrm>
            <a:off x="899592" y="1268760"/>
            <a:ext cx="7772400" cy="1470025"/>
          </a:xfrm>
        </p:spPr>
        <p:txBody>
          <a:bodyPr>
            <a:normAutofit/>
          </a:bodyPr>
          <a:lstStyle/>
          <a:p>
            <a:r>
              <a:rPr lang="pt-BR" sz="2800" b="1" dirty="0" smtClean="0">
                <a:solidFill>
                  <a:schemeClr val="accent3">
                    <a:lumMod val="20000"/>
                    <a:lumOff val="80000"/>
                  </a:schemeClr>
                </a:solidFill>
                <a:effectLst>
                  <a:outerShdw blurRad="38100" dist="38100" dir="2700000" algn="tl">
                    <a:srgbClr val="000000">
                      <a:alpha val="43137"/>
                    </a:srgbClr>
                  </a:outerShdw>
                </a:effectLst>
              </a:rPr>
              <a:t>A avaliação precisa saber lidar com a beira do abismo, com seu avesso, a fronteira, o diferente...</a:t>
            </a:r>
            <a:endParaRPr lang="pt-BR" sz="2800" b="1" dirty="0">
              <a:solidFill>
                <a:schemeClr val="accent3">
                  <a:lumMod val="20000"/>
                  <a:lumOff val="80000"/>
                </a:schemeClr>
              </a:solidFill>
              <a:effectLst>
                <a:outerShdw blurRad="38100" dist="38100" dir="2700000" algn="tl">
                  <a:srgbClr val="000000">
                    <a:alpha val="43137"/>
                  </a:srgbClr>
                </a:outerShdw>
              </a:effectLst>
            </a:endParaRPr>
          </a:p>
        </p:txBody>
      </p:sp>
      <p:sp>
        <p:nvSpPr>
          <p:cNvPr id="3" name="CaixaDeTexto 2"/>
          <p:cNvSpPr txBox="1"/>
          <p:nvPr/>
        </p:nvSpPr>
        <p:spPr>
          <a:xfrm>
            <a:off x="7236296" y="6237312"/>
            <a:ext cx="1907704" cy="369332"/>
          </a:xfrm>
          <a:prstGeom prst="rect">
            <a:avLst/>
          </a:prstGeom>
          <a:noFill/>
        </p:spPr>
        <p:txBody>
          <a:bodyPr wrap="square" rtlCol="0">
            <a:spAutoFit/>
          </a:bodyPr>
          <a:lstStyle/>
          <a:p>
            <a:pPr algn="r"/>
            <a:r>
              <a:rPr lang="pt-BR" b="1" dirty="0" smtClean="0">
                <a:solidFill>
                  <a:srgbClr val="FF0000"/>
                </a:solidFill>
              </a:rPr>
              <a:t>CENA 2</a:t>
            </a:r>
            <a:endParaRPr lang="pt-BR" b="1" dirty="0">
              <a:solidFill>
                <a:srgbClr val="FF0000"/>
              </a:solidFill>
            </a:endParaRPr>
          </a:p>
        </p:txBody>
      </p:sp>
    </p:spTree>
    <p:extLst>
      <p:ext uri="{BB962C8B-B14F-4D97-AF65-F5344CB8AC3E}">
        <p14:creationId xmlns:p14="http://schemas.microsoft.com/office/powerpoint/2010/main" val="348160543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normAutofit/>
          </a:bodyPr>
          <a:lstStyle/>
          <a:p>
            <a:pPr marL="0" indent="365760" algn="just">
              <a:spcBef>
                <a:spcPts val="600"/>
              </a:spcBef>
              <a:spcAft>
                <a:spcPts val="600"/>
              </a:spcAft>
            </a:pPr>
            <a:r>
              <a:rPr lang="pt-BR" dirty="0" smtClean="0"/>
              <a:t>Uma instituição de ensino tem o dever da avaliação. Uma avaliação espaçosa que começa na sala de aula, continua nos corredores, acontece nas dinâmicas da relação profissional e por fim, concretiza-se institucionalmente</a:t>
            </a:r>
          </a:p>
          <a:p>
            <a:pPr marL="0" indent="365760" algn="just">
              <a:spcBef>
                <a:spcPts val="600"/>
              </a:spcBef>
              <a:spcAft>
                <a:spcPts val="600"/>
              </a:spcAft>
            </a:pPr>
            <a:r>
              <a:rPr lang="pt-BR" dirty="0" smtClean="0"/>
              <a:t>Para imaginar é preciso sempre agir, sempre atacar, a imagem quer o movimento, é o sonho da vontade, a vontade que sonha.( </a:t>
            </a:r>
            <a:r>
              <a:rPr lang="pt-BR" dirty="0" err="1" smtClean="0"/>
              <a:t>Bachelard</a:t>
            </a:r>
            <a:r>
              <a:rPr lang="pt-BR" dirty="0" smtClean="0"/>
              <a:t>)</a:t>
            </a:r>
          </a:p>
        </p:txBody>
      </p:sp>
      <p:sp>
        <p:nvSpPr>
          <p:cNvPr id="2" name="Título 1"/>
          <p:cNvSpPr>
            <a:spLocks noGrp="1"/>
          </p:cNvSpPr>
          <p:nvPr>
            <p:ph type="title"/>
          </p:nvPr>
        </p:nvSpPr>
        <p:spPr/>
        <p:txBody>
          <a:bodyPr/>
          <a:lstStyle/>
          <a:p>
            <a:r>
              <a:rPr lang="pt-BR" dirty="0" smtClean="0"/>
              <a:t>Avaliação e o PPP</a:t>
            </a:r>
            <a:endParaRPr lang="pt-BR" dirty="0"/>
          </a:p>
        </p:txBody>
      </p:sp>
    </p:spTree>
    <p:extLst>
      <p:ext uri="{BB962C8B-B14F-4D97-AF65-F5344CB8AC3E}">
        <p14:creationId xmlns:p14="http://schemas.microsoft.com/office/powerpoint/2010/main" val="359074999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normAutofit/>
          </a:bodyPr>
          <a:lstStyle/>
          <a:p>
            <a:pPr marL="0" indent="365760" algn="just">
              <a:spcBef>
                <a:spcPts val="600"/>
              </a:spcBef>
              <a:spcAft>
                <a:spcPts val="600"/>
              </a:spcAft>
            </a:pPr>
            <a:r>
              <a:rPr lang="pt-BR" dirty="0" smtClean="0"/>
              <a:t>O equívoco da avaliação é insistir com a expectativa de ver confirmada algumas imagens, idéias, posturas, formatos e, com isso, violentamos o próprio processo de avaliação. É assim quando recebemos uma avaliação externa; desejamos ver confirmada nossa instituição, desejamos ver reafirmados, sem reparos, nossa visão, missão, valores. Sofremos quando esse tipo de avaliação propõe a mobilidade, o desencaixe e outros trajetos para a navegação.</a:t>
            </a:r>
          </a:p>
          <a:p>
            <a:pPr marL="0" indent="365760" algn="just">
              <a:spcBef>
                <a:spcPts val="600"/>
              </a:spcBef>
              <a:spcAft>
                <a:spcPts val="600"/>
              </a:spcAft>
            </a:pPr>
            <a:endParaRPr lang="pt-BR" dirty="0"/>
          </a:p>
        </p:txBody>
      </p:sp>
      <p:sp>
        <p:nvSpPr>
          <p:cNvPr id="2" name="Título 1"/>
          <p:cNvSpPr>
            <a:spLocks noGrp="1"/>
          </p:cNvSpPr>
          <p:nvPr>
            <p:ph type="title"/>
          </p:nvPr>
        </p:nvSpPr>
        <p:spPr/>
        <p:txBody>
          <a:bodyPr>
            <a:normAutofit/>
          </a:bodyPr>
          <a:lstStyle/>
          <a:p>
            <a:r>
              <a:rPr lang="pt-BR" dirty="0" smtClean="0"/>
              <a:t>Funções da avaliação</a:t>
            </a:r>
            <a:endParaRPr lang="pt-BR" dirty="0"/>
          </a:p>
        </p:txBody>
      </p:sp>
    </p:spTree>
    <p:extLst>
      <p:ext uri="{BB962C8B-B14F-4D97-AF65-F5344CB8AC3E}">
        <p14:creationId xmlns:p14="http://schemas.microsoft.com/office/powerpoint/2010/main" val="34642744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Conteúdo 1"/>
          <p:cNvSpPr>
            <a:spLocks noGrp="1"/>
          </p:cNvSpPr>
          <p:nvPr>
            <p:ph idx="1"/>
          </p:nvPr>
        </p:nvSpPr>
        <p:spPr/>
        <p:txBody>
          <a:bodyPr>
            <a:normAutofit lnSpcReduction="10000"/>
          </a:bodyPr>
          <a:lstStyle/>
          <a:p>
            <a:r>
              <a:rPr lang="pt-BR" sz="1600" dirty="0"/>
              <a:t>A primeira questão a ser lembrada por um gestor  talvez seja a dimensão dos direitos. É direito de todo ser humano ter acesso à educação. Direitos implicam princípios que, aceitos, devem ser regulamentados e garantidos juridicamente. A expressão legal do direito é universal, dirige-se a qualquer sujeito e pretende criar uma sociedade com parâmetros mais justos.</a:t>
            </a:r>
          </a:p>
          <a:p>
            <a:r>
              <a:rPr lang="pt-BR" sz="1600" dirty="0"/>
              <a:t>A necessidade de explicitar o direito do cidadão nasceu de nossa fragilidade humana. Por vezes de nossa selvageria. A história pode narrar esse complexo perfil humano, que de repente se organiza para matar, discriminar, excluir. Nesse contexto, criar uma teoria da cidadania pode ser um enfrentamento de nossa </a:t>
            </a:r>
            <a:r>
              <a:rPr lang="pt-BR" sz="1600" dirty="0" smtClean="0"/>
              <a:t>selvageria</a:t>
            </a:r>
          </a:p>
          <a:p>
            <a:r>
              <a:rPr lang="pt-BR" sz="1600" dirty="0"/>
              <a:t>a gestão democrática como uma estratégia para fazer desse lugar um ambiente de efetiva aprendizagem e garantia de acesso a essas conquistas básicas da humanidade que passam pelo direito, pelo conhecimento, pelo inventário cultural e científico. Todo esse propósito só ganhará materialidade se pautado por uma escolarização de qualidade. E estamos longe disso, precisamos nos mobilizar em direção a isso.</a:t>
            </a:r>
          </a:p>
          <a:p>
            <a:endParaRPr lang="pt-BR" sz="1600" dirty="0"/>
          </a:p>
        </p:txBody>
      </p:sp>
      <p:sp>
        <p:nvSpPr>
          <p:cNvPr id="3" name="Título 2"/>
          <p:cNvSpPr>
            <a:spLocks noGrp="1"/>
          </p:cNvSpPr>
          <p:nvPr>
            <p:ph type="title"/>
          </p:nvPr>
        </p:nvSpPr>
        <p:spPr/>
        <p:txBody>
          <a:bodyPr/>
          <a:lstStyle/>
          <a:p>
            <a:r>
              <a:rPr lang="pt-BR" sz="2800" dirty="0" smtClean="0"/>
              <a:t>Dimensão dos direitos e a gestão</a:t>
            </a:r>
            <a:endParaRPr lang="pt-BR" sz="2800" dirty="0"/>
          </a:p>
        </p:txBody>
      </p:sp>
    </p:spTree>
    <p:extLst>
      <p:ext uri="{BB962C8B-B14F-4D97-AF65-F5344CB8AC3E}">
        <p14:creationId xmlns:p14="http://schemas.microsoft.com/office/powerpoint/2010/main" val="4573068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6" descr="http://marsupialdocerrado.files.wordpress.com/2010/07/9136barc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9611883" cy="7208912"/>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ctrTitle"/>
          </p:nvPr>
        </p:nvSpPr>
        <p:spPr>
          <a:xfrm>
            <a:off x="251520" y="1988840"/>
            <a:ext cx="5040560" cy="1944216"/>
          </a:xfrm>
        </p:spPr>
        <p:txBody>
          <a:bodyPr>
            <a:noAutofit/>
          </a:bodyPr>
          <a:lstStyle/>
          <a:p>
            <a:pPr algn="l"/>
            <a:r>
              <a:rPr lang="pt-BR" sz="1800" b="1" dirty="0" smtClean="0">
                <a:solidFill>
                  <a:schemeClr val="tx1"/>
                </a:solidFill>
              </a:rPr>
              <a:t>Para consolidar a SEGURANÇA imprimimos a ordem, classificamos, criamos desencaixes e encaixes, excluímos o estranho. </a:t>
            </a:r>
            <a:br>
              <a:rPr lang="pt-BR" sz="1800" b="1" dirty="0" smtClean="0">
                <a:solidFill>
                  <a:schemeClr val="tx1"/>
                </a:solidFill>
              </a:rPr>
            </a:br>
            <a:r>
              <a:rPr lang="pt-BR" sz="1800" b="1" dirty="0" smtClean="0">
                <a:solidFill>
                  <a:schemeClr val="tx1"/>
                </a:solidFill>
              </a:rPr>
              <a:t>Contudo, percebemos o valor da liberdade e abrimos um espaço para a MOBILIDADE, </a:t>
            </a:r>
            <a:br>
              <a:rPr lang="pt-BR" sz="1800" b="1" dirty="0" smtClean="0">
                <a:solidFill>
                  <a:schemeClr val="tx1"/>
                </a:solidFill>
              </a:rPr>
            </a:br>
            <a:r>
              <a:rPr lang="pt-BR" sz="1800" b="1" dirty="0" smtClean="0">
                <a:solidFill>
                  <a:schemeClr val="tx1"/>
                </a:solidFill>
              </a:rPr>
              <a:t>IMAGINAÇÃO, </a:t>
            </a:r>
            <a:br>
              <a:rPr lang="pt-BR" sz="1800" b="1" dirty="0" smtClean="0">
                <a:solidFill>
                  <a:schemeClr val="tx1"/>
                </a:solidFill>
              </a:rPr>
            </a:br>
            <a:r>
              <a:rPr lang="pt-BR" sz="1800" b="1" dirty="0" smtClean="0">
                <a:solidFill>
                  <a:schemeClr val="tx1"/>
                </a:solidFill>
              </a:rPr>
              <a:t>outros REENCAIXES e DESLOCAMENTOS</a:t>
            </a:r>
            <a:r>
              <a:rPr lang="pt-BR" sz="2800" b="1" dirty="0" smtClean="0"/>
              <a:t>.</a:t>
            </a:r>
            <a:endParaRPr lang="pt-BR" sz="2800" b="1" dirty="0"/>
          </a:p>
        </p:txBody>
      </p:sp>
      <p:sp>
        <p:nvSpPr>
          <p:cNvPr id="4" name="CaixaDeTexto 3"/>
          <p:cNvSpPr txBox="1"/>
          <p:nvPr/>
        </p:nvSpPr>
        <p:spPr>
          <a:xfrm>
            <a:off x="-252536" y="6034859"/>
            <a:ext cx="6624736" cy="523220"/>
          </a:xfrm>
          <a:prstGeom prst="rect">
            <a:avLst/>
          </a:prstGeom>
          <a:noFill/>
        </p:spPr>
        <p:txBody>
          <a:bodyPr wrap="square" rtlCol="0">
            <a:spAutoFit/>
          </a:bodyPr>
          <a:lstStyle/>
          <a:p>
            <a:pPr algn="r"/>
            <a:r>
              <a:rPr lang="pt-BR" sz="2800" b="1" dirty="0" smtClean="0"/>
              <a:t>A avaliação é, portanto, provisória</a:t>
            </a:r>
            <a:r>
              <a:rPr lang="pt-BR" dirty="0" smtClean="0"/>
              <a:t>.</a:t>
            </a:r>
          </a:p>
        </p:txBody>
      </p:sp>
    </p:spTree>
    <p:extLst>
      <p:ext uri="{BB962C8B-B14F-4D97-AF65-F5344CB8AC3E}">
        <p14:creationId xmlns:p14="http://schemas.microsoft.com/office/powerpoint/2010/main" val="170824368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descr="http://3.bp.blogspot.com/_4ioKeTbrdTA/TOpCBtmwcNI/AAAAAAAAK9M/XQGCLWG7nPU/s1600/ma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314096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itcg.pr.gov.br/arquivos/File/mapa0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940874"/>
            <a:ext cx="5868144" cy="496160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8" descr="http://4.bp.blogspot.com/_VwXzIWAXOvg/S60L8R3j1CI/AAAAAAAAAZ0/eLNwz_vLGok/S350/navegar-sin-rumb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9822" y="1940874"/>
            <a:ext cx="5864178" cy="4942666"/>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ctrTitle"/>
          </p:nvPr>
        </p:nvSpPr>
        <p:spPr/>
        <p:txBody>
          <a:bodyPr/>
          <a:lstStyle/>
          <a:p>
            <a:r>
              <a:rPr lang="pt-BR" dirty="0" smtClean="0">
                <a:solidFill>
                  <a:schemeClr val="bg1"/>
                </a:solidFill>
              </a:rPr>
              <a:t>  NAVEGAÇÃO</a:t>
            </a:r>
            <a:endParaRPr lang="pt-BR" dirty="0">
              <a:solidFill>
                <a:schemeClr val="bg1"/>
              </a:solidFill>
            </a:endParaRPr>
          </a:p>
        </p:txBody>
      </p:sp>
      <p:sp>
        <p:nvSpPr>
          <p:cNvPr id="3" name="Subtítulo 2"/>
          <p:cNvSpPr>
            <a:spLocks noGrp="1"/>
          </p:cNvSpPr>
          <p:nvPr>
            <p:ph type="subTitle" idx="1"/>
          </p:nvPr>
        </p:nvSpPr>
        <p:spPr/>
        <p:txBody>
          <a:bodyPr>
            <a:normAutofit fontScale="25000" lnSpcReduction="20000"/>
          </a:bodyPr>
          <a:lstStyle/>
          <a:p>
            <a:endParaRPr lang="pt-BR" dirty="0" smtClean="0"/>
          </a:p>
          <a:p>
            <a:endParaRPr lang="pt-BR" dirty="0" smtClean="0"/>
          </a:p>
          <a:p>
            <a:r>
              <a:rPr lang="pt-BR" sz="6400" dirty="0" smtClean="0">
                <a:solidFill>
                  <a:schemeClr val="accent3">
                    <a:lumMod val="20000"/>
                    <a:lumOff val="80000"/>
                  </a:schemeClr>
                </a:solidFill>
              </a:rPr>
              <a:t>Propor novos mapas,</a:t>
            </a:r>
          </a:p>
          <a:p>
            <a:endParaRPr lang="pt-BR" sz="6400" dirty="0" smtClean="0">
              <a:solidFill>
                <a:schemeClr val="accent3">
                  <a:lumMod val="20000"/>
                  <a:lumOff val="80000"/>
                </a:schemeClr>
              </a:solidFill>
            </a:endParaRPr>
          </a:p>
          <a:p>
            <a:r>
              <a:rPr lang="pt-BR" sz="6400" dirty="0" smtClean="0">
                <a:solidFill>
                  <a:schemeClr val="accent3">
                    <a:lumMod val="20000"/>
                    <a:lumOff val="80000"/>
                  </a:schemeClr>
                </a:solidFill>
              </a:rPr>
              <a:t>Novos rumos,</a:t>
            </a:r>
          </a:p>
          <a:p>
            <a:endParaRPr lang="pt-BR" sz="6400" dirty="0" smtClean="0">
              <a:solidFill>
                <a:schemeClr val="accent3">
                  <a:lumMod val="20000"/>
                  <a:lumOff val="80000"/>
                </a:schemeClr>
              </a:solidFill>
            </a:endParaRPr>
          </a:p>
          <a:p>
            <a:r>
              <a:rPr lang="pt-BR" sz="6400" dirty="0" smtClean="0">
                <a:solidFill>
                  <a:schemeClr val="accent3">
                    <a:lumMod val="20000"/>
                    <a:lumOff val="80000"/>
                  </a:schemeClr>
                </a:solidFill>
              </a:rPr>
              <a:t>Outros itinerários </a:t>
            </a:r>
          </a:p>
          <a:p>
            <a:r>
              <a:rPr lang="pt-BR" sz="6400" dirty="0" smtClean="0">
                <a:solidFill>
                  <a:schemeClr val="accent3">
                    <a:lumMod val="20000"/>
                    <a:lumOff val="80000"/>
                  </a:schemeClr>
                </a:solidFill>
              </a:rPr>
              <a:t>nunca antes </a:t>
            </a:r>
          </a:p>
          <a:p>
            <a:r>
              <a:rPr lang="pt-BR" sz="6400" dirty="0" smtClean="0">
                <a:solidFill>
                  <a:schemeClr val="accent3">
                    <a:lumMod val="20000"/>
                    <a:lumOff val="80000"/>
                  </a:schemeClr>
                </a:solidFill>
              </a:rPr>
              <a:t>pensados...</a:t>
            </a:r>
            <a:endParaRPr lang="pt-BR" sz="6400" dirty="0">
              <a:solidFill>
                <a:schemeClr val="accent3">
                  <a:lumMod val="20000"/>
                  <a:lumOff val="80000"/>
                </a:schemeClr>
              </a:solidFill>
            </a:endParaRPr>
          </a:p>
        </p:txBody>
      </p:sp>
      <p:sp>
        <p:nvSpPr>
          <p:cNvPr id="5" name="CaixaDeTexto 4"/>
          <p:cNvSpPr txBox="1"/>
          <p:nvPr/>
        </p:nvSpPr>
        <p:spPr>
          <a:xfrm>
            <a:off x="3491879" y="548680"/>
            <a:ext cx="5652119" cy="1107996"/>
          </a:xfrm>
          <a:prstGeom prst="rect">
            <a:avLst/>
          </a:prstGeom>
          <a:noFill/>
        </p:spPr>
        <p:txBody>
          <a:bodyPr wrap="square" rtlCol="0">
            <a:spAutoFit/>
          </a:bodyPr>
          <a:lstStyle/>
          <a:p>
            <a:pPr algn="r"/>
            <a:r>
              <a:rPr lang="pt-BR" sz="2400" b="1" dirty="0" smtClean="0">
                <a:solidFill>
                  <a:schemeClr val="tx1"/>
                </a:solidFill>
              </a:rPr>
              <a:t>É a troca da ordem pela busca pela liberdade</a:t>
            </a:r>
            <a:r>
              <a:rPr lang="pt-BR" dirty="0" smtClean="0">
                <a:solidFill>
                  <a:schemeClr val="tx1"/>
                </a:solidFill>
              </a:rPr>
              <a:t>.</a:t>
            </a:r>
          </a:p>
          <a:p>
            <a:pPr algn="r"/>
            <a:endParaRPr lang="pt-BR" dirty="0"/>
          </a:p>
        </p:txBody>
      </p:sp>
    </p:spTree>
    <p:extLst>
      <p:ext uri="{BB962C8B-B14F-4D97-AF65-F5344CB8AC3E}">
        <p14:creationId xmlns:p14="http://schemas.microsoft.com/office/powerpoint/2010/main" val="376350354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normAutofit fontScale="92500"/>
          </a:bodyPr>
          <a:lstStyle/>
          <a:p>
            <a:r>
              <a:rPr lang="pt-BR" dirty="0" smtClean="0"/>
              <a:t>talvez seja razoável indicar para reflexão </a:t>
            </a:r>
            <a:r>
              <a:rPr lang="pt-BR" i="1" dirty="0" smtClean="0"/>
              <a:t>as seis propostas para o próximo milênio</a:t>
            </a:r>
            <a:r>
              <a:rPr lang="pt-BR" dirty="0" smtClean="0"/>
              <a:t>, apontadas por Ítalo Calvino: leveza, rapidez, exatidão, visibilidade, multiplicidade e consistência</a:t>
            </a:r>
          </a:p>
          <a:p>
            <a:r>
              <a:rPr lang="pt-BR" dirty="0" smtClean="0"/>
              <a:t>Os momentos de crise podem ser férteis, pois nos impelem não só a melhor avaliar nossas dificuldades concretas, mas também exigem um esforço no sentido de clarear questões que têm nos encostado na parede, nos posto na beira do abismo, obrigando-nos a rever antigas estratégias, construir novos objetivos, criar novos instrumentos de interação e avaliação.</a:t>
            </a:r>
            <a:endParaRPr lang="pt-BR" dirty="0"/>
          </a:p>
        </p:txBody>
      </p:sp>
      <p:sp>
        <p:nvSpPr>
          <p:cNvPr id="2" name="Título 1"/>
          <p:cNvSpPr>
            <a:spLocks noGrp="1"/>
          </p:cNvSpPr>
          <p:nvPr>
            <p:ph type="title"/>
          </p:nvPr>
        </p:nvSpPr>
        <p:spPr/>
        <p:txBody>
          <a:bodyPr/>
          <a:lstStyle/>
          <a:p>
            <a:r>
              <a:rPr lang="pt-BR" dirty="0" smtClean="0"/>
              <a:t>Para finalizar</a:t>
            </a:r>
            <a:endParaRPr lang="pt-BR" dirty="0"/>
          </a:p>
        </p:txBody>
      </p:sp>
    </p:spTree>
    <p:extLst>
      <p:ext uri="{BB962C8B-B14F-4D97-AF65-F5344CB8AC3E}">
        <p14:creationId xmlns:p14="http://schemas.microsoft.com/office/powerpoint/2010/main" val="45554712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932040" y="2691590"/>
            <a:ext cx="3598168" cy="1470025"/>
          </a:xfrm>
        </p:spPr>
        <p:txBody>
          <a:bodyPr>
            <a:normAutofit fontScale="90000"/>
          </a:bodyPr>
          <a:lstStyle/>
          <a:p>
            <a:r>
              <a:rPr lang="pt-BR" sz="3100" b="1" dirty="0" smtClean="0">
                <a:solidFill>
                  <a:schemeClr val="tx1"/>
                </a:solidFill>
              </a:rPr>
              <a:t>AS SEIS PROPOSTAS PARA O PRÓXIMO MILÊNIO</a:t>
            </a:r>
            <a:r>
              <a:rPr lang="pt-BR" sz="3100" dirty="0" smtClean="0">
                <a:solidFill>
                  <a:schemeClr val="tx1"/>
                </a:solidFill>
              </a:rPr>
              <a:t/>
            </a:r>
            <a:br>
              <a:rPr lang="pt-BR" sz="3100" dirty="0" smtClean="0">
                <a:solidFill>
                  <a:schemeClr val="tx1"/>
                </a:solidFill>
              </a:rPr>
            </a:br>
            <a:r>
              <a:rPr lang="pt-BR" sz="3100" dirty="0" smtClean="0">
                <a:solidFill>
                  <a:schemeClr val="tx1"/>
                </a:solidFill>
              </a:rPr>
              <a:t> (ITÁLO CALVINO</a:t>
            </a:r>
            <a:r>
              <a:rPr lang="pt-BR" sz="3100" dirty="0" smtClean="0"/>
              <a:t>)</a:t>
            </a:r>
            <a:endParaRPr lang="pt-BR" sz="3100" dirty="0"/>
          </a:p>
        </p:txBody>
      </p:sp>
      <p:pic>
        <p:nvPicPr>
          <p:cNvPr id="15364" name="Picture 4" descr="http://farm3.static.flickr.com/2729/4103796953_bcecb74af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5668"/>
            <a:ext cx="4584346" cy="686279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265666382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2" name="Picture 4" descr="http://3.bp.blogspot.com/_85jSJ9_XqZE/SHs3LBORICI/AAAAAAAAB2E/Kxnsb8ntdQU/s400/leveza%5B1%5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20" y="2405320"/>
            <a:ext cx="5493781" cy="368083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2" name="Título 1"/>
          <p:cNvSpPr>
            <a:spLocks noGrp="1"/>
          </p:cNvSpPr>
          <p:nvPr>
            <p:ph type="ctrTitle"/>
          </p:nvPr>
        </p:nvSpPr>
        <p:spPr>
          <a:xfrm rot="21292726">
            <a:off x="2225875" y="334347"/>
            <a:ext cx="5108104" cy="1470025"/>
          </a:xfrm>
        </p:spPr>
        <p:txBody>
          <a:bodyPr/>
          <a:lstStyle/>
          <a:p>
            <a:r>
              <a:rPr lang="pt-BR" b="1" dirty="0" smtClean="0"/>
              <a:t>LEVEZA</a:t>
            </a:r>
            <a:endParaRPr lang="pt-BR" b="1" dirty="0"/>
          </a:p>
        </p:txBody>
      </p:sp>
      <p:sp>
        <p:nvSpPr>
          <p:cNvPr id="3" name="Subtítulo 2"/>
          <p:cNvSpPr>
            <a:spLocks noGrp="1"/>
          </p:cNvSpPr>
          <p:nvPr>
            <p:ph type="subTitle" idx="1"/>
          </p:nvPr>
        </p:nvSpPr>
        <p:spPr>
          <a:xfrm>
            <a:off x="5724128" y="2517544"/>
            <a:ext cx="3096344" cy="3456384"/>
          </a:xfrm>
        </p:spPr>
        <p:txBody>
          <a:bodyPr>
            <a:normAutofit/>
          </a:bodyPr>
          <a:lstStyle/>
          <a:p>
            <a:r>
              <a:rPr lang="pt-BR" b="1" dirty="0" smtClean="0">
                <a:solidFill>
                  <a:schemeClr val="tx1"/>
                </a:solidFill>
              </a:rPr>
              <a:t>O peso nos limita e a LEVEZA pode nos ensinar a voar, a ousar, a imaginar, </a:t>
            </a:r>
          </a:p>
          <a:p>
            <a:r>
              <a:rPr lang="pt-BR" b="1" dirty="0" smtClean="0">
                <a:solidFill>
                  <a:schemeClr val="tx1"/>
                </a:solidFill>
              </a:rPr>
              <a:t>a realizar a mobilidade com responsabilidade.</a:t>
            </a:r>
            <a:endParaRPr lang="pt-BR" b="1" dirty="0">
              <a:solidFill>
                <a:schemeClr val="tx1"/>
              </a:solidFill>
            </a:endParaRPr>
          </a:p>
        </p:txBody>
      </p:sp>
    </p:spTree>
    <p:extLst>
      <p:ext uri="{BB962C8B-B14F-4D97-AF65-F5344CB8AC3E}">
        <p14:creationId xmlns:p14="http://schemas.microsoft.com/office/powerpoint/2010/main" val="52792486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farm2.static.flickr.com/1175/1094097273_709174a8f0_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332656"/>
            <a:ext cx="4850790" cy="6868733"/>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p:spPr>
      </p:pic>
      <p:sp>
        <p:nvSpPr>
          <p:cNvPr id="2" name="Título 1"/>
          <p:cNvSpPr>
            <a:spLocks noGrp="1"/>
          </p:cNvSpPr>
          <p:nvPr>
            <p:ph type="ctrTitle"/>
          </p:nvPr>
        </p:nvSpPr>
        <p:spPr>
          <a:xfrm>
            <a:off x="323528" y="188640"/>
            <a:ext cx="4824536" cy="1470025"/>
          </a:xfrm>
        </p:spPr>
        <p:txBody>
          <a:bodyPr>
            <a:normAutofit/>
          </a:bodyPr>
          <a:lstStyle/>
          <a:p>
            <a:pPr algn="l"/>
            <a:r>
              <a:rPr lang="pt-BR" sz="4000" b="1" dirty="0" smtClean="0">
                <a:solidFill>
                  <a:schemeClr val="tx1"/>
                </a:solidFill>
              </a:rPr>
              <a:t>AGILIDADE</a:t>
            </a:r>
            <a:r>
              <a:rPr lang="pt-BR" sz="4000" dirty="0" smtClean="0">
                <a:solidFill>
                  <a:schemeClr val="tx1"/>
                </a:solidFill>
              </a:rPr>
              <a:t> (rapidez)</a:t>
            </a:r>
            <a:endParaRPr lang="pt-BR" sz="4000" dirty="0">
              <a:solidFill>
                <a:schemeClr val="tx1"/>
              </a:solidFill>
            </a:endParaRPr>
          </a:p>
        </p:txBody>
      </p:sp>
      <p:sp>
        <p:nvSpPr>
          <p:cNvPr id="3" name="Subtítulo 2"/>
          <p:cNvSpPr>
            <a:spLocks noGrp="1"/>
          </p:cNvSpPr>
          <p:nvPr>
            <p:ph type="subTitle" idx="1"/>
          </p:nvPr>
        </p:nvSpPr>
        <p:spPr>
          <a:xfrm>
            <a:off x="179512" y="1844824"/>
            <a:ext cx="4824536" cy="4752528"/>
          </a:xfrm>
        </p:spPr>
        <p:txBody>
          <a:bodyPr>
            <a:normAutofit lnSpcReduction="10000"/>
          </a:bodyPr>
          <a:lstStyle/>
          <a:p>
            <a:pPr algn="l"/>
            <a:r>
              <a:rPr lang="pt-BR" b="1" dirty="0" smtClean="0">
                <a:solidFill>
                  <a:schemeClr val="tx1"/>
                </a:solidFill>
              </a:rPr>
              <a:t>Precisamos ser ágeis, descobrir o que pode ser feito imediatamente e o que pode esperar. </a:t>
            </a:r>
          </a:p>
          <a:p>
            <a:pPr algn="l"/>
            <a:endParaRPr lang="pt-BR" b="1" dirty="0">
              <a:solidFill>
                <a:schemeClr val="tx1"/>
              </a:solidFill>
            </a:endParaRPr>
          </a:p>
          <a:p>
            <a:pPr algn="l"/>
            <a:r>
              <a:rPr lang="pt-BR" b="1" dirty="0" smtClean="0">
                <a:solidFill>
                  <a:schemeClr val="tx1"/>
                </a:solidFill>
              </a:rPr>
              <a:t>Pesquisa constante.</a:t>
            </a:r>
          </a:p>
          <a:p>
            <a:pPr algn="l"/>
            <a:endParaRPr lang="pt-BR" b="1" dirty="0" smtClean="0">
              <a:solidFill>
                <a:schemeClr val="tx1"/>
              </a:solidFill>
            </a:endParaRPr>
          </a:p>
          <a:p>
            <a:pPr algn="l"/>
            <a:r>
              <a:rPr lang="pt-BR" b="1" dirty="0" smtClean="0">
                <a:solidFill>
                  <a:schemeClr val="tx1"/>
                </a:solidFill>
              </a:rPr>
              <a:t>O sucesso da avaliação está em apresentar rapidamente os resultados para a comunidade acadêmica, discuti-los e planejar a partir deles</a:t>
            </a:r>
            <a:r>
              <a:rPr lang="pt-BR" dirty="0" smtClean="0">
                <a:solidFill>
                  <a:schemeClr val="tx1"/>
                </a:solidFill>
              </a:rPr>
              <a:t>.</a:t>
            </a:r>
            <a:endParaRPr lang="pt-BR" dirty="0">
              <a:solidFill>
                <a:schemeClr val="tx1"/>
              </a:solidFill>
            </a:endParaRPr>
          </a:p>
        </p:txBody>
      </p:sp>
    </p:spTree>
    <p:extLst>
      <p:ext uri="{BB962C8B-B14F-4D97-AF65-F5344CB8AC3E}">
        <p14:creationId xmlns:p14="http://schemas.microsoft.com/office/powerpoint/2010/main" val="77643031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4.bp.blogspot.com/_52ekAolwQC4/S-k8k6ghOeI/AAAAAAAACEE/LxO6zPDLZxA/s1600/3684694336_e6a3c68460_b.jpg"/>
          <p:cNvPicPr>
            <a:picLocks noChangeAspect="1" noChangeArrowheads="1"/>
          </p:cNvPicPr>
          <p:nvPr/>
        </p:nvPicPr>
        <p:blipFill rotWithShape="1">
          <a:blip r:embed="rId2">
            <a:extLst>
              <a:ext uri="{28A0092B-C50C-407E-A947-70E740481C1C}">
                <a14:useLocalDpi xmlns:a14="http://schemas.microsoft.com/office/drawing/2010/main" val="0"/>
              </a:ext>
            </a:extLst>
          </a:blip>
          <a:srcRect l="20951"/>
          <a:stretch/>
        </p:blipFill>
        <p:spPr bwMode="auto">
          <a:xfrm>
            <a:off x="3779912" y="1916832"/>
            <a:ext cx="5119998" cy="429577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2" name="Título 1"/>
          <p:cNvSpPr>
            <a:spLocks noGrp="1"/>
          </p:cNvSpPr>
          <p:nvPr>
            <p:ph type="ctrTitle"/>
          </p:nvPr>
        </p:nvSpPr>
        <p:spPr>
          <a:xfrm>
            <a:off x="1115616" y="188640"/>
            <a:ext cx="7772400" cy="1470025"/>
          </a:xfrm>
        </p:spPr>
        <p:txBody>
          <a:bodyPr/>
          <a:lstStyle/>
          <a:p>
            <a:pPr algn="r"/>
            <a:r>
              <a:rPr lang="pt-BR" b="1" dirty="0" smtClean="0"/>
              <a:t>VISIBILIDADE</a:t>
            </a:r>
            <a:endParaRPr lang="pt-BR" b="1" dirty="0"/>
          </a:p>
        </p:txBody>
      </p:sp>
      <p:sp>
        <p:nvSpPr>
          <p:cNvPr id="3" name="Subtítulo 2"/>
          <p:cNvSpPr>
            <a:spLocks noGrp="1"/>
          </p:cNvSpPr>
          <p:nvPr>
            <p:ph type="subTitle" idx="1"/>
          </p:nvPr>
        </p:nvSpPr>
        <p:spPr>
          <a:xfrm>
            <a:off x="27468" y="2204864"/>
            <a:ext cx="3752444" cy="4248472"/>
          </a:xfrm>
        </p:spPr>
        <p:txBody>
          <a:bodyPr>
            <a:normAutofit/>
          </a:bodyPr>
          <a:lstStyle/>
          <a:p>
            <a:r>
              <a:rPr lang="pt-BR" b="1" dirty="0" smtClean="0">
                <a:solidFill>
                  <a:schemeClr val="tx1"/>
                </a:solidFill>
              </a:rPr>
              <a:t>O que se avaliou precisa ser do conhecimento de todos. Para tanto o diálogo e a participação de todos podem tornar mais claro os caminhos percorridos no processo de avaliação.</a:t>
            </a:r>
            <a:endParaRPr lang="pt-BR" b="1" dirty="0">
              <a:solidFill>
                <a:schemeClr val="tx1"/>
              </a:solidFill>
            </a:endParaRPr>
          </a:p>
        </p:txBody>
      </p:sp>
    </p:spTree>
    <p:extLst>
      <p:ext uri="{BB962C8B-B14F-4D97-AF65-F5344CB8AC3E}">
        <p14:creationId xmlns:p14="http://schemas.microsoft.com/office/powerpoint/2010/main" val="253940857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ninguemle.org/wp-content/lg-gallery/Barcos/barcos1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62672" y="1988840"/>
            <a:ext cx="5927534" cy="4102994"/>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p:spPr>
      </p:pic>
      <p:sp>
        <p:nvSpPr>
          <p:cNvPr id="2" name="Título 1"/>
          <p:cNvSpPr>
            <a:spLocks noGrp="1"/>
          </p:cNvSpPr>
          <p:nvPr>
            <p:ph type="ctrTitle"/>
          </p:nvPr>
        </p:nvSpPr>
        <p:spPr>
          <a:xfrm>
            <a:off x="755576" y="260648"/>
            <a:ext cx="7772400" cy="1470025"/>
          </a:xfrm>
        </p:spPr>
        <p:txBody>
          <a:bodyPr/>
          <a:lstStyle/>
          <a:p>
            <a:r>
              <a:rPr lang="pt-BR" b="1" dirty="0" smtClean="0">
                <a:solidFill>
                  <a:schemeClr val="tx1"/>
                </a:solidFill>
              </a:rPr>
              <a:t>EXATIDÃO</a:t>
            </a:r>
            <a:endParaRPr lang="pt-BR" b="1" dirty="0">
              <a:solidFill>
                <a:schemeClr val="tx1"/>
              </a:solidFill>
            </a:endParaRPr>
          </a:p>
        </p:txBody>
      </p:sp>
      <p:sp>
        <p:nvSpPr>
          <p:cNvPr id="3" name="Subtítulo 2"/>
          <p:cNvSpPr>
            <a:spLocks noGrp="1"/>
          </p:cNvSpPr>
          <p:nvPr>
            <p:ph type="subTitle" idx="1"/>
          </p:nvPr>
        </p:nvSpPr>
        <p:spPr>
          <a:xfrm>
            <a:off x="251520" y="1844824"/>
            <a:ext cx="3347864" cy="4608512"/>
          </a:xfrm>
        </p:spPr>
        <p:txBody>
          <a:bodyPr>
            <a:normAutofit/>
          </a:bodyPr>
          <a:lstStyle/>
          <a:p>
            <a:r>
              <a:rPr lang="pt-BR" b="1" dirty="0" smtClean="0">
                <a:solidFill>
                  <a:schemeClr val="tx1"/>
                </a:solidFill>
              </a:rPr>
              <a:t>Na avaliação é preciso evitar perguntas imprecisas.</a:t>
            </a:r>
          </a:p>
          <a:p>
            <a:endParaRPr lang="pt-BR" b="1" dirty="0" smtClean="0">
              <a:solidFill>
                <a:schemeClr val="tx1"/>
              </a:solidFill>
            </a:endParaRPr>
          </a:p>
          <a:p>
            <a:r>
              <a:rPr lang="pt-BR" b="1" dirty="0" smtClean="0">
                <a:solidFill>
                  <a:schemeClr val="tx1"/>
                </a:solidFill>
              </a:rPr>
              <a:t>O que queremos saber? </a:t>
            </a:r>
          </a:p>
          <a:p>
            <a:endParaRPr lang="pt-BR" b="1" dirty="0" smtClean="0">
              <a:solidFill>
                <a:schemeClr val="tx1"/>
              </a:solidFill>
            </a:endParaRPr>
          </a:p>
          <a:p>
            <a:r>
              <a:rPr lang="pt-BR" b="1" dirty="0" smtClean="0">
                <a:solidFill>
                  <a:schemeClr val="tx1"/>
                </a:solidFill>
              </a:rPr>
              <a:t>Como perguntar?</a:t>
            </a:r>
          </a:p>
          <a:p>
            <a:endParaRPr lang="pt-BR" dirty="0"/>
          </a:p>
        </p:txBody>
      </p:sp>
    </p:spTree>
    <p:extLst>
      <p:ext uri="{BB962C8B-B14F-4D97-AF65-F5344CB8AC3E}">
        <p14:creationId xmlns:p14="http://schemas.microsoft.com/office/powerpoint/2010/main" val="52894372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ninguemle.org/wp-content/uploads/2009/03/barc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536" y="1268760"/>
            <a:ext cx="9721081" cy="6037218"/>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ctrTitle"/>
          </p:nvPr>
        </p:nvSpPr>
        <p:spPr>
          <a:xfrm>
            <a:off x="611560" y="332657"/>
            <a:ext cx="7772400" cy="720080"/>
          </a:xfrm>
        </p:spPr>
        <p:txBody>
          <a:bodyPr>
            <a:normAutofit fontScale="90000"/>
          </a:bodyPr>
          <a:lstStyle/>
          <a:p>
            <a:r>
              <a:rPr lang="pt-BR" b="1" dirty="0" smtClean="0">
                <a:solidFill>
                  <a:schemeClr val="tx1"/>
                </a:solidFill>
              </a:rPr>
              <a:t>MULTIPLICIDADE</a:t>
            </a:r>
            <a:endParaRPr lang="pt-BR" b="1" dirty="0">
              <a:solidFill>
                <a:schemeClr val="tx1"/>
              </a:solidFill>
            </a:endParaRPr>
          </a:p>
        </p:txBody>
      </p:sp>
      <p:sp>
        <p:nvSpPr>
          <p:cNvPr id="3" name="Subtítulo 2"/>
          <p:cNvSpPr>
            <a:spLocks noGrp="1"/>
          </p:cNvSpPr>
          <p:nvPr>
            <p:ph type="subTitle" idx="1"/>
          </p:nvPr>
        </p:nvSpPr>
        <p:spPr>
          <a:xfrm>
            <a:off x="5076056" y="2348880"/>
            <a:ext cx="3744416" cy="4104456"/>
          </a:xfrm>
        </p:spPr>
        <p:txBody>
          <a:bodyPr>
            <a:normAutofit/>
          </a:bodyPr>
          <a:lstStyle/>
          <a:p>
            <a:r>
              <a:rPr lang="pt-BR" b="1" dirty="0" smtClean="0">
                <a:solidFill>
                  <a:schemeClr val="tx1"/>
                </a:solidFill>
              </a:rPr>
              <a:t>É um convite! </a:t>
            </a:r>
          </a:p>
          <a:p>
            <a:r>
              <a:rPr lang="pt-BR" b="1" dirty="0" smtClean="0">
                <a:solidFill>
                  <a:schemeClr val="tx1"/>
                </a:solidFill>
              </a:rPr>
              <a:t>Uma abertura!</a:t>
            </a:r>
          </a:p>
          <a:p>
            <a:r>
              <a:rPr lang="pt-BR" b="1" dirty="0" smtClean="0">
                <a:solidFill>
                  <a:schemeClr val="tx1"/>
                </a:solidFill>
              </a:rPr>
              <a:t>Significa a não aceitação dos pré-formatos, das visões estreitas e tendenciosas.  </a:t>
            </a:r>
            <a:endParaRPr lang="pt-BR" b="1" dirty="0">
              <a:solidFill>
                <a:schemeClr val="tx1"/>
              </a:solidFill>
            </a:endParaRPr>
          </a:p>
        </p:txBody>
      </p:sp>
    </p:spTree>
    <p:extLst>
      <p:ext uri="{BB962C8B-B14F-4D97-AF65-F5344CB8AC3E}">
        <p14:creationId xmlns:p14="http://schemas.microsoft.com/office/powerpoint/2010/main" val="344359162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55576" y="-315416"/>
            <a:ext cx="7772400" cy="1614041"/>
          </a:xfrm>
        </p:spPr>
        <p:txBody>
          <a:bodyPr>
            <a:normAutofit/>
          </a:bodyPr>
          <a:lstStyle/>
          <a:p>
            <a:r>
              <a:rPr lang="pt-BR" sz="2400" b="1" dirty="0" smtClean="0">
                <a:solidFill>
                  <a:schemeClr val="tx1"/>
                </a:solidFill>
              </a:rPr>
              <a:t>CONSISTÊNCIA</a:t>
            </a:r>
            <a:endParaRPr lang="pt-BR" sz="2400" b="1" dirty="0">
              <a:solidFill>
                <a:schemeClr val="tx1"/>
              </a:solidFill>
            </a:endParaRPr>
          </a:p>
        </p:txBody>
      </p:sp>
      <p:sp>
        <p:nvSpPr>
          <p:cNvPr id="3" name="Subtítulo 2"/>
          <p:cNvSpPr>
            <a:spLocks noGrp="1"/>
          </p:cNvSpPr>
          <p:nvPr>
            <p:ph type="subTitle" idx="1"/>
          </p:nvPr>
        </p:nvSpPr>
        <p:spPr>
          <a:xfrm>
            <a:off x="251520" y="5013176"/>
            <a:ext cx="8352927" cy="1752600"/>
          </a:xfrm>
        </p:spPr>
        <p:txBody>
          <a:bodyPr>
            <a:normAutofit/>
          </a:bodyPr>
          <a:lstStyle/>
          <a:p>
            <a:r>
              <a:rPr lang="pt-BR" dirty="0" smtClean="0">
                <a:solidFill>
                  <a:schemeClr val="tx1"/>
                </a:solidFill>
              </a:rPr>
              <a:t>A consistência está em construção. Se constitui no tempo e na história e se aproxima da navegação de Bauman expressando a ideia de incompletude.</a:t>
            </a:r>
            <a:endParaRPr lang="pt-BR" dirty="0">
              <a:solidFill>
                <a:schemeClr val="tx1"/>
              </a:solidFill>
            </a:endParaRPr>
          </a:p>
        </p:txBody>
      </p:sp>
      <p:pic>
        <p:nvPicPr>
          <p:cNvPr id="21506" name="Picture 2" descr="http://ana-b.com/blog/media/boa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556792"/>
            <a:ext cx="6264696" cy="3168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836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Conteúdo 1"/>
          <p:cNvSpPr>
            <a:spLocks noGrp="1"/>
          </p:cNvSpPr>
          <p:nvPr>
            <p:ph idx="1"/>
          </p:nvPr>
        </p:nvSpPr>
        <p:spPr/>
        <p:txBody>
          <a:bodyPr>
            <a:normAutofit fontScale="70000" lnSpcReduction="20000"/>
          </a:bodyPr>
          <a:lstStyle/>
          <a:p>
            <a:r>
              <a:rPr lang="pt-BR" dirty="0"/>
              <a:t>Um texto escrito por Carlos Roberto Jamil Cury e divulgado por meio do Programa “escola de gestores” é elucidativo e relaciona com competência o direito à educação como um campo de atuação do gestor educacional. Vale destacar algumas das </a:t>
            </a:r>
            <a:r>
              <a:rPr lang="pt-BR" dirty="0" err="1"/>
              <a:t>idéias</a:t>
            </a:r>
            <a:r>
              <a:rPr lang="pt-BR" dirty="0"/>
              <a:t> indicadas pelo autor:</a:t>
            </a:r>
          </a:p>
          <a:p>
            <a:pPr lvl="0"/>
            <a:r>
              <a:rPr lang="pt-BR" dirty="0"/>
              <a:t>a efetiva garantia do direito à educação acontece no coração da escola, implica o papel do gestor e a competência do educador .</a:t>
            </a:r>
          </a:p>
          <a:p>
            <a:pPr lvl="0"/>
            <a:r>
              <a:rPr lang="pt-BR" dirty="0"/>
              <a:t>a escola deve garantir a defesa e a concretização dos padrões cognitivos e formativos dos alunos para que eles possam participar dos destinos de sua sociedade.</a:t>
            </a:r>
          </a:p>
          <a:p>
            <a:pPr lvl="0"/>
            <a:r>
              <a:rPr lang="pt-BR" dirty="0"/>
              <a:t>princípios fundamentais dos processos formativos: igualdade (considerando o conteúdo), pluralidade (concepções de </a:t>
            </a:r>
            <a:r>
              <a:rPr lang="pt-BR" dirty="0" err="1"/>
              <a:t>idéias</a:t>
            </a:r>
            <a:r>
              <a:rPr lang="pt-BR" dirty="0"/>
              <a:t>) e diversidade (considerando as culturas).</a:t>
            </a:r>
          </a:p>
          <a:p>
            <a:pPr lvl="0"/>
            <a:r>
              <a:rPr lang="pt-BR" dirty="0"/>
              <a:t>a sala de aula é o lugar privilegiado para aprender e pode assumir várias possibilidades considerando as dinâmicas presenciais e  à distância.</a:t>
            </a:r>
          </a:p>
          <a:p>
            <a:pPr lvl="0"/>
            <a:r>
              <a:rPr lang="pt-BR" dirty="0"/>
              <a:t>o padrão de qualidade de uma escola tem uma relação direta com a gestão do projeto pedagógico da escola</a:t>
            </a:r>
          </a:p>
          <a:p>
            <a:endParaRPr lang="pt-BR" dirty="0"/>
          </a:p>
        </p:txBody>
      </p:sp>
      <p:sp>
        <p:nvSpPr>
          <p:cNvPr id="3" name="Título 2"/>
          <p:cNvSpPr>
            <a:spLocks noGrp="1"/>
          </p:cNvSpPr>
          <p:nvPr>
            <p:ph type="title"/>
          </p:nvPr>
        </p:nvSpPr>
        <p:spPr/>
        <p:txBody>
          <a:bodyPr/>
          <a:lstStyle/>
          <a:p>
            <a:r>
              <a:rPr lang="pt-BR" sz="3200" dirty="0" smtClean="0"/>
              <a:t>Dimensão do direito e a escola</a:t>
            </a:r>
            <a:endParaRPr lang="pt-BR" sz="3200" dirty="0"/>
          </a:p>
        </p:txBody>
      </p:sp>
    </p:spTree>
    <p:extLst>
      <p:ext uri="{BB962C8B-B14F-4D97-AF65-F5344CB8AC3E}">
        <p14:creationId xmlns:p14="http://schemas.microsoft.com/office/powerpoint/2010/main" val="426458688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23528" y="332656"/>
            <a:ext cx="7772400" cy="1470025"/>
          </a:xfrm>
        </p:spPr>
        <p:txBody>
          <a:bodyPr/>
          <a:lstStyle/>
          <a:p>
            <a:pPr algn="l"/>
            <a:r>
              <a:rPr lang="pt-BR" sz="3600" b="1" dirty="0" smtClean="0">
                <a:solidFill>
                  <a:schemeClr val="tx1"/>
                </a:solidFill>
              </a:rPr>
              <a:t>O chão da escola</a:t>
            </a:r>
            <a:r>
              <a:rPr lang="pt-BR" dirty="0" smtClean="0"/>
              <a:t>...</a:t>
            </a:r>
            <a:endParaRPr lang="pt-BR" dirty="0"/>
          </a:p>
        </p:txBody>
      </p:sp>
      <p:sp>
        <p:nvSpPr>
          <p:cNvPr id="3" name="Subtítulo 2"/>
          <p:cNvSpPr>
            <a:spLocks noGrp="1"/>
          </p:cNvSpPr>
          <p:nvPr>
            <p:ph type="subTitle" idx="1"/>
          </p:nvPr>
        </p:nvSpPr>
        <p:spPr>
          <a:xfrm>
            <a:off x="755576" y="4491815"/>
            <a:ext cx="7624936" cy="1752600"/>
          </a:xfrm>
        </p:spPr>
        <p:txBody>
          <a:bodyPr>
            <a:noAutofit/>
          </a:bodyPr>
          <a:lstStyle/>
          <a:p>
            <a:r>
              <a:rPr lang="pt-BR" sz="2000" b="1" dirty="0" smtClean="0">
                <a:solidFill>
                  <a:schemeClr val="tx1"/>
                </a:solidFill>
              </a:rPr>
              <a:t>O Projeto Político Pedagógico (PPP) orienta a avaliação das atividades e como ela se articula através dos objetivos traçados para a formação dos sujeitos, problematizando os conteúdos e contextualizando em sentido vivencial</a:t>
            </a:r>
            <a:r>
              <a:rPr lang="pt-BR" sz="2800" b="1" dirty="0" smtClean="0">
                <a:solidFill>
                  <a:schemeClr val="tx1"/>
                </a:solidFill>
              </a:rPr>
              <a:t>.</a:t>
            </a:r>
            <a:endParaRPr lang="pt-BR" sz="2800" b="1" dirty="0">
              <a:solidFill>
                <a:schemeClr val="tx1"/>
              </a:solidFill>
            </a:endParaRPr>
          </a:p>
        </p:txBody>
      </p:sp>
      <p:pic>
        <p:nvPicPr>
          <p:cNvPr id="24578" name="Picture 2" descr="http://comps.fotosearch.com/bigcomps/UNW/UNW692/u12427528.jpg"/>
          <p:cNvPicPr>
            <a:picLocks noChangeAspect="1" noChangeArrowheads="1"/>
          </p:cNvPicPr>
          <p:nvPr/>
        </p:nvPicPr>
        <p:blipFill rotWithShape="1">
          <a:blip r:embed="rId2">
            <a:extLst>
              <a:ext uri="{28A0092B-C50C-407E-A947-70E740481C1C}">
                <a14:useLocalDpi xmlns:a14="http://schemas.microsoft.com/office/drawing/2010/main" val="0"/>
              </a:ext>
            </a:extLst>
          </a:blip>
          <a:srcRect b="9090"/>
          <a:stretch/>
        </p:blipFill>
        <p:spPr bwMode="auto">
          <a:xfrm>
            <a:off x="1331640" y="1268760"/>
            <a:ext cx="4762500" cy="3048031"/>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a:extLst/>
        </p:spPr>
      </p:pic>
    </p:spTree>
    <p:extLst>
      <p:ext uri="{BB962C8B-B14F-4D97-AF65-F5344CB8AC3E}">
        <p14:creationId xmlns:p14="http://schemas.microsoft.com/office/powerpoint/2010/main" val="62981399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2.bp.blogspot.com/_2iWY-PpWm4k/R1MpBD0s9DI/AAAAAAAABO4/RtkHteP8MZ8/s1600-R/Remar.jpg"/>
          <p:cNvPicPr>
            <a:picLocks noChangeAspect="1" noChangeArrowheads="1"/>
          </p:cNvPicPr>
          <p:nvPr/>
        </p:nvPicPr>
        <p:blipFill rotWithShape="1">
          <a:blip r:embed="rId2">
            <a:extLst>
              <a:ext uri="{28A0092B-C50C-407E-A947-70E740481C1C}">
                <a14:useLocalDpi xmlns:a14="http://schemas.microsoft.com/office/drawing/2010/main" val="0"/>
              </a:ext>
            </a:extLst>
          </a:blip>
          <a:srcRect t="3322" b="3150"/>
          <a:stretch/>
        </p:blipFill>
        <p:spPr bwMode="auto">
          <a:xfrm>
            <a:off x="1453852" y="1196752"/>
            <a:ext cx="6286500" cy="4142509"/>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a:extLst/>
        </p:spPr>
      </p:pic>
      <p:sp>
        <p:nvSpPr>
          <p:cNvPr id="2" name="Título 1"/>
          <p:cNvSpPr>
            <a:spLocks noGrp="1"/>
          </p:cNvSpPr>
          <p:nvPr>
            <p:ph type="ctrTitle"/>
          </p:nvPr>
        </p:nvSpPr>
        <p:spPr>
          <a:xfrm>
            <a:off x="827584" y="116632"/>
            <a:ext cx="7772400" cy="1470025"/>
          </a:xfrm>
        </p:spPr>
        <p:txBody>
          <a:bodyPr>
            <a:normAutofit/>
          </a:bodyPr>
          <a:lstStyle/>
          <a:p>
            <a:r>
              <a:rPr lang="pt-BR" sz="3600" b="1" dirty="0" smtClean="0">
                <a:solidFill>
                  <a:schemeClr val="tx1"/>
                </a:solidFill>
              </a:rPr>
              <a:t>Avaliação formativa</a:t>
            </a:r>
            <a:endParaRPr lang="pt-BR" sz="3600" b="1" dirty="0">
              <a:solidFill>
                <a:schemeClr val="tx1"/>
              </a:solidFill>
            </a:endParaRPr>
          </a:p>
        </p:txBody>
      </p:sp>
      <p:sp>
        <p:nvSpPr>
          <p:cNvPr id="3" name="Subtítulo 2"/>
          <p:cNvSpPr>
            <a:spLocks noGrp="1"/>
          </p:cNvSpPr>
          <p:nvPr>
            <p:ph type="subTitle" idx="1"/>
          </p:nvPr>
        </p:nvSpPr>
        <p:spPr>
          <a:xfrm>
            <a:off x="179512" y="5445224"/>
            <a:ext cx="8964488" cy="1752600"/>
          </a:xfrm>
        </p:spPr>
        <p:txBody>
          <a:bodyPr/>
          <a:lstStyle/>
          <a:p>
            <a:r>
              <a:rPr lang="pt-BR" b="1" dirty="0" smtClean="0">
                <a:solidFill>
                  <a:schemeClr val="tx1"/>
                </a:solidFill>
              </a:rPr>
              <a:t>interface entre teoria </a:t>
            </a:r>
            <a:r>
              <a:rPr lang="pt-BR" b="1" dirty="0">
                <a:solidFill>
                  <a:schemeClr val="tx1"/>
                </a:solidFill>
              </a:rPr>
              <a:t>e </a:t>
            </a:r>
            <a:r>
              <a:rPr lang="pt-BR" b="1" dirty="0" smtClean="0">
                <a:solidFill>
                  <a:schemeClr val="tx1"/>
                </a:solidFill>
              </a:rPr>
              <a:t>prática</a:t>
            </a:r>
            <a:endParaRPr lang="pt-BR" b="1" dirty="0">
              <a:solidFill>
                <a:schemeClr val="tx1"/>
              </a:solidFill>
            </a:endParaRPr>
          </a:p>
          <a:p>
            <a:r>
              <a:rPr lang="pt-BR" b="1" dirty="0" smtClean="0">
                <a:solidFill>
                  <a:schemeClr val="tx1"/>
                </a:solidFill>
              </a:rPr>
              <a:t>(atividades e aprendizagens)</a:t>
            </a:r>
            <a:endParaRPr lang="pt-BR" b="1" dirty="0">
              <a:solidFill>
                <a:schemeClr val="tx1"/>
              </a:solidFill>
            </a:endParaRPr>
          </a:p>
        </p:txBody>
      </p:sp>
    </p:spTree>
    <p:extLst>
      <p:ext uri="{BB962C8B-B14F-4D97-AF65-F5344CB8AC3E}">
        <p14:creationId xmlns:p14="http://schemas.microsoft.com/office/powerpoint/2010/main" val="283913698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55576" y="1916832"/>
            <a:ext cx="7772400" cy="891530"/>
          </a:xfrm>
        </p:spPr>
        <p:txBody>
          <a:bodyPr>
            <a:noAutofit/>
          </a:bodyPr>
          <a:lstStyle/>
          <a:p>
            <a:r>
              <a:rPr lang="pt-BR" sz="2400" dirty="0" smtClean="0">
                <a:solidFill>
                  <a:schemeClr val="tx1"/>
                </a:solidFill>
              </a:rPr>
              <a:t>A </a:t>
            </a:r>
            <a:r>
              <a:rPr lang="pt-BR" sz="2400" b="1" dirty="0" smtClean="0">
                <a:solidFill>
                  <a:schemeClr val="tx1"/>
                </a:solidFill>
              </a:rPr>
              <a:t>avaliação</a:t>
            </a:r>
            <a:r>
              <a:rPr lang="pt-BR" sz="2400" dirty="0" smtClean="0">
                <a:solidFill>
                  <a:schemeClr val="tx1"/>
                </a:solidFill>
              </a:rPr>
              <a:t> e o </a:t>
            </a:r>
            <a:r>
              <a:rPr lang="pt-BR" sz="2400" b="1" dirty="0" smtClean="0">
                <a:solidFill>
                  <a:schemeClr val="tx1"/>
                </a:solidFill>
              </a:rPr>
              <a:t>planejamento</a:t>
            </a:r>
            <a:r>
              <a:rPr lang="pt-BR" sz="2400" dirty="0" smtClean="0">
                <a:solidFill>
                  <a:schemeClr val="tx1"/>
                </a:solidFill>
              </a:rPr>
              <a:t> tem a vida como o núcleo de conexões. Assim, possibilitam associar o local com o global. O diálogo é um princípio norteador do ensinar e do aprender</a:t>
            </a:r>
            <a:r>
              <a:rPr lang="pt-BR" sz="3200" dirty="0" smtClean="0"/>
              <a:t>.</a:t>
            </a:r>
            <a:endParaRPr lang="pt-BR" sz="3200" dirty="0"/>
          </a:p>
        </p:txBody>
      </p:sp>
      <p:pic>
        <p:nvPicPr>
          <p:cNvPr id="26626" name="Picture 2" descr="http://gentedefe.com/femazoti/files/2009/09/barco_com_rem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8575" y="3645024"/>
            <a:ext cx="3672388" cy="275429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47482654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360440" y="2492896"/>
            <a:ext cx="4892080" cy="1470025"/>
          </a:xfrm>
        </p:spPr>
        <p:txBody>
          <a:bodyPr>
            <a:noAutofit/>
          </a:bodyPr>
          <a:lstStyle/>
          <a:p>
            <a:r>
              <a:rPr lang="pt-BR" sz="3200" b="1" dirty="0" smtClean="0">
                <a:solidFill>
                  <a:schemeClr val="tx1"/>
                </a:solidFill>
              </a:rPr>
              <a:t>Que caminhos percorremos para alcançar determinados</a:t>
            </a:r>
            <a:br>
              <a:rPr lang="pt-BR" sz="3200" b="1" dirty="0" smtClean="0">
                <a:solidFill>
                  <a:schemeClr val="tx1"/>
                </a:solidFill>
              </a:rPr>
            </a:br>
            <a:r>
              <a:rPr lang="pt-BR" sz="3200" b="1" dirty="0" smtClean="0">
                <a:solidFill>
                  <a:schemeClr val="tx1"/>
                </a:solidFill>
              </a:rPr>
              <a:t>objetivos?</a:t>
            </a:r>
            <a:endParaRPr lang="pt-BR" sz="3200" b="1" dirty="0">
              <a:solidFill>
                <a:schemeClr val="tx1"/>
              </a:solidFill>
            </a:endParaRPr>
          </a:p>
        </p:txBody>
      </p:sp>
      <p:pic>
        <p:nvPicPr>
          <p:cNvPr id="25602" name="Picture 2" descr="http://apaulasiewerdt.files.wordpress.com/2010/03/11nb.jpg"/>
          <p:cNvPicPr>
            <a:picLocks noChangeAspect="1" noChangeArrowheads="1"/>
          </p:cNvPicPr>
          <p:nvPr/>
        </p:nvPicPr>
        <p:blipFill rotWithShape="1">
          <a:blip r:embed="rId2">
            <a:extLst>
              <a:ext uri="{28A0092B-C50C-407E-A947-70E740481C1C}">
                <a14:useLocalDpi xmlns:a14="http://schemas.microsoft.com/office/drawing/2010/main" val="0"/>
              </a:ext>
            </a:extLst>
          </a:blip>
          <a:srcRect l="15303" r="18531"/>
          <a:stretch/>
        </p:blipFill>
        <p:spPr bwMode="auto">
          <a:xfrm>
            <a:off x="0" y="-26610"/>
            <a:ext cx="4427984" cy="698400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136909026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http://3.bp.blogspot.com/_bRzmKABcdDU/THXJ8eB--4I/AAAAAAAAAqw/mm8tldI5-yo/s1600/1210086025_barquinho_de_papel.jpg"/>
          <p:cNvPicPr>
            <a:picLocks noChangeAspect="1" noChangeArrowheads="1"/>
          </p:cNvPicPr>
          <p:nvPr/>
        </p:nvPicPr>
        <p:blipFill rotWithShape="1">
          <a:blip r:embed="rId2">
            <a:extLst>
              <a:ext uri="{28A0092B-C50C-407E-A947-70E740481C1C}">
                <a14:useLocalDpi xmlns:a14="http://schemas.microsoft.com/office/drawing/2010/main" val="0"/>
              </a:ext>
            </a:extLst>
          </a:blip>
          <a:srcRect b="12692"/>
          <a:stretch/>
        </p:blipFill>
        <p:spPr bwMode="auto">
          <a:xfrm>
            <a:off x="539552" y="1916832"/>
            <a:ext cx="7776864" cy="4515805"/>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a:extLst/>
        </p:spPr>
      </p:pic>
      <p:sp>
        <p:nvSpPr>
          <p:cNvPr id="2" name="Título 1"/>
          <p:cNvSpPr>
            <a:spLocks noGrp="1"/>
          </p:cNvSpPr>
          <p:nvPr>
            <p:ph type="ctrTitle"/>
          </p:nvPr>
        </p:nvSpPr>
        <p:spPr>
          <a:xfrm>
            <a:off x="395536" y="764704"/>
            <a:ext cx="7772400" cy="1470025"/>
          </a:xfrm>
        </p:spPr>
        <p:txBody>
          <a:bodyPr>
            <a:normAutofit/>
          </a:bodyPr>
          <a:lstStyle/>
          <a:p>
            <a:r>
              <a:rPr lang="pt-BR" sz="2700" dirty="0" smtClean="0">
                <a:solidFill>
                  <a:schemeClr val="tx1"/>
                </a:solidFill>
              </a:rPr>
              <a:t>O </a:t>
            </a:r>
            <a:r>
              <a:rPr lang="pt-BR" sz="2700" b="1" dirty="0" smtClean="0">
                <a:solidFill>
                  <a:schemeClr val="tx1"/>
                </a:solidFill>
              </a:rPr>
              <a:t>planejamento</a:t>
            </a:r>
            <a:r>
              <a:rPr lang="pt-BR" sz="2700" dirty="0" smtClean="0">
                <a:solidFill>
                  <a:schemeClr val="tx1"/>
                </a:solidFill>
              </a:rPr>
              <a:t> dever ser </a:t>
            </a:r>
            <a:r>
              <a:rPr lang="pt-BR" sz="2700" b="1" dirty="0" smtClean="0">
                <a:solidFill>
                  <a:schemeClr val="tx1"/>
                </a:solidFill>
              </a:rPr>
              <a:t>flexível </a:t>
            </a:r>
            <a:r>
              <a:rPr lang="pt-BR" sz="2700" dirty="0" smtClean="0">
                <a:solidFill>
                  <a:schemeClr val="tx1"/>
                </a:solidFill>
              </a:rPr>
              <a:t>para elaborar estratégias que possam pensar o todo da escola</a:t>
            </a:r>
            <a:r>
              <a:rPr lang="pt-BR" dirty="0" smtClean="0"/>
              <a:t>.</a:t>
            </a:r>
            <a:endParaRPr lang="pt-BR" dirty="0"/>
          </a:p>
        </p:txBody>
      </p:sp>
      <p:sp>
        <p:nvSpPr>
          <p:cNvPr id="3" name="CaixaDeTexto 2"/>
          <p:cNvSpPr txBox="1"/>
          <p:nvPr/>
        </p:nvSpPr>
        <p:spPr>
          <a:xfrm>
            <a:off x="6804248" y="6165304"/>
            <a:ext cx="2160240" cy="369332"/>
          </a:xfrm>
          <a:prstGeom prst="rect">
            <a:avLst/>
          </a:prstGeom>
          <a:noFill/>
        </p:spPr>
        <p:txBody>
          <a:bodyPr wrap="square" rtlCol="0">
            <a:spAutoFit/>
          </a:bodyPr>
          <a:lstStyle/>
          <a:p>
            <a:pPr algn="r"/>
            <a:r>
              <a:rPr lang="pt-BR" b="1" dirty="0" smtClean="0">
                <a:solidFill>
                  <a:srgbClr val="FF0000"/>
                </a:solidFill>
              </a:rPr>
              <a:t>CENA 3</a:t>
            </a:r>
            <a:endParaRPr lang="pt-BR" b="1" dirty="0">
              <a:solidFill>
                <a:srgbClr val="FF0000"/>
              </a:solidFill>
            </a:endParaRPr>
          </a:p>
        </p:txBody>
      </p:sp>
    </p:spTree>
    <p:extLst>
      <p:ext uri="{BB962C8B-B14F-4D97-AF65-F5344CB8AC3E}">
        <p14:creationId xmlns:p14="http://schemas.microsoft.com/office/powerpoint/2010/main" val="135941422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4.bp.blogspot.com/_52ekAolwQC4/S-k8k6ghOeI/AAAAAAAACEE/LxO6zPDLZxA/s1600/3684694336_e6a3c68460_b.jpg"/>
          <p:cNvPicPr>
            <a:picLocks noChangeAspect="1" noChangeArrowheads="1"/>
          </p:cNvPicPr>
          <p:nvPr/>
        </p:nvPicPr>
        <p:blipFill rotWithShape="1">
          <a:blip r:embed="rId2">
            <a:extLst>
              <a:ext uri="{28A0092B-C50C-407E-A947-70E740481C1C}">
                <a14:useLocalDpi xmlns:a14="http://schemas.microsoft.com/office/drawing/2010/main" val="0"/>
              </a:ext>
            </a:extLst>
          </a:blip>
          <a:srcRect l="20951"/>
          <a:stretch/>
        </p:blipFill>
        <p:spPr bwMode="auto">
          <a:xfrm>
            <a:off x="755576" y="476672"/>
            <a:ext cx="7174707" cy="601971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2" name="Título 1"/>
          <p:cNvSpPr>
            <a:spLocks noGrp="1"/>
          </p:cNvSpPr>
          <p:nvPr>
            <p:ph type="ctrTitle"/>
          </p:nvPr>
        </p:nvSpPr>
        <p:spPr>
          <a:xfrm rot="21159560">
            <a:off x="1691680" y="5013250"/>
            <a:ext cx="7772400" cy="1470025"/>
          </a:xfrm>
        </p:spPr>
        <p:txBody>
          <a:bodyPr/>
          <a:lstStyle/>
          <a:p>
            <a:r>
              <a:rPr lang="pt-BR" sz="3200" b="1" dirty="0" smtClean="0">
                <a:solidFill>
                  <a:schemeClr val="tx1"/>
                </a:solidFill>
              </a:rPr>
              <a:t>Navegar é preciso</a:t>
            </a:r>
            <a:r>
              <a:rPr lang="pt-BR" b="1" dirty="0" smtClean="0"/>
              <a:t>!</a:t>
            </a:r>
            <a:endParaRPr lang="pt-BR" b="1" dirty="0"/>
          </a:p>
        </p:txBody>
      </p:sp>
    </p:spTree>
    <p:extLst>
      <p:ext uri="{BB962C8B-B14F-4D97-AF65-F5344CB8AC3E}">
        <p14:creationId xmlns:p14="http://schemas.microsoft.com/office/powerpoint/2010/main" val="313136080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http://marsupialdocerrado.files.wordpress.com/2010/07/9136barc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9611883" cy="7208912"/>
          </a:xfrm>
          <a:prstGeom prst="rect">
            <a:avLst/>
          </a:prstGeom>
          <a:noFill/>
          <a:extLst>
            <a:ext uri="{909E8E84-426E-40DD-AFC4-6F175D3DCCD1}">
              <a14:hiddenFill xmlns:a14="http://schemas.microsoft.com/office/drawing/2010/main">
                <a:solidFill>
                  <a:srgbClr val="FFFFFF"/>
                </a:solidFill>
              </a14:hiddenFill>
            </a:ext>
          </a:extLst>
        </p:spPr>
      </p:pic>
      <p:sp>
        <p:nvSpPr>
          <p:cNvPr id="3" name="Espaço Reservado para Conteúdo 2"/>
          <p:cNvSpPr>
            <a:spLocks noGrp="1"/>
          </p:cNvSpPr>
          <p:nvPr>
            <p:ph idx="1"/>
          </p:nvPr>
        </p:nvSpPr>
        <p:spPr/>
        <p:txBody>
          <a:bodyPr>
            <a:normAutofit fontScale="47500" lnSpcReduction="20000"/>
          </a:bodyPr>
          <a:lstStyle/>
          <a:p>
            <a:r>
              <a:rPr lang="pt-BR" dirty="0" smtClean="0"/>
              <a:t>HARDT, Lúcia S. Currículo e Avaliação. In: Organização Escolar. Florianópolis: Filosofia/EaD/UFSC, 2010.</a:t>
            </a:r>
          </a:p>
          <a:p>
            <a:r>
              <a:rPr lang="pt-BR" dirty="0" smtClean="0"/>
              <a:t>MOREIRA, Antônio Flavio B. Currículo, diferença cultural e diálogo. Educação &amp; Sociedade, v. 23, n 79, p. 15-38, ago, 2002.</a:t>
            </a:r>
          </a:p>
          <a:p>
            <a:r>
              <a:rPr lang="pt-BR" dirty="0" smtClean="0"/>
              <a:t>SILVA, Tomaz Tadeu da. Identidade e diferença: impertinências. Educação &amp; Sociedade, v. 23, p. 65-66, ago, 2002. ISSN 0101-7330.</a:t>
            </a:r>
          </a:p>
          <a:p>
            <a:r>
              <a:rPr lang="pt-BR" dirty="0" smtClean="0"/>
              <a:t>BACHELARD, Gaston. O Ar e os Sonhos. SP: Martins Fontes, 1990.</a:t>
            </a:r>
          </a:p>
          <a:p>
            <a:r>
              <a:rPr lang="pt-BR" dirty="0" smtClean="0"/>
              <a:t>BAUMAN, Zygmunt. (tradução Mauro Gama, Claudia Martinelli Gama) O Mal-estar na Pós-Modernidade. Rio de Janeiro: Jorge Zahar Ed., 1988.</a:t>
            </a:r>
          </a:p>
          <a:p>
            <a:r>
              <a:rPr lang="pt-BR" dirty="0" smtClean="0"/>
              <a:t>CALVINO, Ítalo (tradução Ivo barroso) Seis propostas para o próximo milênio. São Paulo; Companhia das letras, 1990</a:t>
            </a:r>
            <a:r>
              <a:rPr lang="pt-BR" dirty="0" smtClean="0"/>
              <a:t>.</a:t>
            </a:r>
          </a:p>
          <a:p>
            <a:r>
              <a:rPr lang="pt-BR" dirty="0" smtClean="0"/>
              <a:t>LEITE, Amanda. Arte e imagem </a:t>
            </a:r>
            <a:r>
              <a:rPr lang="pt-BR" smtClean="0"/>
              <a:t>do PowerPoint</a:t>
            </a:r>
            <a:r>
              <a:rPr lang="pt-BR" dirty="0" smtClean="0"/>
              <a:t>. 2012</a:t>
            </a:r>
            <a:endParaRPr lang="pt-BR" dirty="0" smtClean="0"/>
          </a:p>
          <a:p>
            <a:r>
              <a:rPr lang="pt-BR" dirty="0" smtClean="0"/>
              <a:t>MARTINS, Angela Maria  e  SOUSA, Sandra Zákia. A produção científica sobre avaliação educacional e gestão de sistemas e de escolas: o campo da questão entre 2000 e 2008. Ensaio: aval.pol.públ.Educ. [online]. 2012, vol.20, n.74, pp. 9-26. ISSN 0104-403</a:t>
            </a:r>
          </a:p>
          <a:p>
            <a:r>
              <a:rPr lang="pt-BR" dirty="0" smtClean="0"/>
              <a:t> NIETZSCHE, Friedrich. Crepúsculo dos ídolos ou como se filosofa com o martelo. Trad.      Paulo César de Souza. São Paulo: Companhia das Letras, 2006.</a:t>
            </a:r>
          </a:p>
          <a:p>
            <a:r>
              <a:rPr lang="pt-BR" dirty="0" smtClean="0"/>
              <a:t>RISTOF, Dilvo Ivo. Universidade em foco: reflexões sobre a educação superior. Florianópolis: Insular, 1999.</a:t>
            </a:r>
          </a:p>
          <a:p>
            <a:r>
              <a:rPr lang="pt-BR" dirty="0" smtClean="0"/>
              <a:t>VIESENTEINER, J. L. Aprender a ver, aprender a pensar, aprender a falar e escrever: condições do conceito de Bildung no Crepúsculo dos Ídolos de Nietzsche. Artigo no prelo e disponibilizado em Palestra/UFSC-2011.</a:t>
            </a:r>
          </a:p>
          <a:p>
            <a:endParaRPr lang="pt-BR" dirty="0" smtClean="0"/>
          </a:p>
          <a:p>
            <a:endParaRPr lang="pt-BR" dirty="0" smtClean="0"/>
          </a:p>
          <a:p>
            <a:endParaRPr lang="pt-BR" dirty="0"/>
          </a:p>
        </p:txBody>
      </p:sp>
      <p:sp>
        <p:nvSpPr>
          <p:cNvPr id="2" name="Título 1"/>
          <p:cNvSpPr>
            <a:spLocks noGrp="1"/>
          </p:cNvSpPr>
          <p:nvPr>
            <p:ph type="title"/>
          </p:nvPr>
        </p:nvSpPr>
        <p:spPr/>
        <p:txBody>
          <a:bodyPr/>
          <a:lstStyle/>
          <a:p>
            <a:r>
              <a:rPr lang="pt-BR" dirty="0" smtClean="0"/>
              <a:t>Referências</a:t>
            </a:r>
            <a:endParaRPr lang="pt-BR" dirty="0"/>
          </a:p>
        </p:txBody>
      </p:sp>
    </p:spTree>
    <p:extLst>
      <p:ext uri="{BB962C8B-B14F-4D97-AF65-F5344CB8AC3E}">
        <p14:creationId xmlns:p14="http://schemas.microsoft.com/office/powerpoint/2010/main" val="330040247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Conteúdo 1"/>
          <p:cNvSpPr>
            <a:spLocks noGrp="1"/>
          </p:cNvSpPr>
          <p:nvPr>
            <p:ph idx="1"/>
          </p:nvPr>
        </p:nvSpPr>
        <p:spPr/>
        <p:txBody>
          <a:bodyPr/>
          <a:lstStyle/>
          <a:p>
            <a:r>
              <a:rPr lang="pt-BR" dirty="0" smtClean="0"/>
              <a:t>Obrigada!!</a:t>
            </a:r>
          </a:p>
          <a:p>
            <a:r>
              <a:rPr lang="pt-BR" dirty="0" smtClean="0"/>
              <a:t>Lúcia Schneider Hardt</a:t>
            </a:r>
          </a:p>
          <a:p>
            <a:r>
              <a:rPr lang="pt-BR" dirty="0" smtClean="0"/>
              <a:t>Professora adjunta IV da Universidade Federal de Santa Catarina</a:t>
            </a:r>
          </a:p>
          <a:p>
            <a:r>
              <a:rPr lang="pt-BR" dirty="0" smtClean="0"/>
              <a:t>E-mail: luciashardt@gmail.com</a:t>
            </a:r>
            <a:endParaRPr lang="pt-BR" dirty="0"/>
          </a:p>
        </p:txBody>
      </p:sp>
      <p:sp>
        <p:nvSpPr>
          <p:cNvPr id="3" name="Título 2"/>
          <p:cNvSpPr>
            <a:spLocks noGrp="1"/>
          </p:cNvSpPr>
          <p:nvPr>
            <p:ph type="title"/>
          </p:nvPr>
        </p:nvSpPr>
        <p:spPr/>
        <p:txBody>
          <a:bodyPr/>
          <a:lstStyle/>
          <a:p>
            <a:endParaRPr lang="pt-BR" dirty="0"/>
          </a:p>
        </p:txBody>
      </p:sp>
    </p:spTree>
    <p:extLst>
      <p:ext uri="{BB962C8B-B14F-4D97-AF65-F5344CB8AC3E}">
        <p14:creationId xmlns:p14="http://schemas.microsoft.com/office/powerpoint/2010/main" val="20166169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Conteúdo 1"/>
          <p:cNvSpPr>
            <a:spLocks noGrp="1"/>
          </p:cNvSpPr>
          <p:nvPr>
            <p:ph idx="1"/>
          </p:nvPr>
        </p:nvSpPr>
        <p:spPr/>
        <p:txBody>
          <a:bodyPr>
            <a:normAutofit fontScale="92500"/>
          </a:bodyPr>
          <a:lstStyle/>
          <a:p>
            <a:r>
              <a:rPr lang="pt-BR" dirty="0"/>
              <a:t> Segundo Cury, a palavra “gestão” implica “chamar para si”, “carregar”, “fazer brotar”, “germinar”, “fazer nascer”. O gestor tem, portanto, a tarefa de chamar para si as tarefas acima indicadas, agindo sob uma perspectiva democrática, concretizando e materializando o que a história e a mobilização de muitos sujeitos conquistaram ao longo da trajetória humana considerando o direito à educação. A arte de governar implica suportar as turbulências e fazer do lugar concreto que é a escola um lugar de ações possíveis priorizando o direito à educação que todo ser humano tem.</a:t>
            </a:r>
          </a:p>
          <a:p>
            <a:endParaRPr lang="pt-BR" dirty="0"/>
          </a:p>
        </p:txBody>
      </p:sp>
      <p:sp>
        <p:nvSpPr>
          <p:cNvPr id="3" name="Título 2"/>
          <p:cNvSpPr>
            <a:spLocks noGrp="1"/>
          </p:cNvSpPr>
          <p:nvPr>
            <p:ph type="title"/>
          </p:nvPr>
        </p:nvSpPr>
        <p:spPr/>
        <p:txBody>
          <a:bodyPr/>
          <a:lstStyle/>
          <a:p>
            <a:r>
              <a:rPr lang="pt-BR" dirty="0" smtClean="0"/>
              <a:t>Conceito de gestão</a:t>
            </a:r>
            <a:endParaRPr lang="pt-BR" dirty="0"/>
          </a:p>
        </p:txBody>
      </p:sp>
    </p:spTree>
    <p:extLst>
      <p:ext uri="{BB962C8B-B14F-4D97-AF65-F5344CB8AC3E}">
        <p14:creationId xmlns:p14="http://schemas.microsoft.com/office/powerpoint/2010/main" val="8778410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Conteúdo 1"/>
          <p:cNvSpPr>
            <a:spLocks noGrp="1"/>
          </p:cNvSpPr>
          <p:nvPr>
            <p:ph idx="1"/>
          </p:nvPr>
        </p:nvSpPr>
        <p:spPr/>
        <p:txBody>
          <a:bodyPr/>
          <a:lstStyle/>
          <a:p>
            <a:r>
              <a:rPr lang="pt-BR" dirty="0" smtClean="0"/>
              <a:t>Apresentaremos três casos para materializar nosso diálogo:</a:t>
            </a:r>
          </a:p>
          <a:p>
            <a:r>
              <a:rPr lang="pt-BR" dirty="0" smtClean="0"/>
              <a:t>a)</a:t>
            </a:r>
            <a:r>
              <a:rPr lang="pt-BR" dirty="0"/>
              <a:t> 1º cenário</a:t>
            </a:r>
            <a:r>
              <a:rPr lang="pt-BR" dirty="0" smtClean="0"/>
              <a:t>: </a:t>
            </a:r>
            <a:r>
              <a:rPr lang="pt-BR" dirty="0"/>
              <a:t>í</a:t>
            </a:r>
            <a:r>
              <a:rPr lang="pt-BR" dirty="0" smtClean="0"/>
              <a:t>ndices de avaliação. Fonte: </a:t>
            </a:r>
            <a:r>
              <a:rPr lang="pt-BR" dirty="0"/>
              <a:t>reportagem da Revista Época de 6/10/2012</a:t>
            </a:r>
          </a:p>
          <a:p>
            <a:r>
              <a:rPr lang="pt-BR" dirty="0" smtClean="0"/>
              <a:t>b) 2º cenário: fonte acadêmica: Estado da Arte sobre gestão escolar</a:t>
            </a:r>
          </a:p>
          <a:p>
            <a:r>
              <a:rPr lang="pt-BR" dirty="0" smtClean="0"/>
              <a:t>c)3º cenário: fonte; IBGE</a:t>
            </a:r>
            <a:endParaRPr lang="pt-BR" dirty="0"/>
          </a:p>
        </p:txBody>
      </p:sp>
      <p:sp>
        <p:nvSpPr>
          <p:cNvPr id="3" name="Título 2"/>
          <p:cNvSpPr>
            <a:spLocks noGrp="1"/>
          </p:cNvSpPr>
          <p:nvPr>
            <p:ph type="title"/>
          </p:nvPr>
        </p:nvSpPr>
        <p:spPr/>
        <p:txBody>
          <a:bodyPr/>
          <a:lstStyle/>
          <a:p>
            <a:r>
              <a:rPr lang="pt-BR" sz="2800" dirty="0" smtClean="0"/>
              <a:t>Cenários da “qualidade” na Educação</a:t>
            </a:r>
            <a:endParaRPr lang="pt-BR" sz="2800" dirty="0"/>
          </a:p>
        </p:txBody>
      </p:sp>
    </p:spTree>
    <p:extLst>
      <p:ext uri="{BB962C8B-B14F-4D97-AF65-F5344CB8AC3E}">
        <p14:creationId xmlns:p14="http://schemas.microsoft.com/office/powerpoint/2010/main" val="23214188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2160578" y="984041"/>
            <a:ext cx="5112568" cy="5663089"/>
          </a:xfrm>
          <a:prstGeom prst="rect">
            <a:avLst/>
          </a:prstGeom>
        </p:spPr>
        <p:txBody>
          <a:bodyPr wrap="square">
            <a:spAutoFit/>
          </a:bodyPr>
          <a:lstStyle/>
          <a:p>
            <a:pPr indent="457200" algn="just">
              <a:spcBef>
                <a:spcPts val="600"/>
              </a:spcBef>
              <a:spcAft>
                <a:spcPts val="600"/>
              </a:spcAft>
            </a:pPr>
            <a:r>
              <a:rPr lang="pt-BR" dirty="0" smtClean="0"/>
              <a:t>Ernesto </a:t>
            </a:r>
            <a:r>
              <a:rPr lang="pt-BR" dirty="0"/>
              <a:t>Martins, coordenador de projetos da Fundação Lemann, analisou os resultados da </a:t>
            </a:r>
            <a:r>
              <a:rPr lang="pt-BR" b="1" dirty="0">
                <a:hlinkClick r:id="rId2"/>
              </a:rPr>
              <a:t>Prova Brasil</a:t>
            </a:r>
            <a:r>
              <a:rPr lang="pt-BR" dirty="0"/>
              <a:t> de 2011, que avalia as habilidades e competências em português e matemática. Ele considerou o desempenho dos alunos do 1º ao 5º ano, séries quase totalmente de responsabilidade municipal. Usou como referência do nível de aprendizado básico os critérios elaborados pelo movimento Todos Pela Educação. Apenas cinco, num total de 929 cidades, têm 100% das escolas com nota média igual ou superior à </a:t>
            </a:r>
            <a:r>
              <a:rPr lang="pt-BR" dirty="0" smtClean="0"/>
              <a:t>recomendada.</a:t>
            </a:r>
          </a:p>
          <a:p>
            <a:pPr indent="457200" algn="just">
              <a:spcBef>
                <a:spcPts val="600"/>
              </a:spcBef>
              <a:spcAft>
                <a:spcPts val="600"/>
              </a:spcAft>
            </a:pPr>
            <a:r>
              <a:rPr lang="pt-BR" dirty="0">
                <a:solidFill>
                  <a:prstClr val="black"/>
                </a:solidFill>
              </a:rPr>
              <a:t>São elas: Sertãozinho e Lençóis Paulista, ambas em São Paulo, Foz do Iguaçu, no </a:t>
            </a:r>
            <a:r>
              <a:rPr lang="pt-BR" b="1" dirty="0">
                <a:solidFill>
                  <a:prstClr val="black"/>
                </a:solidFill>
                <a:hlinkClick r:id="rId3"/>
              </a:rPr>
              <a:t>Paraná</a:t>
            </a:r>
            <a:r>
              <a:rPr lang="pt-BR" dirty="0">
                <a:solidFill>
                  <a:prstClr val="black"/>
                </a:solidFill>
              </a:rPr>
              <a:t>, São Lourenço, em </a:t>
            </a:r>
            <a:r>
              <a:rPr lang="pt-BR" b="1" dirty="0">
                <a:solidFill>
                  <a:prstClr val="black"/>
                </a:solidFill>
                <a:hlinkClick r:id="rId4"/>
              </a:rPr>
              <a:t>Minas Gerais</a:t>
            </a:r>
            <a:r>
              <a:rPr lang="pt-BR" dirty="0">
                <a:solidFill>
                  <a:prstClr val="black"/>
                </a:solidFill>
              </a:rPr>
              <a:t>, e Sobral, no Ceará. O mesmo estudo foi feito para os resultados do 9º ano, o último do ensino fundamental. Nenhum município (nem os cinco acima) conseguiu garantir médias ideais para todas as escolas</a:t>
            </a:r>
            <a:endParaRPr lang="pt-BR" dirty="0" smtClean="0"/>
          </a:p>
          <a:p>
            <a:pPr indent="457200" algn="just">
              <a:spcBef>
                <a:spcPts val="600"/>
              </a:spcBef>
              <a:spcAft>
                <a:spcPts val="600"/>
              </a:spcAft>
            </a:pPr>
            <a:endParaRPr lang="pt-BR" dirty="0"/>
          </a:p>
        </p:txBody>
      </p:sp>
    </p:spTree>
    <p:extLst>
      <p:ext uri="{BB962C8B-B14F-4D97-AF65-F5344CB8AC3E}">
        <p14:creationId xmlns:p14="http://schemas.microsoft.com/office/powerpoint/2010/main" val="28706708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2286000" y="2274838"/>
            <a:ext cx="4572000" cy="369332"/>
          </a:xfrm>
          <a:prstGeom prst="rect">
            <a:avLst/>
          </a:prstGeom>
        </p:spPr>
        <p:txBody>
          <a:bodyPr>
            <a:spAutoFit/>
          </a:bodyPr>
          <a:lstStyle/>
          <a:p>
            <a:r>
              <a:rPr lang="pt-BR" dirty="0" smtClean="0"/>
              <a:t> </a:t>
            </a:r>
            <a:endParaRPr lang="pt-BR" dirty="0"/>
          </a:p>
        </p:txBody>
      </p:sp>
      <p:sp>
        <p:nvSpPr>
          <p:cNvPr id="9" name="Retângulo 8"/>
          <p:cNvSpPr/>
          <p:nvPr/>
        </p:nvSpPr>
        <p:spPr>
          <a:xfrm>
            <a:off x="6156176" y="692696"/>
            <a:ext cx="2286000" cy="369332"/>
          </a:xfrm>
          <a:prstGeom prst="rect">
            <a:avLst/>
          </a:prstGeom>
        </p:spPr>
        <p:txBody>
          <a:bodyPr>
            <a:spAutoFit/>
          </a:bodyPr>
          <a:lstStyle/>
          <a:p>
            <a:pPr lvl="0"/>
            <a:r>
              <a:rPr lang="pt-BR" dirty="0" smtClean="0">
                <a:solidFill>
                  <a:prstClr val="black"/>
                </a:solidFill>
              </a:rPr>
              <a:t>.</a:t>
            </a:r>
            <a:endParaRPr lang="pt-BR" dirty="0">
              <a:solidFill>
                <a:prstClr val="black"/>
              </a:solidFill>
            </a:endParaRPr>
          </a:p>
        </p:txBody>
      </p:sp>
      <p:sp>
        <p:nvSpPr>
          <p:cNvPr id="11" name="Retângulo 10"/>
          <p:cNvSpPr/>
          <p:nvPr/>
        </p:nvSpPr>
        <p:spPr>
          <a:xfrm>
            <a:off x="1403648" y="1772816"/>
            <a:ext cx="7452320" cy="3046988"/>
          </a:xfrm>
          <a:prstGeom prst="rect">
            <a:avLst/>
          </a:prstGeom>
        </p:spPr>
        <p:txBody>
          <a:bodyPr wrap="square">
            <a:spAutoFit/>
          </a:bodyPr>
          <a:lstStyle/>
          <a:p>
            <a:r>
              <a:rPr lang="pt-BR" sz="2400" dirty="0"/>
              <a:t>O indicador mais importante de qualidade de uma rede pública é os alunos terminarem a escola sabendo o que deveriam. Isso é raro no Brasil. Um estudo da Unesco com a Universidade Federal de Minas Gerais mostrou que, em 2009, 22% dos alunos das escolas públicas do Brasil concluíram o ensino fundamental sem habilidades básicas de leitura. E 39% sem conhecimentos essenciais de matemática</a:t>
            </a:r>
            <a:r>
              <a:rPr lang="pt-BR" dirty="0"/>
              <a:t>.</a:t>
            </a:r>
          </a:p>
        </p:txBody>
      </p:sp>
    </p:spTree>
    <p:extLst>
      <p:ext uri="{BB962C8B-B14F-4D97-AF65-F5344CB8AC3E}">
        <p14:creationId xmlns:p14="http://schemas.microsoft.com/office/powerpoint/2010/main" val="191340445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apa Dura">
  <a:themeElements>
    <a:clrScheme name="Capa Dura">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Capa Dura">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apa Dura">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5462</TotalTime>
  <Words>4161</Words>
  <Application>Microsoft Office PowerPoint</Application>
  <PresentationFormat>Apresentação na tela (4:3)</PresentationFormat>
  <Paragraphs>219</Paragraphs>
  <Slides>57</Slides>
  <Notes>3</Notes>
  <HiddenSlides>0</HiddenSlides>
  <MMClips>0</MMClips>
  <ScaleCrop>false</ScaleCrop>
  <HeadingPairs>
    <vt:vector size="4" baseType="variant">
      <vt:variant>
        <vt:lpstr>Tema</vt:lpstr>
      </vt:variant>
      <vt:variant>
        <vt:i4>1</vt:i4>
      </vt:variant>
      <vt:variant>
        <vt:lpstr>Títulos de slides</vt:lpstr>
      </vt:variant>
      <vt:variant>
        <vt:i4>57</vt:i4>
      </vt:variant>
    </vt:vector>
  </HeadingPairs>
  <TitlesOfParts>
    <vt:vector size="58" baseType="lpstr">
      <vt:lpstr>Capa Dura</vt:lpstr>
      <vt:lpstr>Dimensão estética da educação: outros olhares sobre a dinâmica da gestão escolar</vt:lpstr>
      <vt:lpstr>Gestão educacional</vt:lpstr>
      <vt:lpstr>Gestão e conhecimento</vt:lpstr>
      <vt:lpstr>Dimensão dos direitos e a gestão</vt:lpstr>
      <vt:lpstr>Dimensão do direito e a escola</vt:lpstr>
      <vt:lpstr>Conceito de gestão</vt:lpstr>
      <vt:lpstr>Cenários da “qualidade” na Educação</vt:lpstr>
      <vt:lpstr>Apresentação do PowerPoint</vt:lpstr>
      <vt:lpstr>Apresentação do PowerPoint</vt:lpstr>
      <vt:lpstr>Condições para a qualidade</vt:lpstr>
      <vt:lpstr>Estratégias para alcançar a qualidade</vt:lpstr>
      <vt:lpstr>2º cenário: análise acadêmica</vt:lpstr>
      <vt:lpstr>Apresentação do PowerPoint</vt:lpstr>
      <vt:lpstr>Detalhes do estudo</vt:lpstr>
      <vt:lpstr>Conclusões do estudo</vt:lpstr>
      <vt:lpstr>Considerações do estudo</vt:lpstr>
      <vt:lpstr>Ainda considerações</vt:lpstr>
      <vt:lpstr>Seguindo....</vt:lpstr>
      <vt:lpstr>3º cenário: dados do IBGE</vt:lpstr>
      <vt:lpstr>Dados específicos da educação</vt:lpstr>
      <vt:lpstr>Apresentação do PowerPoint</vt:lpstr>
      <vt:lpstr>Proteção do espaço escola Pensando com Bachelard</vt:lpstr>
      <vt:lpstr>Imaginação e gestão</vt:lpstr>
      <vt:lpstr>Gestão e avaliação</vt:lpstr>
      <vt:lpstr>AVALIAÇÃO: quais são os fundamentos deste conceito?</vt:lpstr>
      <vt:lpstr>Imaginação e beleza</vt:lpstr>
      <vt:lpstr>Critérios filosófico-educacionais </vt:lpstr>
      <vt:lpstr>Mobilidade</vt:lpstr>
      <vt:lpstr>Imaginação</vt:lpstr>
      <vt:lpstr>Aprender a pensar</vt:lpstr>
      <vt:lpstr>Aprender a ver</vt:lpstr>
      <vt:lpstr>Tarefas da formação</vt:lpstr>
      <vt:lpstr>DESENCAIXE </vt:lpstr>
      <vt:lpstr>Avaliamos para gerar DESLOCAMENTO e não para confirmar posições.</vt:lpstr>
      <vt:lpstr>O desencaixe deve gerar estratégias de reencaixe.</vt:lpstr>
      <vt:lpstr>O desencaixe cria também uma outra categoria: o estranho</vt:lpstr>
      <vt:lpstr>A avaliação precisa saber lidar com a beira do abismo, com seu avesso, a fronteira, o diferente...</vt:lpstr>
      <vt:lpstr>Avaliação e o PPP</vt:lpstr>
      <vt:lpstr>Funções da avaliação</vt:lpstr>
      <vt:lpstr>Para consolidar a SEGURANÇA imprimimos a ordem, classificamos, criamos desencaixes e encaixes, excluímos o estranho.  Contudo, percebemos o valor da liberdade e abrimos um espaço para a MOBILIDADE,  IMAGINAÇÃO,  outros REENCAIXES e DESLOCAMENTOS.</vt:lpstr>
      <vt:lpstr>  NAVEGAÇÃO</vt:lpstr>
      <vt:lpstr>Para finalizar</vt:lpstr>
      <vt:lpstr>AS SEIS PROPOSTAS PARA O PRÓXIMO MILÊNIO  (ITÁLO CALVINO)</vt:lpstr>
      <vt:lpstr>LEVEZA</vt:lpstr>
      <vt:lpstr>AGILIDADE (rapidez)</vt:lpstr>
      <vt:lpstr>VISIBILIDADE</vt:lpstr>
      <vt:lpstr>EXATIDÃO</vt:lpstr>
      <vt:lpstr>MULTIPLICIDADE</vt:lpstr>
      <vt:lpstr>CONSISTÊNCIA</vt:lpstr>
      <vt:lpstr>O chão da escola...</vt:lpstr>
      <vt:lpstr>Avaliação formativa</vt:lpstr>
      <vt:lpstr>A avaliação e o planejamento tem a vida como o núcleo de conexões. Assim, possibilitam associar o local com o global. O diálogo é um princípio norteador do ensinar e do aprender.</vt:lpstr>
      <vt:lpstr>Que caminhos percorremos para alcançar determinados objetivos?</vt:lpstr>
      <vt:lpstr>O planejamento dever ser flexível para elaborar estratégias que possam pensar o todo da escola.</vt:lpstr>
      <vt:lpstr>Navegar é preciso!</vt:lpstr>
      <vt:lpstr>Referências</vt:lpstr>
      <vt:lpstr>Apresentação do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Educação e Qualidade</dc:title>
  <dc:creator>Hardt</dc:creator>
  <cp:lastModifiedBy>Hardt</cp:lastModifiedBy>
  <cp:revision>44</cp:revision>
  <dcterms:created xsi:type="dcterms:W3CDTF">2013-02-08T20:11:35Z</dcterms:created>
  <dcterms:modified xsi:type="dcterms:W3CDTF">2013-10-19T23:23:03Z</dcterms:modified>
</cp:coreProperties>
</file>