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92" r:id="rId4"/>
    <p:sldId id="293" r:id="rId5"/>
    <p:sldId id="294" r:id="rId6"/>
    <p:sldId id="295" r:id="rId7"/>
    <p:sldId id="273" r:id="rId8"/>
    <p:sldId id="296" r:id="rId9"/>
    <p:sldId id="281" r:id="rId10"/>
    <p:sldId id="283" r:id="rId11"/>
    <p:sldId id="282" r:id="rId12"/>
    <p:sldId id="261" r:id="rId13"/>
    <p:sldId id="284" r:id="rId14"/>
    <p:sldId id="285" r:id="rId15"/>
    <p:sldId id="287" r:id="rId16"/>
    <p:sldId id="286" r:id="rId17"/>
    <p:sldId id="297" r:id="rId18"/>
    <p:sldId id="274" r:id="rId19"/>
    <p:sldId id="278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33CCCC"/>
    <a:srgbClr val="85D1FF"/>
    <a:srgbClr val="CCECFF"/>
    <a:srgbClr val="BFF0EF"/>
    <a:srgbClr val="66FF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25FD0-2DBA-4AF6-B04C-2B957FDEB87E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40937-9111-488D-B712-4AD1F8E236F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801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40937-9111-488D-B712-4AD1F8E236F5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583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30/10/2013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mec.gov.br/index.php?option=com_docman&amp;task=doc_download&amp;gid=6704&amp;Itemid=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odle.ufba.br/mod/glossary/showentry.php?courseid=8852&amp;concept=cultur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odle.ufba.br/mod/glossary/showentry.php?courseid=8852&amp;concept=cultura" TargetMode="External"/><Relationship Id="rId2" Type="http://schemas.openxmlformats.org/officeDocument/2006/relationships/hyperlink" Target="http://pt.wikipedia.org/wiki/Diversida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odle.ufba.br/mod/glossary/showentry.php?courseid=8852&amp;concept=g%C3%AAnero" TargetMode="External"/><Relationship Id="rId4" Type="http://schemas.openxmlformats.org/officeDocument/2006/relationships/hyperlink" Target="http://www.webciencia.com/18_cidadania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mec.gov.br/index.php?option=com_docman&amp;task=doc_download&amp;gid=6704&amp;Itemid=" TargetMode="External"/><Relationship Id="rId2" Type="http://schemas.openxmlformats.org/officeDocument/2006/relationships/hyperlink" Target="http://portal.mec.gov.br/index.php?option=com_docman&amp;task=doc_download&amp;gid=5367&amp;Itemid=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Diretor na 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Gestão </a:t>
            </a:r>
            <a:r>
              <a:rPr lang="pt-BR" sz="65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C</a:t>
            </a:r>
            <a:r>
              <a:rPr lang="pt-BR" sz="6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otidiano Escolar</a:t>
            </a:r>
            <a:endParaRPr lang="pt-BR" sz="6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34752" y="797929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Curso para Gestores Escolares:</a:t>
            </a:r>
            <a:endParaRPr lang="pt-BR" sz="2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929065"/>
            <a:ext cx="7772400" cy="714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 smtClean="0"/>
          </a:p>
          <a:p>
            <a:r>
              <a:rPr lang="pt-BR" sz="5100" dirty="0" smtClean="0"/>
              <a:t>Florianópolis/2013</a:t>
            </a:r>
            <a:endParaRPr lang="pt-BR" sz="5100" dirty="0"/>
          </a:p>
        </p:txBody>
      </p:sp>
    </p:spTree>
    <p:extLst>
      <p:ext uri="{BB962C8B-B14F-4D97-AF65-F5344CB8AC3E}">
        <p14:creationId xmlns:p14="http://schemas.microsoft.com/office/powerpoint/2010/main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395536" y="105273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4282" y="1000108"/>
            <a:ext cx="892971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pt-BR" sz="2800" dirty="0" smtClean="0">
                <a:latin typeface="Arial" pitchFamily="34" charset="0"/>
                <a:cs typeface="Arial" pitchFamily="34" charset="0"/>
                <a:hlinkClick r:id="rId2"/>
              </a:rPr>
              <a:t>Resolução CNE/CEB nº 4, de 13 de julho de 2010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800" dirty="0" smtClean="0">
                <a:latin typeface="Arial" pitchFamily="34" charset="0"/>
                <a:cs typeface="Arial" pitchFamily="34" charset="0"/>
              </a:rPr>
            </a:br>
            <a:r>
              <a:rPr lang="pt-BR" sz="2400" dirty="0" smtClean="0">
                <a:latin typeface="Arial" pitchFamily="34" charset="0"/>
                <a:cs typeface="Arial" pitchFamily="34" charset="0"/>
              </a:rPr>
              <a:t>Define Diretrizes Curriculares Nacionais Gerais para a Educação Básica;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Nacionais para Educação em Direitos Humanos (Resolução nº1 de 30 de maio de 2012);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Étnicoraciais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 e para o ensino de História Afro-Brasileira e Africana (lei nº 10635/03) e Indígena (Lei nº 11645/08);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Escolar Quilombola; </a:t>
            </a:r>
            <a:endParaRPr lang="pt-BR" sz="2400" dirty="0" smtClean="0">
              <a:latin typeface="Arial" pitchFamily="34" charset="0"/>
              <a:cs typeface="Arial" pitchFamily="34" charset="0"/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395536" y="105273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4282" y="857232"/>
            <a:ext cx="85725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pt-BR" sz="2800" dirty="0" smtClean="0"/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Curriculares Nacionais para Educação Ambiental;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Política Nacional de Educação Especial na Perspectiva da Educação Inclusiva;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Estatuto da Criança  e do Adolescente; 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Diretrizes Operacionais para Educação Básica nas escolas do campo;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Plano Nacional de Promoção da Cidadania e Direitos Humanos de LGBT;</a:t>
            </a:r>
          </a:p>
          <a:p>
            <a:pPr algn="just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Diretrizes Curriculares Nacionais da Educação no Trânsito</a:t>
            </a:r>
          </a:p>
          <a:p>
            <a:pPr algn="just"/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958850" y="3470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pt-BR"/>
          </a:p>
        </p:txBody>
      </p:sp>
      <p:sp>
        <p:nvSpPr>
          <p:cNvPr id="5124" name="Text Box 16"/>
          <p:cNvSpPr txBox="1">
            <a:spLocks noChangeArrowheads="1"/>
          </p:cNvSpPr>
          <p:nvPr/>
        </p:nvSpPr>
        <p:spPr bwMode="auto">
          <a:xfrm>
            <a:off x="0" y="785794"/>
            <a:ext cx="8929718" cy="611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30000"/>
              </a:lnSpc>
              <a:spcBef>
                <a:spcPct val="50000"/>
              </a:spcBef>
            </a:pPr>
            <a:endParaRPr lang="pt-BR" sz="2500" b="1" dirty="0">
              <a:latin typeface="Arial" charset="0"/>
            </a:endParaRPr>
          </a:p>
          <a:p>
            <a:pPr algn="ctr" eaLnBrk="1" hangingPunct="1">
              <a:lnSpc>
                <a:spcPct val="110000"/>
              </a:lnSpc>
            </a:pPr>
            <a:r>
              <a:rPr lang="pt-B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SITUAÇÃO PROBLEMA -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Aumento do número de:</a:t>
            </a:r>
          </a:p>
          <a:p>
            <a:pPr eaLnBrk="1" hangingPunct="1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Registros de violências; 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Crianças e adolescentes protagonizam agressões verbais e físicas;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Uso de álcool e outras drogas;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Preconceito: obeso, negro, indígena, cigano, orientação sexual, religião;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 Racismo, homofobia;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Gravidez na adolescência;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Doenças sexualmente transmissíveis;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Furtos, destruição do patrimônio público;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Vínculos familiares fragilizados;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Porte de armas;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pt-B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Em todo o mundo e na escola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endParaRPr lang="pt-BR" sz="2500" b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5720" y="785795"/>
            <a:ext cx="8172480" cy="1000132"/>
          </a:xfrm>
        </p:spPr>
        <p:txBody>
          <a:bodyPr>
            <a:normAutofit fontScale="90000"/>
          </a:bodyPr>
          <a:lstStyle/>
          <a:p>
            <a:r>
              <a:rPr lang="pt-BR" smtClean="0"/>
              <a:t/>
            </a:r>
            <a:br>
              <a:rPr lang="pt-BR" smtClean="0"/>
            </a:br>
            <a:r>
              <a:rPr lang="pt-BR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SITUAÇÃO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PROBLEMA: 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8572560" cy="4572032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Uma criança negra é hostilizada na escola quando é chamada de macaca, feijão, chita, fedida, cabelo duro, macumbeira</a:t>
            </a:r>
            <a:r>
              <a:rPr lang="pt-BR" dirty="0" smtClean="0">
                <a:solidFill>
                  <a:schemeClr val="tx1"/>
                </a:solidFill>
              </a:rPr>
              <a:t>...</a:t>
            </a:r>
          </a:p>
          <a:p>
            <a:pPr marL="514350" indent="-514350" algn="l">
              <a:buFont typeface="+mj-lt"/>
              <a:buAutoNum type="arabicPeriod"/>
            </a:pPr>
            <a:endParaRPr lang="pt-BR" dirty="0" smtClean="0"/>
          </a:p>
          <a:p>
            <a:pPr marL="514350" indent="-514350" algn="l"/>
            <a:endParaRPr lang="pt-BR" dirty="0" smtClean="0"/>
          </a:p>
          <a:p>
            <a:pPr marL="514350" indent="-514350" algn="l"/>
            <a:endParaRPr lang="pt-BR" dirty="0" smtClean="0"/>
          </a:p>
        </p:txBody>
      </p:sp>
      <p:pic>
        <p:nvPicPr>
          <p:cNvPr id="4" name="Picture 2" descr="C:\Users\ismenia.vieira\Documents\slide-1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00438"/>
            <a:ext cx="500066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58204" cy="1214446"/>
          </a:xfrm>
        </p:spPr>
        <p:txBody>
          <a:bodyPr>
            <a:noAutofit/>
          </a:bodyPr>
          <a:lstStyle/>
          <a:p>
            <a:pPr algn="just"/>
            <a:r>
              <a:rPr lang="pt-BR" sz="3200" dirty="0" smtClean="0">
                <a:solidFill>
                  <a:srgbClr val="FF0000"/>
                </a:solidFill>
              </a:rPr>
              <a:t/>
            </a:r>
            <a:br>
              <a:rPr lang="pt-BR" sz="3200" dirty="0" smtClean="0">
                <a:solidFill>
                  <a:srgbClr val="FF0000"/>
                </a:solidFill>
              </a:rPr>
            </a:br>
            <a:r>
              <a:rPr lang="pt-BR" sz="3200" dirty="0" smtClean="0">
                <a:latin typeface="Arial" pitchFamily="34" charset="0"/>
                <a:cs typeface="Arial" pitchFamily="34" charset="0"/>
              </a:rPr>
              <a:t>2-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Qual a diferença entre atos de violência explícita e atos de violência simbólica? Como eles acontecem, na escola?</a:t>
            </a:r>
            <a:endParaRPr lang="pt-BR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 descr="C:\Users\ismenia.vieira\Documents\slide-10-72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786058"/>
            <a:ext cx="5000625" cy="285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143008"/>
          </a:xfrm>
        </p:spPr>
        <p:txBody>
          <a:bodyPr>
            <a:noAutofit/>
          </a:bodyPr>
          <a:lstStyle/>
          <a:p>
            <a:pPr marL="514350" indent="-514350" algn="just"/>
            <a:r>
              <a:rPr lang="pt-BR" sz="2800" dirty="0" smtClean="0"/>
              <a:t>3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Um jovem é hostilizado na escola por assumir sua identidade de gênero – a travesti.  É chamada de bicha, marica,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viado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pt-BR" sz="2400" dirty="0" err="1" smtClean="0">
                <a:latin typeface="Arial" pitchFamily="34" charset="0"/>
                <a:cs typeface="Arial" pitchFamily="34" charset="0"/>
              </a:rPr>
              <a:t>boiola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, gazela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...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ismenia.vieira\Documents\slide-1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786058"/>
            <a:ext cx="500066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7972452" cy="1357322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4. Nas proximidades da escola existe um rio que abastece o município. No entanto, sua degradação, poluição e contaminação é crescente (lixo, resíduos, esgoto </a:t>
            </a: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in-natura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, assoreamento, etc.), por conta disto, nos períodos de chuva, transborda causando  enchentes...</a:t>
            </a:r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ismenia.vieira\Documents\slide-1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71810"/>
            <a:ext cx="471490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683568" y="1700808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Acolher o outro, é respeitar as diferenças; é apostar numa convivência social em que haja um respeito ao modo de ser de cada indivíduo; é respeitar os diversos pontos de vista, interpretações, visões e especificidades de cada cultura, transformando sua valorização em propósitos éticos, onde todos possamos aprender a experimentá-los juntos. 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52400" y="152400"/>
            <a:ext cx="8777318" cy="6491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pt-BR" i="1" dirty="0" smtClean="0"/>
              <a:t>“Educação é direito, é preciso tomá-la no sentido profundo da sua origem, como formação para a cidadania e da cidadania, como o direito de todos de terem não só acesso ao conhecimento mas também à criação do conhecimento.”</a:t>
            </a:r>
          </a:p>
          <a:p>
            <a:pPr algn="ctr">
              <a:buNone/>
            </a:pPr>
            <a:endParaRPr lang="pt-BR" sz="200" i="1" dirty="0" smtClean="0"/>
          </a:p>
          <a:p>
            <a:pPr algn="r">
              <a:buNone/>
            </a:pPr>
            <a:r>
              <a:rPr lang="pt-BR" sz="1100" dirty="0" smtClean="0"/>
              <a:t>Marilena Chauí</a:t>
            </a:r>
            <a:endParaRPr lang="pt-BR" sz="11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0648"/>
            <a:ext cx="700092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857224" y="3886200"/>
            <a:ext cx="7000924" cy="2757510"/>
          </a:xfrm>
        </p:spPr>
        <p:txBody>
          <a:bodyPr>
            <a:normAutofit fontScale="25000" lnSpcReduction="20000"/>
          </a:bodyPr>
          <a:lstStyle/>
          <a:p>
            <a:r>
              <a:rPr lang="pt-BR" i="1" dirty="0" smtClean="0"/>
              <a:t>“</a:t>
            </a:r>
            <a:r>
              <a:rPr lang="pt-BR" sz="1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Educação é direito, é preciso tomá-la no sentido profundo da sua origem, como formação para a cidadania e da cidadania, como o direito de todos de terem não só acesso ao conhecimento mas também à criação do conhecimento.”</a:t>
            </a:r>
          </a:p>
          <a:p>
            <a:r>
              <a:rPr lang="pt-BR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</a:t>
            </a:r>
          </a:p>
          <a:p>
            <a:r>
              <a:rPr lang="pt-BR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Marilena Chauí </a:t>
            </a:r>
          </a:p>
          <a:p>
            <a:endParaRPr lang="pt-BR" sz="11200" dirty="0" smtClean="0">
              <a:solidFill>
                <a:schemeClr val="tx1"/>
              </a:solidFill>
            </a:endParaRPr>
          </a:p>
          <a:p>
            <a:endParaRPr lang="pt-BR" sz="11200" dirty="0" smtClean="0">
              <a:solidFill>
                <a:schemeClr val="tx1"/>
              </a:solidFill>
            </a:endParaRPr>
          </a:p>
          <a:p>
            <a:r>
              <a:rPr lang="pt-BR" sz="11200" dirty="0" smtClean="0">
                <a:solidFill>
                  <a:schemeClr val="tx1"/>
                </a:solidFill>
              </a:rPr>
              <a:t> 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4400" b="1" dirty="0" smtClean="0"/>
              <a:t> </a:t>
            </a:r>
            <a:r>
              <a:rPr lang="pt-BR" sz="6600" b="1" dirty="0" smtClean="0">
                <a:latin typeface="Arial" pitchFamily="34" charset="0"/>
                <a:cs typeface="Arial" pitchFamily="34" charset="0"/>
              </a:rPr>
              <a:t>OBRIGADA!</a:t>
            </a:r>
          </a:p>
          <a:p>
            <a:pPr algn="ctr">
              <a:buNone/>
            </a:pPr>
            <a:endParaRPr lang="pt-BR" sz="4400" b="1" dirty="0" smtClean="0"/>
          </a:p>
          <a:p>
            <a:pPr algn="ctr">
              <a:buNone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Maria Benedita da Silva Prim - DIES</a:t>
            </a:r>
            <a:endParaRPr lang="pt-BR" sz="4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Rosimari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400" b="1" dirty="0" err="1" smtClean="0">
                <a:latin typeface="Arial" pitchFamily="34" charset="0"/>
                <a:cs typeface="Arial" pitchFamily="34" charset="0"/>
              </a:rPr>
              <a:t>Koch</a:t>
            </a: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 Martins - DIEB</a:t>
            </a:r>
          </a:p>
          <a:p>
            <a:pPr algn="ctr">
              <a:buNone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Suzy de Castro Alves - DIES</a:t>
            </a:r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PROPOSTA CURRICULAR DE SANTA CATARINA E DIVERSIDADES</a:t>
            </a:r>
            <a:endParaRPr lang="pt-BR" sz="36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32498" r="4312" b="17502"/>
          <a:stretch/>
        </p:blipFill>
        <p:spPr>
          <a:xfrm>
            <a:off x="35496" y="4437112"/>
            <a:ext cx="9048867" cy="241369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1560" y="3857627"/>
            <a:ext cx="7772400" cy="642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 smtClean="0"/>
              <a:t>Florianópolis/2013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>
            <a:off x="3022356" y="2520302"/>
            <a:ext cx="3091130" cy="2218297"/>
          </a:xfrm>
          <a:prstGeom prst="ellipse">
            <a:avLst/>
          </a:prstGeom>
          <a:solidFill>
            <a:srgbClr val="33CCCC">
              <a:alpha val="67000"/>
            </a:srgbClr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b="1" dirty="0"/>
          </a:p>
        </p:txBody>
      </p:sp>
      <p:sp>
        <p:nvSpPr>
          <p:cNvPr id="6" name="Elipse 5"/>
          <p:cNvSpPr/>
          <p:nvPr/>
        </p:nvSpPr>
        <p:spPr>
          <a:xfrm>
            <a:off x="229511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sp>
        <p:nvSpPr>
          <p:cNvPr id="8" name="Elipse 7"/>
          <p:cNvSpPr/>
          <p:nvPr/>
        </p:nvSpPr>
        <p:spPr>
          <a:xfrm>
            <a:off x="6497699" y="503599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Elipse 8"/>
          <p:cNvSpPr/>
          <p:nvPr/>
        </p:nvSpPr>
        <p:spPr>
          <a:xfrm>
            <a:off x="251520" y="5013176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11" name="Elipse 10"/>
          <p:cNvSpPr/>
          <p:nvPr/>
        </p:nvSpPr>
        <p:spPr>
          <a:xfrm>
            <a:off x="6511553" y="920180"/>
            <a:ext cx="2394781" cy="1728192"/>
          </a:xfrm>
          <a:prstGeom prst="ellipse">
            <a:avLst/>
          </a:prstGeom>
          <a:solidFill>
            <a:srgbClr val="CCECFF"/>
          </a:solidFill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/>
          </a:p>
        </p:txBody>
      </p:sp>
      <p:cxnSp>
        <p:nvCxnSpPr>
          <p:cNvPr id="13" name="Conector reto 12"/>
          <p:cNvCxnSpPr>
            <a:stCxn id="5" idx="7"/>
            <a:endCxn id="11" idx="3"/>
          </p:cNvCxnSpPr>
          <p:nvPr/>
        </p:nvCxnSpPr>
        <p:spPr>
          <a:xfrm flipV="1">
            <a:off x="5660800" y="2395284"/>
            <a:ext cx="1201461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>
            <a:stCxn id="5" idx="1"/>
            <a:endCxn id="6" idx="5"/>
          </p:cNvCxnSpPr>
          <p:nvPr/>
        </p:nvCxnSpPr>
        <p:spPr>
          <a:xfrm flipH="1" flipV="1">
            <a:off x="2273584" y="2395284"/>
            <a:ext cx="1201458" cy="449880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>
            <a:stCxn id="5" idx="3"/>
            <a:endCxn id="9" idx="7"/>
          </p:cNvCxnSpPr>
          <p:nvPr/>
        </p:nvCxnSpPr>
        <p:spPr>
          <a:xfrm flipH="1">
            <a:off x="2295593" y="4413737"/>
            <a:ext cx="1179449" cy="85252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5" idx="5"/>
            <a:endCxn id="8" idx="1"/>
          </p:cNvCxnSpPr>
          <p:nvPr/>
        </p:nvCxnSpPr>
        <p:spPr>
          <a:xfrm>
            <a:off x="5660800" y="4413737"/>
            <a:ext cx="1187607" cy="875347"/>
          </a:xfrm>
          <a:prstGeom prst="line">
            <a:avLst/>
          </a:prstGeom>
          <a:ln w="4445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6" idx="6"/>
            <a:endCxn id="11" idx="2"/>
          </p:cNvCxnSpPr>
          <p:nvPr/>
        </p:nvCxnSpPr>
        <p:spPr>
          <a:xfrm>
            <a:off x="2624292" y="1784276"/>
            <a:ext cx="3887261" cy="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>
            <a:stCxn id="6" idx="4"/>
            <a:endCxn id="9" idx="0"/>
          </p:cNvCxnSpPr>
          <p:nvPr/>
        </p:nvCxnSpPr>
        <p:spPr>
          <a:xfrm>
            <a:off x="1426902" y="2648372"/>
            <a:ext cx="22009" cy="236480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stCxn id="9" idx="6"/>
            <a:endCxn id="8" idx="2"/>
          </p:cNvCxnSpPr>
          <p:nvPr/>
        </p:nvCxnSpPr>
        <p:spPr>
          <a:xfrm>
            <a:off x="2646301" y="5877272"/>
            <a:ext cx="3851398" cy="22820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>
            <a:stCxn id="8" idx="0"/>
            <a:endCxn id="11" idx="4"/>
          </p:cNvCxnSpPr>
          <p:nvPr/>
        </p:nvCxnSpPr>
        <p:spPr>
          <a:xfrm flipV="1">
            <a:off x="7695090" y="2648372"/>
            <a:ext cx="13854" cy="2387624"/>
          </a:xfrm>
          <a:prstGeom prst="line">
            <a:avLst/>
          </a:prstGeom>
          <a:ln w="44450">
            <a:solidFill>
              <a:srgbClr val="00808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3000364" y="2643182"/>
            <a:ext cx="3429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APRENDIZAGEM</a:t>
            </a:r>
            <a:endParaRPr lang="pt-B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Curricular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215203" y="952836"/>
            <a:ext cx="2412581" cy="124649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endParaRPr lang="pt-BR" sz="25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500" b="1" dirty="0" smtClean="0">
                <a:latin typeface="Arial" pitchFamily="34" charset="0"/>
                <a:cs typeface="Arial" pitchFamily="34" charset="0"/>
              </a:rPr>
              <a:t>Gestão Pedagógica</a:t>
            </a:r>
            <a:endParaRPr lang="pt-BR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tângulo 51"/>
          <p:cNvSpPr/>
          <p:nvPr/>
        </p:nvSpPr>
        <p:spPr>
          <a:xfrm>
            <a:off x="6588224" y="1124744"/>
            <a:ext cx="2196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Gestão Administrativa e Financeira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tângulo 52"/>
          <p:cNvSpPr/>
          <p:nvPr/>
        </p:nvSpPr>
        <p:spPr>
          <a:xfrm>
            <a:off x="6588224" y="5301208"/>
            <a:ext cx="22687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500" b="1" dirty="0" smtClean="0">
                <a:latin typeface="Arial" pitchFamily="34" charset="0"/>
                <a:cs typeface="Arial" pitchFamily="34" charset="0"/>
              </a:rPr>
              <a:t>Gestão Democrática</a:t>
            </a:r>
            <a:endParaRPr lang="pt-BR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tângulo 53"/>
          <p:cNvSpPr/>
          <p:nvPr/>
        </p:nvSpPr>
        <p:spPr>
          <a:xfrm>
            <a:off x="365636" y="5157192"/>
            <a:ext cx="20882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Indicadores Educacionais e a Gestão Escolar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9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O conceito de diversidade, como afirma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Sacristán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(2002), está relacionado com as aspirações dos povos e das pessoas à liberdade para exercer sua autodeterminação. Está ligado ainda à aspiração de democracia e à necessidade de administrar coletivamente realidades sociais que são plurais e de respeitar as liberdades básicas. A diversidade é também vista como uma estratégia para adaptar o ensino aos estudantes.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No </a:t>
            </a:r>
            <a:r>
              <a:rPr lang="pt-BR" u="sng" dirty="0" smtClean="0">
                <a:latin typeface="Arial" pitchFamily="34" charset="0"/>
                <a:cs typeface="Arial" pitchFamily="34" charset="0"/>
              </a:rPr>
              <a:t>contexto das políticas públicas educacionais,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 a diversidade surge como uma questão de direito, constituindo uma forma de entender a educação, ao tempo em que alimenta os seus objetivos, a organização das instituições escolares e a estrutura do próprio sistema de ensino. A diversidade age no sentido de orientar e organizar a prática educativa, dotando-a de conteúdos e de uma visão critica para entender a </a:t>
            </a:r>
            <a:r>
              <a:rPr lang="pt-BR" dirty="0" smtClean="0">
                <a:latin typeface="Arial" pitchFamily="34" charset="0"/>
                <a:cs typeface="Arial" pitchFamily="34" charset="0"/>
                <a:hlinkClick r:id="rId2" tooltip="Glossário Geral: cultura"/>
              </a:rPr>
              <a:t>cultura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a sociedade e os vínculos sociais que a constroem. A diversidade é, pois, uma </a:t>
            </a:r>
            <a:r>
              <a:rPr lang="pt-BR" dirty="0" smtClean="0">
                <a:latin typeface="Arial" pitchFamily="34" charset="0"/>
                <a:cs typeface="Arial" pitchFamily="34" charset="0"/>
                <a:hlinkClick r:id="rId2" tooltip="Glossário Geral: cultura"/>
              </a:rPr>
              <a:t>cultura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 que a educação é solicitada a tornar possível.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pt-BR" sz="7200" dirty="0" smtClean="0">
                <a:latin typeface="Arial" pitchFamily="34" charset="0"/>
                <a:cs typeface="Arial" pitchFamily="34" charset="0"/>
              </a:rPr>
              <a:t>A </a:t>
            </a:r>
            <a:r>
              <a:rPr lang="pt-BR" sz="7200" dirty="0" smtClean="0">
                <a:latin typeface="Arial" pitchFamily="34" charset="0"/>
                <a:cs typeface="Arial" pitchFamily="34" charset="0"/>
                <a:hlinkClick r:id="rId2" tooltip="Conceito de diversidade"/>
              </a:rPr>
              <a:t>diversidade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 também é uma </a:t>
            </a:r>
            <a:r>
              <a:rPr lang="pt-BR" sz="7200" dirty="0" smtClean="0">
                <a:latin typeface="Arial" pitchFamily="34" charset="0"/>
                <a:cs typeface="Arial" pitchFamily="34" charset="0"/>
                <a:hlinkClick r:id="rId3" tooltip="Glossário Geral: cultura"/>
              </a:rPr>
              <a:t>cultura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 a ser construída e representa uma visão de como se deve pensar, planejar e organizar a educação para a melhoria da sociedade. O respeito e o reconhecimento da diversidade é um dos princípios fundamentais na construção de um sistema educacional inclusivo. Reconhecer o direito à diversidade em educação é dar respostas às diferentes necessidades educacionais que os sujeitos apresentam diante do fato educativo. A diversidade e a </a:t>
            </a:r>
            <a:r>
              <a:rPr lang="pt-BR" sz="7200" dirty="0" smtClean="0">
                <a:latin typeface="Arial" pitchFamily="34" charset="0"/>
                <a:cs typeface="Arial" pitchFamily="34" charset="0"/>
                <a:hlinkClick r:id="rId4" tooltip="cidadania"/>
              </a:rPr>
              <a:t>cidadania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 são princípios que devem estar presentes na construção de um projeto educacional inclusivo, impregnando a formulação e implementação das políticas traçadas para os sistemas de ensino.</a:t>
            </a:r>
          </a:p>
          <a:p>
            <a:pPr algn="just">
              <a:buNone/>
            </a:pPr>
            <a:endParaRPr lang="pt-BR" sz="72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7200" dirty="0" smtClean="0">
                <a:latin typeface="Arial" pitchFamily="34" charset="0"/>
                <a:cs typeface="Arial" pitchFamily="34" charset="0"/>
              </a:rPr>
              <a:t>O respeito à diversidade é uma forma de garantir que a cidadania seja exercida e os vínculos sociais fortalecidos. Trata-se de uma atitude política para com a diversidade gerada pelas diferenças de classe, </a:t>
            </a:r>
            <a:r>
              <a:rPr lang="pt-BR" sz="7200" dirty="0" smtClean="0">
                <a:latin typeface="Arial" pitchFamily="34" charset="0"/>
                <a:cs typeface="Arial" pitchFamily="34" charset="0"/>
                <a:hlinkClick r:id="rId5" tooltip="Glossário Geral: gênero"/>
              </a:rPr>
              <a:t>gênero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, etnia, identidade sexual, capacidades, enfim, de atributos que fazem parte da identidade pessoal e definem a condição do sujeito na </a:t>
            </a:r>
            <a:r>
              <a:rPr lang="pt-BR" sz="7200" dirty="0" smtClean="0">
                <a:latin typeface="Arial" pitchFamily="34" charset="0"/>
                <a:cs typeface="Arial" pitchFamily="34" charset="0"/>
                <a:hlinkClick r:id="rId3" tooltip="Glossário Geral: cultura"/>
              </a:rPr>
              <a:t>cultura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 e na sociedade. O desenvolvimento de atitudes de tolerância e respeito à diversidade tem a ver com o direito à educação, o direito à igualdade de oportunidades e o direito à participação na sociedade. Por isso mesmo, representa um grande desafio a ser enfrentado pelos sistemas de ensino na construção das suas bases </a:t>
            </a:r>
            <a:r>
              <a:rPr lang="pt-BR" sz="7200" dirty="0" err="1" smtClean="0">
                <a:latin typeface="Arial" pitchFamily="34" charset="0"/>
                <a:cs typeface="Arial" pitchFamily="34" charset="0"/>
              </a:rPr>
              <a:t>político-pedagógicas</a:t>
            </a:r>
            <a:r>
              <a:rPr lang="pt-BR" sz="7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 desafio</a:t>
            </a:r>
            <a:endParaRPr lang="pt-B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pt-BR" sz="3300" dirty="0" smtClean="0">
                <a:latin typeface="Arial" pitchFamily="34" charset="0"/>
                <a:cs typeface="Arial" pitchFamily="34" charset="0"/>
              </a:rPr>
              <a:t>O maior dos desafios que a diversidade põe à educação consiste na construção de um projeto compartilhado por todos, que simultaneamente contemple e respeite as diferenças particulares dos indivíduos. O problema é que trabalhamos com sujeitos diversos – e assim os queremos –, embora as instituições, os currículos e os métodos educacionais tendam a ser homogeneizantes, fato que historicamente marca a educação institucionalizada. Encarar esse desafio supõe compreender que a diversidade, a variedade, a heterogeneidade e a individualização expressam fatos e desejos, representando uma essencial manifestação da liberdade necessária a instituições coletivas – como a escola.</a:t>
            </a:r>
          </a:p>
          <a:p>
            <a:pPr algn="just"/>
            <a:endParaRPr lang="pt-BR" sz="33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3300" dirty="0" smtClean="0">
                <a:latin typeface="Arial" pitchFamily="34" charset="0"/>
                <a:cs typeface="Arial" pitchFamily="34" charset="0"/>
              </a:rPr>
              <a:t>Assim, a consideração da diversidade deve impregnar todos os atos educacionais, desde o modo como analisamos a educação, para tentar entender seus objetivos, abordar os conteúdos do currículo, os métodos pedagógicos, a organização das instituições escolares, até as bases </a:t>
            </a:r>
            <a:r>
              <a:rPr lang="pt-BR" sz="3300" dirty="0" err="1" smtClean="0">
                <a:latin typeface="Arial" pitchFamily="34" charset="0"/>
                <a:cs typeface="Arial" pitchFamily="34" charset="0"/>
              </a:rPr>
              <a:t>político-pedagógicas</a:t>
            </a:r>
            <a:r>
              <a:rPr lang="pt-BR" sz="3300" dirty="0" smtClean="0">
                <a:latin typeface="Arial" pitchFamily="34" charset="0"/>
                <a:cs typeface="Arial" pitchFamily="34" charset="0"/>
              </a:rPr>
              <a:t> da estrutura do sistema educacional. A partir desse entendimento, o grande desafio a ser encarado pelos sistemas de ensino é construir uma escola que assegure a igualdade e contemple as diferenças particulares de indivíduos e coletividades.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857255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latin typeface="Arial" pitchFamily="34" charset="0"/>
                <a:cs typeface="Arial" pitchFamily="34" charset="0"/>
              </a:rPr>
              <a:t>Artigo 1º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501122" cy="4429156"/>
          </a:xfrm>
        </p:spPr>
        <p:txBody>
          <a:bodyPr>
            <a:noAutofit/>
          </a:bodyPr>
          <a:lstStyle/>
          <a:p>
            <a:pPr algn="just"/>
            <a:r>
              <a:rPr lang="pt-BR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Todos os seres humanos nascem livres e iguais em dignidade e direitos. São dotados de razão e consciência e devem agir em relação uns aos outros com espírito de fraternidade.</a:t>
            </a:r>
          </a:p>
          <a:p>
            <a:endParaRPr lang="pt-BR" sz="4000" dirty="0" smtClean="0"/>
          </a:p>
          <a:p>
            <a:r>
              <a:rPr lang="pt-BR" sz="2000" dirty="0" smtClean="0"/>
              <a:t>			</a:t>
            </a:r>
            <a:r>
              <a:rPr lang="pt-BR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Declaração Universal dos Direitos Humanos</a:t>
            </a:r>
          </a:p>
          <a:p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A reformulação da escola para incluir os excluídos precisa ser uma revolução que a ponha do avesso em sua razão de existir, em seu ideário político pedagógico. É necessário muito mais do que uma reformulação do espaço, do conteúdo programático ou de ritmos de aprendizagem, ou de uma maior preparação do professor.</a:t>
            </a:r>
          </a:p>
          <a:p>
            <a:pPr algn="just"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(KUPFER; PETRI, 2000:112)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282" y="1214422"/>
            <a:ext cx="8715436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</a:pPr>
            <a:endParaRPr lang="pt-BR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2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0" y="1071546"/>
            <a:ext cx="8604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pt-B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Diretrizes Nacionais para a Educação Básica</a:t>
            </a: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4282" y="1928802"/>
            <a:ext cx="850112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  <a:hlinkClick r:id="rId2"/>
              </a:rPr>
              <a:t>Parecer CNE/CEB nº 7/2010, aprovado em 7 de abril de 2010</a:t>
            </a: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Diretrizes Curriculares Nacionais Gerais para a Educação Básica.</a:t>
            </a: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  <a:hlinkClick r:id="rId3"/>
            </a:endParaRPr>
          </a:p>
          <a:p>
            <a:pPr algn="just"/>
            <a:endParaRPr lang="pt-BR" sz="2800" dirty="0" smtClean="0">
              <a:latin typeface="Arial" pitchFamily="34" charset="0"/>
              <a:cs typeface="Arial" pitchFamily="34" charset="0"/>
              <a:hlinkClick r:id="rId3"/>
            </a:endParaRPr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  <a:hlinkClick r:id="rId3"/>
              </a:rPr>
              <a:t>Resolução CNE/CEB nº 4, de 13 de julho de 2010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800" dirty="0" smtClean="0">
                <a:latin typeface="Arial" pitchFamily="34" charset="0"/>
                <a:cs typeface="Arial" pitchFamily="34" charset="0"/>
              </a:rPr>
            </a:br>
            <a:r>
              <a:rPr lang="pt-BR" sz="2800" dirty="0" smtClean="0">
                <a:latin typeface="Arial" pitchFamily="34" charset="0"/>
                <a:cs typeface="Arial" pitchFamily="34" charset="0"/>
              </a:rPr>
              <a:t>Define Diretrizes Curriculares Nacionais Gerais para a Educação Básica.</a:t>
            </a:r>
          </a:p>
          <a:p>
            <a:endParaRPr lang="pt-BR" sz="2800" dirty="0" smtClean="0"/>
          </a:p>
          <a:p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791</Words>
  <Application>Microsoft Office PowerPoint</Application>
  <PresentationFormat>Apresentação na tela (4:3)</PresentationFormat>
  <Paragraphs>119</Paragraphs>
  <Slides>19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Tema do Office</vt:lpstr>
      <vt:lpstr>O Diretor na Gestão do Cotidiano Escolar</vt:lpstr>
      <vt:lpstr>PROPOSTA CURRICULAR DE SANTA CATARINA E DIVERSIDADES</vt:lpstr>
      <vt:lpstr>Apresentação do PowerPoint</vt:lpstr>
      <vt:lpstr>Apresentação do PowerPoint</vt:lpstr>
      <vt:lpstr>Apresentação do PowerPoint</vt:lpstr>
      <vt:lpstr> O desafio</vt:lpstr>
      <vt:lpstr>Artigo 1º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SITUAÇÃO PROBLEMA:   </vt:lpstr>
      <vt:lpstr> 2- Qual a diferença entre atos de violência explícita e atos de violência simbólica? Como eles acontecem, na escola?</vt:lpstr>
      <vt:lpstr>3. Um jovem é hostilizado na escola por assumir sua identidade de gênero – a travesti.  É chamada de bicha, marica, viado, boiola, gazela...</vt:lpstr>
      <vt:lpstr>4. Nas proximidades da escola existe um rio que abastece o município. No entanto, sua degradação, poluição e contaminação é crescente (lixo, resíduos, esgoto in-natura, assoreamento, etc.), por conta disto, nos períodos de chuva, transborda causando  enchentes...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CARDIAL</cp:lastModifiedBy>
  <cp:revision>79</cp:revision>
  <dcterms:created xsi:type="dcterms:W3CDTF">2013-10-04T12:48:04Z</dcterms:created>
  <dcterms:modified xsi:type="dcterms:W3CDTF">2013-10-30T14:23:18Z</dcterms:modified>
</cp:coreProperties>
</file>