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327" r:id="rId3"/>
    <p:sldId id="328" r:id="rId4"/>
    <p:sldId id="329" r:id="rId5"/>
    <p:sldId id="257" r:id="rId6"/>
    <p:sldId id="264" r:id="rId7"/>
    <p:sldId id="275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30" r:id="rId17"/>
    <p:sldId id="267" r:id="rId18"/>
    <p:sldId id="268" r:id="rId19"/>
    <p:sldId id="262" r:id="rId20"/>
    <p:sldId id="276" r:id="rId21"/>
    <p:sldId id="277" r:id="rId22"/>
    <p:sldId id="278" r:id="rId23"/>
    <p:sldId id="279" r:id="rId24"/>
    <p:sldId id="280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283" r:id="rId36"/>
    <p:sldId id="284" r:id="rId37"/>
    <p:sldId id="285" r:id="rId38"/>
    <p:sldId id="286" r:id="rId39"/>
    <p:sldId id="287" r:id="rId40"/>
    <p:sldId id="288" r:id="rId41"/>
    <p:sldId id="290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18" r:id="rId5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80"/>
    <a:srgbClr val="33CCCC"/>
    <a:srgbClr val="85D1FF"/>
    <a:srgbClr val="BFF0EF"/>
    <a:srgbClr val="CCECFF"/>
    <a:srgbClr val="66FFFF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760" autoAdjust="0"/>
  </p:normalViewPr>
  <p:slideViewPr>
    <p:cSldViewPr>
      <p:cViewPr varScale="1">
        <p:scale>
          <a:sx n="64" d="100"/>
          <a:sy n="64" d="100"/>
        </p:scale>
        <p:origin x="-6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9A3D4-6B57-4CBB-A3B0-B910CCF635F5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DECD1-9A63-4945-BAFB-E385BDB5230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50742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47225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799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6195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2941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7625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950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13194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9465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0274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5633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8337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7463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7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8032" y="1628800"/>
            <a:ext cx="7772400" cy="1830065"/>
          </a:xfrm>
        </p:spPr>
        <p:txBody>
          <a:bodyPr>
            <a:noAutofit/>
          </a:bodyPr>
          <a:lstStyle/>
          <a:p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Diretor na 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Gestão </a:t>
            </a:r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C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otidiano Escolar</a:t>
            </a:r>
            <a:endParaRPr lang="pt-BR" sz="65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34752" y="797929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/>
              <a:t>Formação para Gestores Escolares:</a:t>
            </a:r>
            <a:endParaRPr lang="pt-BR" sz="28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30" t="32498" r="4312" b="17502"/>
          <a:stretch/>
        </p:blipFill>
        <p:spPr>
          <a:xfrm>
            <a:off x="35496" y="4437112"/>
            <a:ext cx="9048867" cy="241369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611560" y="357301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2627784" y="3573016"/>
            <a:ext cx="388843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i="1" dirty="0" smtClean="0">
                <a:solidFill>
                  <a:srgbClr val="002060"/>
                </a:solidFill>
              </a:rPr>
              <a:t>Prof. Paulo </a:t>
            </a:r>
            <a:r>
              <a:rPr lang="pt-BR" sz="3200" b="1" i="1" dirty="0" err="1" smtClean="0">
                <a:solidFill>
                  <a:srgbClr val="002060"/>
                </a:solidFill>
              </a:rPr>
              <a:t>Hentz</a:t>
            </a:r>
            <a:endParaRPr lang="pt-BR" sz="3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90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57200" y="-26988"/>
            <a:ext cx="8220075" cy="14319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A APRENDIZAGEM</a:t>
            </a: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4427538" y="1739900"/>
          <a:ext cx="4537075" cy="4065588"/>
        </p:xfrm>
        <a:graphic>
          <a:graphicData uri="http://schemas.openxmlformats.org/presentationml/2006/ole">
            <p:oleObj spid="_x0000_s10242" name="Imagem de bitmap" r:id="rId3" imgW="3123810" imgH="2800741" progId="PBrush">
              <p:embed/>
            </p:oleObj>
          </a:graphicData>
        </a:graphic>
      </p:graphicFrame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395288" y="2892425"/>
            <a:ext cx="3957637" cy="180022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O que o processo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de conhecer tem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a ver com isto?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57200" y="-26988"/>
            <a:ext cx="8220075" cy="14319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A APRENDIZAGEM</a:t>
            </a:r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/>
        </p:nvGraphicFramePr>
        <p:xfrm>
          <a:off x="4716463" y="1854200"/>
          <a:ext cx="4248150" cy="3806825"/>
        </p:xfrm>
        <a:graphic>
          <a:graphicData uri="http://schemas.openxmlformats.org/presentationml/2006/ole">
            <p:oleObj spid="_x0000_s11266" name="Imagem de bitmap" r:id="rId3" imgW="3123810" imgH="2800741" progId="PBrush">
              <p:embed/>
            </p:oleObj>
          </a:graphicData>
        </a:graphic>
      </p:graphicFrame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290513" y="2892425"/>
            <a:ext cx="4352925" cy="17605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 smtClean="0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Aproximar-se </a:t>
            </a:r>
            <a:r>
              <a:rPr lang="pt-BR" sz="2800" b="1" dirty="0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do aluno </a:t>
            </a:r>
          </a:p>
          <a:p>
            <a:pPr algn="ctr"/>
            <a:r>
              <a:rPr lang="pt-BR" sz="2800" b="1" dirty="0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implica banalizar </a:t>
            </a:r>
          </a:p>
          <a:p>
            <a:pPr algn="ctr"/>
            <a:r>
              <a:rPr lang="pt-BR" sz="2800" b="1" dirty="0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os saberes </a:t>
            </a:r>
            <a:r>
              <a:rPr lang="pt-BR" sz="2800" b="1" dirty="0" smtClean="0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docentes?</a:t>
            </a:r>
            <a:endParaRPr lang="pt-BR" sz="2800" b="1" dirty="0">
              <a:solidFill>
                <a:srgbClr val="002060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9075" y="1412875"/>
            <a:ext cx="35226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57200" y="-26988"/>
            <a:ext cx="8220075" cy="14319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A APRENDIZAGEM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506413" y="2636838"/>
            <a:ext cx="4352925" cy="17605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Como problematizar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aquilo que deve ser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aprendido?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-26988"/>
            <a:ext cx="8220075" cy="14319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A APRENDIZAGEM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506413" y="2852738"/>
            <a:ext cx="4352925" cy="201612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Por que uma boa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pergunta é melhor do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que uma boa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afirmação?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520825"/>
            <a:ext cx="37528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-26988"/>
            <a:ext cx="8220075" cy="14319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A APRENDIZAGEM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23850" y="2133600"/>
            <a:ext cx="4752975" cy="10080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Aprendizagem é sempre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elaboração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23850" y="3357563"/>
            <a:ext cx="4752975" cy="100806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Ocorre mais facilmente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quando houver um motivo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23850" y="4583113"/>
            <a:ext cx="4752975" cy="5746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Aprendizagem é atividade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420938"/>
            <a:ext cx="34559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-26988"/>
            <a:ext cx="8220075" cy="14319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A ATIVIDADE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23850" y="2133600"/>
            <a:ext cx="4319588" cy="10080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600" b="1" dirty="0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O ser humano age por </a:t>
            </a:r>
          </a:p>
          <a:p>
            <a:pPr algn="ctr"/>
            <a:r>
              <a:rPr lang="pt-BR" sz="2600" b="1" dirty="0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prazer ou necessidade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23850" y="3357563"/>
            <a:ext cx="4319588" cy="100806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6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A aprendizagem não </a:t>
            </a:r>
          </a:p>
          <a:p>
            <a:pPr algn="ctr"/>
            <a:r>
              <a:rPr lang="pt-BR" sz="26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foge a essa regra 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23850" y="4581525"/>
            <a:ext cx="4319588" cy="10080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6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A necessidade pode ser </a:t>
            </a:r>
          </a:p>
          <a:p>
            <a:pPr algn="ctr"/>
            <a:r>
              <a:rPr lang="pt-BR" sz="26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criada artificialmente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701800"/>
            <a:ext cx="3829050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49725"/>
            <a:ext cx="20383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CONHECIMENTO E MOTIVAÇÃO</a:t>
            </a: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685800" y="2636838"/>
            <a:ext cx="4648200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</a:rPr>
              <a:t>A relação motivação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</a:rPr>
              <a:t>necessidade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685800" y="3962400"/>
            <a:ext cx="4648200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</a:rPr>
              <a:t>Como criar necessidade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</a:rPr>
              <a:t>de aprender?</a:t>
            </a:r>
          </a:p>
        </p:txBody>
      </p:sp>
      <p:graphicFrame>
        <p:nvGraphicFramePr>
          <p:cNvPr id="7" name="Object 8"/>
          <p:cNvGraphicFramePr>
            <a:graphicFrameLocks noChangeAspect="1"/>
          </p:cNvGraphicFramePr>
          <p:nvPr/>
        </p:nvGraphicFramePr>
        <p:xfrm>
          <a:off x="5737225" y="2133600"/>
          <a:ext cx="3178175" cy="3657600"/>
        </p:xfrm>
        <a:graphic>
          <a:graphicData uri="http://schemas.openxmlformats.org/presentationml/2006/ole">
            <p:oleObj spid="_x0000_s68610" name="Imagem de bitmap" r:id="rId3" imgW="2715004" imgH="3123810" progId="PBrush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378759" y="1863408"/>
            <a:ext cx="242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165475"/>
            <a:ext cx="3455987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9750" y="700088"/>
            <a:ext cx="7704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3600" b="1" dirty="0" smtClean="0">
                <a:solidFill>
                  <a:srgbClr val="002060"/>
                </a:solidFill>
                <a:latin typeface="Arial" charset="0"/>
              </a:rPr>
              <a:t>ALGUMAS QUESTÕES</a:t>
            </a:r>
            <a:endParaRPr lang="pt-BR" sz="36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1403350" y="1989138"/>
            <a:ext cx="6048375" cy="8636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chemeClr val="tx2"/>
                </a:solidFill>
              </a:rPr>
              <a:t>Qual a nossa opção?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3068638"/>
            <a:ext cx="3313113" cy="3092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0491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051720" y="3140968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</a:rPr>
              <a:t>Abordagem Concreta e Multidimensional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609600" y="3133725"/>
          <a:ext cx="3352800" cy="2962275"/>
        </p:xfrm>
        <a:graphic>
          <a:graphicData uri="http://schemas.openxmlformats.org/presentationml/2006/ole">
            <p:oleObj spid="_x0000_s1026" name="Imagem de bitmap" r:id="rId3" imgW="1952898" imgH="1971950" progId="PBrush">
              <p:embed/>
            </p:oleObj>
          </a:graphicData>
        </a:graphic>
      </p:graphicFrame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39750" y="700088"/>
            <a:ext cx="77041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3600" b="1" dirty="0" smtClean="0">
                <a:solidFill>
                  <a:srgbClr val="002060"/>
                </a:solidFill>
                <a:latin typeface="Arial" charset="0"/>
              </a:rPr>
              <a:t>ALGUMAS QUESTÕES</a:t>
            </a:r>
            <a:endParaRPr lang="pt-BR" sz="36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403350" y="1989138"/>
            <a:ext cx="6048375" cy="8636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chemeClr val="tx2"/>
                </a:solidFill>
              </a:rPr>
              <a:t>Qual a nossa opção?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095625"/>
            <a:ext cx="3544888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4277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844675"/>
            <a:ext cx="3240087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0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3616325"/>
            <a:ext cx="2879725" cy="2549525"/>
          </a:xfrm>
          <a:prstGeom prst="rect">
            <a:avLst/>
          </a:prstGeom>
          <a:noFill/>
        </p:spPr>
      </p:pic>
      <p:graphicFrame>
        <p:nvGraphicFramePr>
          <p:cNvPr id="6" name="Object 1032"/>
          <p:cNvGraphicFramePr>
            <a:graphicFrameLocks noChangeAspect="1"/>
          </p:cNvGraphicFramePr>
          <p:nvPr/>
        </p:nvGraphicFramePr>
        <p:xfrm>
          <a:off x="1908175" y="1844675"/>
          <a:ext cx="2854325" cy="2822575"/>
        </p:xfrm>
        <a:graphic>
          <a:graphicData uri="http://schemas.openxmlformats.org/presentationml/2006/ole">
            <p:oleObj spid="_x0000_s2050" name="Imagem de bitmap" r:id="rId5" imgW="3467584" imgH="3866667" progId="PBrush">
              <p:embed/>
            </p:oleObj>
          </a:graphicData>
        </a:graphic>
      </p:graphicFrame>
      <p:sp>
        <p:nvSpPr>
          <p:cNvPr id="7" name="Rectangle 1028"/>
          <p:cNvSpPr>
            <a:spLocks noGrp="1" noChangeArrowheads="1"/>
          </p:cNvSpPr>
          <p:nvPr>
            <p:ph type="title"/>
          </p:nvPr>
        </p:nvSpPr>
        <p:spPr>
          <a:xfrm>
            <a:off x="251520" y="340767"/>
            <a:ext cx="8001000" cy="1216025"/>
          </a:xfrm>
        </p:spPr>
        <p:txBody>
          <a:bodyPr/>
          <a:lstStyle/>
          <a:p>
            <a:pPr algn="l"/>
            <a:r>
              <a:rPr lang="pt-BR" sz="3600" b="1" dirty="0">
                <a:solidFill>
                  <a:srgbClr val="002060"/>
                </a:solidFill>
                <a:latin typeface="Arial" charset="0"/>
              </a:rPr>
              <a:t>A ESCOLA HOJE</a:t>
            </a:r>
          </a:p>
        </p:txBody>
      </p:sp>
      <p:graphicFrame>
        <p:nvGraphicFramePr>
          <p:cNvPr id="8" name="Object 1030"/>
          <p:cNvGraphicFramePr>
            <a:graphicFrameLocks noChangeAspect="1"/>
          </p:cNvGraphicFramePr>
          <p:nvPr/>
        </p:nvGraphicFramePr>
        <p:xfrm>
          <a:off x="395288" y="3500438"/>
          <a:ext cx="2825750" cy="2638425"/>
        </p:xfrm>
        <a:graphic>
          <a:graphicData uri="http://schemas.openxmlformats.org/presentationml/2006/ole">
            <p:oleObj spid="_x0000_s2051" name="Imagem de bitmap" r:id="rId6" imgW="3438095" imgH="3209524" progId="PBrush">
              <p:embed/>
            </p:oleObj>
          </a:graphicData>
        </a:graphic>
      </p:graphicFrame>
      <p:pic>
        <p:nvPicPr>
          <p:cNvPr id="9" name="Picture 103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288" y="1844675"/>
            <a:ext cx="1512887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03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9925" y="4581525"/>
            <a:ext cx="18002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03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99013" y="1855788"/>
            <a:ext cx="852487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03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575" y="4652963"/>
            <a:ext cx="9366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993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628800"/>
            <a:ext cx="3079617" cy="4265787"/>
          </a:xfrm>
          <a:prstGeom prst="rect">
            <a:avLst/>
          </a:prstGeom>
          <a:noFill/>
          <a:ln w="9525">
            <a:solidFill>
              <a:srgbClr val="008080"/>
            </a:solidFill>
            <a:miter lim="800000"/>
            <a:headEnd/>
            <a:tailEnd/>
          </a:ln>
          <a:effectLst/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412776"/>
            <a:ext cx="1584176" cy="2305076"/>
          </a:xfrm>
          <a:prstGeom prst="rect">
            <a:avLst/>
          </a:prstGeom>
          <a:noFill/>
          <a:ln w="9525">
            <a:solidFill>
              <a:srgbClr val="008080"/>
            </a:solidFill>
            <a:miter lim="800000"/>
            <a:headEnd/>
            <a:tailEnd/>
          </a:ln>
          <a:effectLst/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922" y="1412776"/>
            <a:ext cx="1677341" cy="2448272"/>
          </a:xfrm>
          <a:prstGeom prst="rect">
            <a:avLst/>
          </a:prstGeom>
          <a:noFill/>
          <a:ln w="9525">
            <a:solidFill>
              <a:srgbClr val="008080"/>
            </a:solidFill>
            <a:miter lim="800000"/>
            <a:headEnd/>
            <a:tailEnd/>
          </a:ln>
          <a:effectLst/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933056"/>
            <a:ext cx="1611536" cy="2232248"/>
          </a:xfrm>
          <a:prstGeom prst="rect">
            <a:avLst/>
          </a:prstGeom>
          <a:noFill/>
          <a:ln w="9525">
            <a:solidFill>
              <a:srgbClr val="008080"/>
            </a:solidFill>
            <a:miter lim="800000"/>
            <a:headEnd/>
            <a:tailEnd/>
          </a:ln>
          <a:effectLst/>
        </p:spPr>
      </p:pic>
      <p:pic>
        <p:nvPicPr>
          <p:cNvPr id="6554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4450" y="3830446"/>
            <a:ext cx="1587990" cy="2262850"/>
          </a:xfrm>
          <a:prstGeom prst="rect">
            <a:avLst/>
          </a:prstGeom>
          <a:noFill/>
          <a:ln w="9525">
            <a:solidFill>
              <a:srgbClr val="00808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1557338"/>
            <a:ext cx="3011488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3141663"/>
            <a:ext cx="2027238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O EDUCADOR HOJE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258342" y="2636912"/>
            <a:ext cx="2881089" cy="79253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 smtClean="0">
                <a:solidFill>
                  <a:schemeClr val="tx2"/>
                </a:solidFill>
              </a:rPr>
              <a:t>Quem é?</a:t>
            </a:r>
            <a:endParaRPr lang="pt-BR" sz="2800" b="1" dirty="0">
              <a:solidFill>
                <a:schemeClr val="tx2"/>
              </a:solidFill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115616" y="4149725"/>
            <a:ext cx="2879725" cy="792163"/>
          </a:xfrm>
          <a:prstGeom prst="parallelogram">
            <a:avLst>
              <a:gd name="adj" fmla="val 21643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600" b="1" dirty="0" smtClean="0">
                <a:solidFill>
                  <a:schemeClr val="tx2"/>
                </a:solidFill>
              </a:rPr>
              <a:t>Quem deve ser?</a:t>
            </a:r>
            <a:endParaRPr lang="pt-BR" sz="2600" b="1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4365625"/>
            <a:ext cx="2247900" cy="2181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pPr algn="l"/>
            <a:r>
              <a:rPr lang="pt-BR" sz="3600" b="1" dirty="0">
                <a:solidFill>
                  <a:srgbClr val="002060"/>
                </a:solidFill>
                <a:latin typeface="Arial" charset="0"/>
              </a:rPr>
              <a:t>DESAFIOS – AS RUPTURAS</a:t>
            </a: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468313" y="2205038"/>
            <a:ext cx="4537075" cy="93662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chemeClr val="tx2"/>
                </a:solidFill>
              </a:rPr>
              <a:t>De onde viemos?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1628775"/>
            <a:ext cx="38100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900113" y="3284538"/>
            <a:ext cx="3743325" cy="1296987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600" b="1">
                <a:solidFill>
                  <a:schemeClr val="tx2"/>
                </a:solidFill>
              </a:rPr>
              <a:t>Temos o direito de </a:t>
            </a:r>
          </a:p>
          <a:p>
            <a:pPr algn="ctr"/>
            <a:r>
              <a:rPr lang="pt-BR" sz="2600" b="1">
                <a:solidFill>
                  <a:schemeClr val="tx2"/>
                </a:solidFill>
              </a:rPr>
              <a:t>reproduzir </a:t>
            </a:r>
          </a:p>
          <a:p>
            <a:pPr algn="ctr"/>
            <a:r>
              <a:rPr lang="pt-BR" sz="2600" b="1">
                <a:solidFill>
                  <a:schemeClr val="tx2"/>
                </a:solidFill>
              </a:rPr>
              <a:t>nosso mundo?</a:t>
            </a: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755576" y="4652962"/>
            <a:ext cx="3960936" cy="1008285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 dirty="0">
                <a:solidFill>
                  <a:schemeClr val="tx2"/>
                </a:solidFill>
              </a:rPr>
              <a:t>Esperam de nós </a:t>
            </a:r>
          </a:p>
          <a:p>
            <a:pPr algn="ctr"/>
            <a:r>
              <a:rPr lang="pt-BR" sz="2400" b="1" dirty="0">
                <a:solidFill>
                  <a:schemeClr val="tx2"/>
                </a:solidFill>
              </a:rPr>
              <a:t>algo mais?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89000" y="555625"/>
            <a:ext cx="7138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600" b="1" dirty="0">
                <a:solidFill>
                  <a:srgbClr val="002060"/>
                </a:solidFill>
                <a:latin typeface="Calibri" pitchFamily="34" charset="0"/>
              </a:rPr>
              <a:t>QUEM ÉRAMOS?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205038"/>
            <a:ext cx="3074987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3995738" y="2205038"/>
            <a:ext cx="4572000" cy="1008062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 dirty="0">
                <a:solidFill>
                  <a:schemeClr val="tx2"/>
                </a:solidFill>
              </a:rPr>
              <a:t>Aspectos epistemológicos e </a:t>
            </a:r>
          </a:p>
          <a:p>
            <a:r>
              <a:rPr lang="pt-BR" sz="2400" b="1" dirty="0">
                <a:solidFill>
                  <a:schemeClr val="tx2"/>
                </a:solidFill>
              </a:rPr>
              <a:t>pedagógicos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4000500" y="3500438"/>
            <a:ext cx="3148013" cy="579437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300" b="1">
                <a:solidFill>
                  <a:schemeClr val="tx2"/>
                </a:solidFill>
              </a:rPr>
              <a:t>Qual o pressuposto?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000500" y="4349750"/>
            <a:ext cx="4603750" cy="80803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300" b="1">
                <a:solidFill>
                  <a:schemeClr val="tx2"/>
                </a:solidFill>
              </a:rPr>
              <a:t>Que criança havia do outro lado </a:t>
            </a:r>
          </a:p>
          <a:p>
            <a:r>
              <a:rPr lang="pt-BR" sz="2300" b="1">
                <a:solidFill>
                  <a:schemeClr val="tx2"/>
                </a:solidFill>
              </a:rPr>
              <a:t>da relação pedagógica?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151063"/>
            <a:ext cx="29718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82638" y="779463"/>
            <a:ext cx="7138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600" b="1" dirty="0">
                <a:solidFill>
                  <a:schemeClr val="tx2"/>
                </a:solidFill>
                <a:latin typeface="Calibri" pitchFamily="34" charset="0"/>
              </a:rPr>
              <a:t>QUEM NOS TORNAMOS?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074863"/>
            <a:ext cx="29718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3763963" y="5373688"/>
            <a:ext cx="1600200" cy="5334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2400" b="1">
                <a:solidFill>
                  <a:schemeClr val="tx2"/>
                </a:solidFill>
              </a:rPr>
              <a:t>Por quê?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82638" y="990600"/>
            <a:ext cx="7138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600" b="1" dirty="0">
                <a:solidFill>
                  <a:srgbClr val="002060"/>
                </a:solidFill>
                <a:latin typeface="Calibri" pitchFamily="34" charset="0"/>
              </a:rPr>
              <a:t>QUEM DEVEMOS SER HOJE?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6438" y="2708275"/>
            <a:ext cx="2154237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692400"/>
            <a:ext cx="2201862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9613" y="2781300"/>
            <a:ext cx="1974850" cy="20193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554634"/>
            <a:ext cx="73533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4213" y="413792"/>
            <a:ext cx="7138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O PESO DE UMA HERANÇA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73100" y="413792"/>
            <a:ext cx="7138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COMO LIDAR COM ISSO?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4459288" y="3787775"/>
            <a:ext cx="3281362" cy="720725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  <a:latin typeface="Calibri" pitchFamily="34" charset="0"/>
              </a:rPr>
              <a:t>85% da tecnologia </a:t>
            </a:r>
          </a:p>
          <a:p>
            <a:r>
              <a:rPr lang="pt-BR" sz="2400" b="1">
                <a:solidFill>
                  <a:schemeClr val="tx2"/>
                </a:solidFill>
                <a:latin typeface="Calibri" pitchFamily="34" charset="0"/>
              </a:rPr>
              <a:t>terá menos de 10 anos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205038"/>
            <a:ext cx="3470275" cy="30003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4459288" y="2930525"/>
            <a:ext cx="2344737" cy="498475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  <a:latin typeface="Calibri" pitchFamily="34" charset="0"/>
              </a:rPr>
              <a:t>Antes de 2020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68313" y="765175"/>
            <a:ext cx="7138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CONTINUA TUDO IGUAL?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3563888" y="2492896"/>
            <a:ext cx="4032250" cy="57943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Isto faz alguma diferença?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570163"/>
            <a:ext cx="28432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563938" y="3213100"/>
            <a:ext cx="4464050" cy="936625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Esta criança vai aprender por </a:t>
            </a:r>
          </a:p>
          <a:p>
            <a:r>
              <a:rPr lang="pt-BR" sz="2400" b="1">
                <a:solidFill>
                  <a:schemeClr val="tx2"/>
                </a:solidFill>
              </a:rPr>
              <a:t>transmissão?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563938" y="4297363"/>
            <a:ext cx="4895850" cy="931862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O que o pensamento pedagógico </a:t>
            </a:r>
          </a:p>
          <a:p>
            <a:r>
              <a:rPr lang="pt-BR" sz="2400" b="1">
                <a:solidFill>
                  <a:schemeClr val="tx2"/>
                </a:solidFill>
              </a:rPr>
              <a:t>do Século XX tem a ver com isso?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051050"/>
            <a:ext cx="237648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68313" y="692150"/>
            <a:ext cx="7138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CONTINUA TUDO IGUAL?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778250" y="2997200"/>
            <a:ext cx="4465638" cy="80168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 dirty="0">
                <a:solidFill>
                  <a:schemeClr val="tx2"/>
                </a:solidFill>
              </a:rPr>
              <a:t>Como lidar com os dois no </a:t>
            </a:r>
          </a:p>
          <a:p>
            <a:r>
              <a:rPr lang="pt-BR" sz="2400" b="1" dirty="0">
                <a:solidFill>
                  <a:schemeClr val="tx2"/>
                </a:solidFill>
              </a:rPr>
              <a:t>mesmo espaço escolar?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076700"/>
            <a:ext cx="25241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778250" y="4157663"/>
            <a:ext cx="3889375" cy="855662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Um dos dois precisa ser </a:t>
            </a:r>
          </a:p>
          <a:p>
            <a:r>
              <a:rPr lang="pt-BR" sz="2400" b="1">
                <a:solidFill>
                  <a:schemeClr val="tx2"/>
                </a:solidFill>
              </a:rPr>
              <a:t>marginalizado?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84213" y="485800"/>
            <a:ext cx="7138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CONTINUA TUDO IGUAL?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889000" y="4125913"/>
            <a:ext cx="5967413" cy="579437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Ela usa a memória como nós a usamos?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4575" y="2081213"/>
            <a:ext cx="18002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613" y="2060575"/>
            <a:ext cx="20891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1063" y="2182813"/>
            <a:ext cx="20193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912813" y="4841875"/>
            <a:ext cx="5029200" cy="57943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Posso fazer de conta que é assim?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052736"/>
            <a:ext cx="3704689" cy="5414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133600"/>
            <a:ext cx="1947862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4413" y="2276475"/>
            <a:ext cx="1881187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4000" y="2205038"/>
            <a:ext cx="1855788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11188" y="620713"/>
            <a:ext cx="7138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UMA EQUAÇÃO POSSÍVEL?</a:t>
            </a:r>
          </a:p>
        </p:txBody>
      </p:sp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2733675" y="2398713"/>
            <a:ext cx="6858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6600">
                <a:solidFill>
                  <a:schemeClr val="tx2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8" name="CaixaDeTexto 8"/>
          <p:cNvSpPr txBox="1">
            <a:spLocks noChangeArrowheads="1"/>
          </p:cNvSpPr>
          <p:nvPr/>
        </p:nvSpPr>
        <p:spPr bwMode="auto">
          <a:xfrm>
            <a:off x="5749925" y="2433638"/>
            <a:ext cx="8382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6600">
                <a:solidFill>
                  <a:schemeClr val="tx2"/>
                </a:solidFill>
                <a:latin typeface="Calibri" pitchFamily="34" charset="0"/>
              </a:rPr>
              <a:t>=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3635375" y="4868863"/>
            <a:ext cx="1852613" cy="579437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chemeClr val="tx2"/>
                </a:solidFill>
              </a:rPr>
              <a:t>Por quê?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39750" y="549275"/>
            <a:ext cx="7138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O QUE FAZER COM ISSO?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611188" y="4194175"/>
            <a:ext cx="5791200" cy="57943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Ignorar que existem essas realidades?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989138"/>
            <a:ext cx="2008187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611188" y="4833938"/>
            <a:ext cx="5791200" cy="579437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Tratar todas da mesma forma?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0100" y="1989138"/>
            <a:ext cx="1830388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3913" y="1989138"/>
            <a:ext cx="1738312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66725" y="549275"/>
            <a:ext cx="7138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O QUE FAZER COM ISSO?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2987675" y="2155825"/>
            <a:ext cx="5113338" cy="57943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 dirty="0">
                <a:solidFill>
                  <a:schemeClr val="tx2"/>
                </a:solidFill>
              </a:rPr>
              <a:t>Se a escola não educar, quem educa?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420938"/>
            <a:ext cx="23050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987675" y="2917825"/>
            <a:ext cx="5113338" cy="88423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A omissão da família sempre é </a:t>
            </a:r>
          </a:p>
          <a:p>
            <a:r>
              <a:rPr lang="pt-BR" sz="2400" b="1">
                <a:solidFill>
                  <a:schemeClr val="tx2"/>
                </a:solidFill>
              </a:rPr>
              <a:t>uma escolha?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2987675" y="3984625"/>
            <a:ext cx="5113338" cy="88423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Se “lavarmos as mãos”, quem sofre </a:t>
            </a:r>
          </a:p>
          <a:p>
            <a:r>
              <a:rPr lang="pt-BR" sz="2400" b="1">
                <a:solidFill>
                  <a:schemeClr val="tx2"/>
                </a:solidFill>
              </a:rPr>
              <a:t>com a situação?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349500"/>
            <a:ext cx="21764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54050" y="620713"/>
            <a:ext cx="7138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O QUE FAZER COM ISSO?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987675" y="2227263"/>
            <a:ext cx="5184775" cy="579437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 dirty="0">
                <a:solidFill>
                  <a:schemeClr val="tx2"/>
                </a:solidFill>
              </a:rPr>
              <a:t>Como ajudar a mantê-lo na escola?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987675" y="3141663"/>
            <a:ext cx="5184775" cy="6096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O que ele merece encontrar na escola?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2987675" y="4041775"/>
            <a:ext cx="5184775" cy="88423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Ele traz algum saber que a escola </a:t>
            </a:r>
          </a:p>
          <a:p>
            <a:r>
              <a:rPr lang="pt-BR" sz="2400" b="1">
                <a:solidFill>
                  <a:schemeClr val="tx2"/>
                </a:solidFill>
              </a:rPr>
              <a:t>pode levar em conta?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388" y="2492375"/>
            <a:ext cx="218757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11188" y="620713"/>
            <a:ext cx="7138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>
                <a:solidFill>
                  <a:schemeClr val="tx2"/>
                </a:solidFill>
                <a:latin typeface="Calibri" pitchFamily="34" charset="0"/>
              </a:rPr>
              <a:t>A DIMENSÃO ESTRATÉGICA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952750" y="2665413"/>
            <a:ext cx="5184775" cy="8382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Se ele permanecer assim, fará parte </a:t>
            </a:r>
          </a:p>
          <a:p>
            <a:r>
              <a:rPr lang="pt-BR" sz="2400" b="1">
                <a:solidFill>
                  <a:schemeClr val="tx2"/>
                </a:solidFill>
              </a:rPr>
              <a:t>dos operadores da economia?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952750" y="3808413"/>
            <a:ext cx="5184775" cy="8382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400" b="1">
                <a:solidFill>
                  <a:schemeClr val="tx2"/>
                </a:solidFill>
              </a:rPr>
              <a:t>Sem atuar em profissionalização, como </a:t>
            </a:r>
          </a:p>
          <a:p>
            <a:r>
              <a:rPr lang="pt-BR" sz="2400" b="1">
                <a:solidFill>
                  <a:schemeClr val="tx2"/>
                </a:solidFill>
              </a:rPr>
              <a:t>ajudamos nisso?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Antenne-toroida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703388"/>
            <a:ext cx="3065463" cy="4392612"/>
          </a:xfrm>
          <a:prstGeom prst="rect">
            <a:avLst/>
          </a:prstGeom>
          <a:noFill/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ESCOLA E CONHECIMENTO</a:t>
            </a: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533400" y="2057400"/>
            <a:ext cx="4953000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chemeClr val="tx2"/>
                </a:solidFill>
              </a:rPr>
              <a:t>A informação se transmite </a:t>
            </a:r>
          </a:p>
          <a:p>
            <a:pPr algn="ctr"/>
            <a:r>
              <a:rPr lang="pt-BR" sz="2800" b="1" dirty="0">
                <a:solidFill>
                  <a:schemeClr val="tx2"/>
                </a:solidFill>
              </a:rPr>
              <a:t>melhor por outros meios</a:t>
            </a: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989013" y="3429000"/>
            <a:ext cx="3963987" cy="792163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600" b="1">
                <a:solidFill>
                  <a:schemeClr val="tx2"/>
                </a:solidFill>
              </a:rPr>
              <a:t>Inclusive a </a:t>
            </a:r>
          </a:p>
          <a:p>
            <a:pPr algn="ctr"/>
            <a:r>
              <a:rPr lang="pt-BR" sz="2600" b="1">
                <a:solidFill>
                  <a:schemeClr val="tx2"/>
                </a:solidFill>
              </a:rPr>
              <a:t>informação científica</a:t>
            </a: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33400" y="4495800"/>
            <a:ext cx="4876800" cy="12954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solidFill>
                  <a:schemeClr val="tx2"/>
                </a:solidFill>
              </a:rPr>
              <a:t>Informação </a:t>
            </a:r>
          </a:p>
          <a:p>
            <a:pPr algn="ctr"/>
            <a:r>
              <a:rPr lang="pt-BR" sz="2400" b="1">
                <a:solidFill>
                  <a:schemeClr val="tx2"/>
                </a:solidFill>
              </a:rPr>
              <a:t>científica não é, por si, </a:t>
            </a:r>
          </a:p>
          <a:p>
            <a:pPr algn="ctr"/>
            <a:r>
              <a:rPr lang="pt-BR" sz="2400" b="1">
                <a:solidFill>
                  <a:schemeClr val="tx2"/>
                </a:solidFill>
              </a:rPr>
              <a:t>conhecimento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ESCOLA E CONHECIMENTO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685800" y="2713038"/>
            <a:ext cx="4648200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chemeClr val="tx2"/>
                </a:solidFill>
              </a:rPr>
              <a:t>Conhecimento pressupõe </a:t>
            </a:r>
          </a:p>
          <a:p>
            <a:pPr algn="ctr"/>
            <a:r>
              <a:rPr lang="pt-BR" sz="2800" b="1" dirty="0">
                <a:solidFill>
                  <a:schemeClr val="tx2"/>
                </a:solidFill>
              </a:rPr>
              <a:t>interação pedagógica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141413" y="4084638"/>
            <a:ext cx="3719512" cy="792162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600" b="1">
                <a:solidFill>
                  <a:schemeClr val="tx2"/>
                </a:solidFill>
              </a:rPr>
              <a:t>Dos mais e dos </a:t>
            </a:r>
          </a:p>
          <a:p>
            <a:pPr algn="ctr"/>
            <a:r>
              <a:rPr lang="pt-BR" sz="2600" b="1">
                <a:solidFill>
                  <a:schemeClr val="tx2"/>
                </a:solidFill>
              </a:rPr>
              <a:t>menos experientes</a:t>
            </a:r>
          </a:p>
        </p:txBody>
      </p:sp>
      <p:pic>
        <p:nvPicPr>
          <p:cNvPr id="6" name="Picture 7" descr="06-02-07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76400"/>
            <a:ext cx="2881313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CONHECIMENTO E ENSINO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468313" y="2636838"/>
            <a:ext cx="4865687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Com que saberes </a:t>
            </a:r>
          </a:p>
          <a:p>
            <a:pPr algn="ctr"/>
            <a:r>
              <a:rPr lang="pt-BR" sz="2800" b="1" dirty="0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devemos nos ocupar?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468313" y="3962400"/>
            <a:ext cx="4865687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Os saberes tecnológicos e </a:t>
            </a:r>
          </a:p>
          <a:p>
            <a:pPr algn="ctr"/>
            <a:r>
              <a:rPr lang="pt-BR" sz="2800" b="1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científicos bastam?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5775" y="2120900"/>
            <a:ext cx="3327400" cy="346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649663"/>
            <a:ext cx="3284537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CONHECIMENTO E ENSINO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1116385" y="2428875"/>
            <a:ext cx="4103687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Com que saberes </a:t>
            </a:r>
          </a:p>
          <a:p>
            <a:pPr algn="ctr"/>
            <a:r>
              <a:rPr lang="pt-BR" sz="2800" b="1" dirty="0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devemos nos ocupar?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68313" y="3754438"/>
            <a:ext cx="4103687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Os saberes tecnológicos e </a:t>
            </a:r>
          </a:p>
          <a:p>
            <a:pPr algn="ctr"/>
            <a:r>
              <a:rPr lang="pt-BR" sz="2800" b="1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científicos bastam?</a:t>
            </a:r>
          </a:p>
        </p:txBody>
      </p:sp>
      <p:graphicFrame>
        <p:nvGraphicFramePr>
          <p:cNvPr id="7" name="Object 8"/>
          <p:cNvGraphicFramePr>
            <a:graphicFrameLocks noChangeAspect="1"/>
          </p:cNvGraphicFramePr>
          <p:nvPr/>
        </p:nvGraphicFramePr>
        <p:xfrm>
          <a:off x="5637213" y="1484313"/>
          <a:ext cx="3038475" cy="2600325"/>
        </p:xfrm>
        <a:graphic>
          <a:graphicData uri="http://schemas.openxmlformats.org/presentationml/2006/ole">
            <p:oleObj spid="_x0000_s3074" name="Imagem de bitmap" r:id="rId4" imgW="3038095" imgH="2600000" progId="PBrush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ESCOLA E CONHECIMENTO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685800" y="2103438"/>
            <a:ext cx="4648200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chemeClr val="tx2"/>
                </a:solidFill>
              </a:rPr>
              <a:t>Como fazer da escola </a:t>
            </a:r>
          </a:p>
          <a:p>
            <a:pPr algn="ctr"/>
            <a:r>
              <a:rPr lang="pt-BR" sz="2800" b="1">
                <a:solidFill>
                  <a:schemeClr val="tx2"/>
                </a:solidFill>
              </a:rPr>
              <a:t>lugar do conhecimento?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685800" y="3429000"/>
            <a:ext cx="4648200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chemeClr val="tx2"/>
                </a:solidFill>
              </a:rPr>
              <a:t>É possível obrigar </a:t>
            </a:r>
          </a:p>
          <a:p>
            <a:pPr algn="ctr"/>
            <a:r>
              <a:rPr lang="pt-BR" sz="2800" b="1">
                <a:solidFill>
                  <a:schemeClr val="tx2"/>
                </a:solidFill>
              </a:rPr>
              <a:t>a conhecer?</a:t>
            </a:r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5562600" y="2209800"/>
          <a:ext cx="3200400" cy="3352800"/>
        </p:xfrm>
        <a:graphic>
          <a:graphicData uri="http://schemas.openxmlformats.org/presentationml/2006/ole">
            <p:oleObj spid="_x0000_s4098" name="Imagem de bitmap" r:id="rId3" imgW="4877481" imgH="3924848" progId="PBrush">
              <p:embed/>
            </p:oleObj>
          </a:graphicData>
        </a:graphic>
      </p:graphicFrame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684213" y="4724400"/>
            <a:ext cx="4648200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FF0000"/>
                </a:solidFill>
                <a:ea typeface="Lucida Sans Unicode" pitchFamily="34" charset="0"/>
                <a:cs typeface="Lucida Sans Unicode" pitchFamily="34" charset="0"/>
              </a:rPr>
              <a:t>O que fazer para </a:t>
            </a:r>
          </a:p>
          <a:p>
            <a:pPr algn="ctr"/>
            <a:r>
              <a:rPr lang="pt-BR" sz="2800" b="1">
                <a:solidFill>
                  <a:srgbClr val="FF0000"/>
                </a:solidFill>
                <a:ea typeface="Lucida Sans Unicode" pitchFamily="34" charset="0"/>
                <a:cs typeface="Lucida Sans Unicode" pitchFamily="34" charset="0"/>
              </a:rPr>
              <a:t>que o outro queira saber?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16" y="1340769"/>
            <a:ext cx="7751816" cy="473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rgbClr val="002060"/>
                </a:solidFill>
                <a:latin typeface="Arial" charset="0"/>
              </a:rPr>
              <a:t>CONHECIMENTO E ENSINO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468313" y="2571750"/>
            <a:ext cx="4865687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Como lidar com o que </a:t>
            </a:r>
          </a:p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não compreendemos?</a:t>
            </a: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1189038" y="4041775"/>
            <a:ext cx="3382962" cy="68262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  <a:ea typeface="Lucida Sans Unicode" pitchFamily="34" charset="0"/>
                <a:cs typeface="Lucida Sans Unicode" pitchFamily="34" charset="0"/>
              </a:rPr>
              <a:t>Negando-o?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1813" y="3356991"/>
            <a:ext cx="1794881" cy="215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060848"/>
            <a:ext cx="1584176" cy="19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39825"/>
          </a:xfrm>
          <a:noFill/>
          <a:ln/>
        </p:spPr>
        <p:txBody>
          <a:bodyPr/>
          <a:lstStyle/>
          <a:p>
            <a:pPr algn="l"/>
            <a:r>
              <a:rPr lang="pt-BR" b="1" dirty="0">
                <a:solidFill>
                  <a:srgbClr val="002060"/>
                </a:solidFill>
              </a:rPr>
              <a:t>QUAL A SAÍDA?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76475"/>
            <a:ext cx="4038600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2308225"/>
            <a:ext cx="3598863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ENSINO E LIDERANÇA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611188" y="2133600"/>
            <a:ext cx="4318000" cy="9445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rgbClr val="002060"/>
                </a:solidFill>
              </a:rPr>
              <a:t>O educador </a:t>
            </a:r>
            <a:r>
              <a:rPr lang="pt-BR" sz="2800" b="1" dirty="0" smtClean="0">
                <a:solidFill>
                  <a:srgbClr val="002060"/>
                </a:solidFill>
              </a:rPr>
              <a:t>e o gestor dão </a:t>
            </a:r>
          </a:p>
          <a:p>
            <a:pPr algn="ctr"/>
            <a:r>
              <a:rPr lang="pt-BR" sz="2800" b="1" dirty="0" smtClean="0">
                <a:solidFill>
                  <a:srgbClr val="002060"/>
                </a:solidFill>
              </a:rPr>
              <a:t>a </a:t>
            </a:r>
            <a:r>
              <a:rPr lang="pt-BR" sz="2800" b="1" dirty="0">
                <a:solidFill>
                  <a:srgbClr val="002060"/>
                </a:solidFill>
              </a:rPr>
              <a:t>“cara” </a:t>
            </a:r>
            <a:r>
              <a:rPr lang="pt-BR" sz="2800" b="1" dirty="0" smtClean="0">
                <a:solidFill>
                  <a:srgbClr val="002060"/>
                </a:solidFill>
              </a:rPr>
              <a:t> para </a:t>
            </a:r>
            <a:r>
              <a:rPr lang="pt-BR" sz="2800" b="1" dirty="0">
                <a:solidFill>
                  <a:srgbClr val="002060"/>
                </a:solidFill>
              </a:rPr>
              <a:t>a escola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81000" y="3276600"/>
            <a:ext cx="4724400" cy="533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</a:rPr>
              <a:t>Otimismo ou pessimismo?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762000" y="4038600"/>
            <a:ext cx="4038600" cy="7159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800" b="1">
                <a:solidFill>
                  <a:srgbClr val="002060"/>
                </a:solidFill>
              </a:rPr>
              <a:t>Ficar “de bem” </a:t>
            </a:r>
          </a:p>
          <a:p>
            <a:pPr algn="ctr">
              <a:lnSpc>
                <a:spcPct val="80000"/>
              </a:lnSpc>
            </a:pPr>
            <a:r>
              <a:rPr lang="pt-BR" sz="2800" b="1">
                <a:solidFill>
                  <a:srgbClr val="002060"/>
                </a:solidFill>
              </a:rPr>
              <a:t>ou “de mal”?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838200" y="5029200"/>
            <a:ext cx="3886200" cy="6858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A colheita se faz </a:t>
            </a:r>
          </a:p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pelo plantio</a:t>
            </a:r>
          </a:p>
        </p:txBody>
      </p:sp>
      <p:pic>
        <p:nvPicPr>
          <p:cNvPr id="8" name="Picture 9" descr="felicida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600200"/>
            <a:ext cx="29972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ENSINO E LIDERANÇA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228600" y="2286000"/>
            <a:ext cx="5486400" cy="6096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</a:rPr>
              <a:t>Como lidar com dificuldades?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990600" y="3124200"/>
            <a:ext cx="38862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Desânimo?</a:t>
            </a:r>
          </a:p>
        </p:txBody>
      </p:sp>
      <p:pic>
        <p:nvPicPr>
          <p:cNvPr id="6" name="Picture 6" descr="150px-the_fox_and_the_grapes_-_project_gutenberg_etext_199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9000" y="1600200"/>
            <a:ext cx="2679700" cy="4572000"/>
          </a:xfrm>
          <a:prstGeom prst="rect">
            <a:avLst/>
          </a:prstGeom>
          <a:noFill/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990600" y="3733800"/>
            <a:ext cx="38862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Desafio?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990600" y="4343400"/>
            <a:ext cx="38862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Oportunidade?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152400" y="4953000"/>
            <a:ext cx="5486400" cy="6096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solidFill>
                  <a:srgbClr val="002060"/>
                </a:solidFill>
              </a:rPr>
              <a:t>A colheita se faz pelo plantio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ENSINO E LIDERANÇA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228600" y="2286000"/>
            <a:ext cx="5105400" cy="6096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rgbClr val="002060"/>
                </a:solidFill>
              </a:rPr>
              <a:t>Queremos uma escola feliz?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838200" y="3048000"/>
            <a:ext cx="38862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Somos felizes?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6200" y="4953000"/>
            <a:ext cx="5486400" cy="6096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solidFill>
                  <a:srgbClr val="002060"/>
                </a:solidFill>
              </a:rPr>
              <a:t>A colheita se faz pelo plantio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838200" y="3657600"/>
            <a:ext cx="38862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Irradiamos felicidade?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838200" y="4267200"/>
            <a:ext cx="38862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Gostamos de nós?</a:t>
            </a:r>
          </a:p>
        </p:txBody>
      </p:sp>
      <p:pic>
        <p:nvPicPr>
          <p:cNvPr id="9" name="Picture 11" descr="569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981200"/>
            <a:ext cx="3306763" cy="3770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ENSINO E FUTURO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1143000" y="2133600"/>
            <a:ext cx="3200400" cy="533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rgbClr val="002060"/>
                </a:solidFill>
              </a:rPr>
              <a:t>O que fazer?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228600" y="2971800"/>
            <a:ext cx="50292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Manter o que se sabe fazer bem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1950" y="2057400"/>
            <a:ext cx="3625850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990600" y="3657600"/>
            <a:ext cx="34290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Ousar fazer o novo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28600" y="4343400"/>
            <a:ext cx="50292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Diálogo entre o velho e o novo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228600" y="5029200"/>
            <a:ext cx="5029200" cy="6858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Diálogo entre o administrativo </a:t>
            </a:r>
          </a:p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e o pedagógico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685800" y="1981200"/>
            <a:ext cx="4114800" cy="533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pt-BR" sz="2800" b="1">
                <a:solidFill>
                  <a:srgbClr val="002060"/>
                </a:solidFill>
              </a:rPr>
              <a:t>A escola e os pais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381000" y="2819400"/>
            <a:ext cx="4724400" cy="6858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Envolvimento dos pais dá </a:t>
            </a:r>
          </a:p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legitimidade à escola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GESTÃO E RELACIONAMENTO</a:t>
            </a:r>
          </a:p>
        </p:txBody>
      </p:sp>
      <p:pic>
        <p:nvPicPr>
          <p:cNvPr id="6" name="Picture 7" descr="anj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0825" y="1752600"/>
            <a:ext cx="3736975" cy="4079875"/>
          </a:xfrm>
          <a:prstGeom prst="rect">
            <a:avLst/>
          </a:prstGeom>
          <a:noFill/>
        </p:spPr>
      </p:pic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381000" y="3733800"/>
            <a:ext cx="4724400" cy="6858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Pais não gostam de </a:t>
            </a:r>
          </a:p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ouvir críticas aos filhos</a:t>
            </a: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381000" y="4648200"/>
            <a:ext cx="4724400" cy="9906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Entre a </a:t>
            </a:r>
          </a:p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ajuda e a cobrança, qual </a:t>
            </a:r>
          </a:p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soa melhor?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685800" y="1981200"/>
            <a:ext cx="4114800" cy="533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pt-BR" sz="2800" b="1">
                <a:solidFill>
                  <a:srgbClr val="002060"/>
                </a:solidFill>
              </a:rPr>
              <a:t>A escola e os grêmios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381000" y="2819400"/>
            <a:ext cx="4724400" cy="4572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Aspecto político - estratégico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GESTÃO E RELACIONAMENTO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81000" y="3505200"/>
            <a:ext cx="4724400" cy="6858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Aspecto pedagógico:</a:t>
            </a:r>
          </a:p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caixa de ressonância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1752600" y="4419600"/>
            <a:ext cx="2057400" cy="5334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Projetos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251450" y="1981200"/>
          <a:ext cx="3702050" cy="3733800"/>
        </p:xfrm>
        <a:graphic>
          <a:graphicData uri="http://schemas.openxmlformats.org/presentationml/2006/ole">
            <p:oleObj spid="_x0000_s8194" name="Imagem de bitmap" r:id="rId3" imgW="3315163" imgH="3343742" progId="PBrush">
              <p:embed/>
            </p:oleObj>
          </a:graphicData>
        </a:graphic>
      </p:graphicFrame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457200" y="5181600"/>
            <a:ext cx="4648200" cy="5334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pt-BR" sz="2400" b="1">
                <a:solidFill>
                  <a:srgbClr val="002060"/>
                </a:solidFill>
              </a:rPr>
              <a:t>Linhas de ação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52400" y="1981200"/>
            <a:ext cx="5029200" cy="1295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pt-BR" sz="2800" b="1">
                <a:solidFill>
                  <a:srgbClr val="002060"/>
                </a:solidFill>
              </a:rPr>
              <a:t>É possível um bom ensino </a:t>
            </a:r>
          </a:p>
          <a:p>
            <a:pPr algn="ctr">
              <a:lnSpc>
                <a:spcPct val="90000"/>
              </a:lnSpc>
            </a:pPr>
            <a:r>
              <a:rPr lang="pt-BR" sz="2800" b="1">
                <a:solidFill>
                  <a:srgbClr val="002060"/>
                </a:solidFill>
              </a:rPr>
              <a:t>sem um bom </a:t>
            </a:r>
          </a:p>
          <a:p>
            <a:pPr algn="ctr">
              <a:lnSpc>
                <a:spcPct val="90000"/>
              </a:lnSpc>
            </a:pPr>
            <a:r>
              <a:rPr lang="pt-BR" sz="2800" b="1">
                <a:solidFill>
                  <a:srgbClr val="002060"/>
                </a:solidFill>
              </a:rPr>
              <a:t>relacionamento?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GESTÃO E RELACIONAMENTO</a:t>
            </a: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5256213" y="1905000"/>
          <a:ext cx="3716337" cy="3962400"/>
        </p:xfrm>
        <a:graphic>
          <a:graphicData uri="http://schemas.openxmlformats.org/presentationml/2006/ole">
            <p:oleObj spid="_x0000_s9218" name="Imagem de bitmap" r:id="rId3" imgW="2723810" imgH="2905531" progId="PBrush">
              <p:embed/>
            </p:oleObj>
          </a:graphicData>
        </a:graphic>
      </p:graphicFrame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457200" y="3352800"/>
            <a:ext cx="4267200" cy="8382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pt-BR" sz="2600" b="1">
                <a:solidFill>
                  <a:srgbClr val="002060"/>
                </a:solidFill>
              </a:rPr>
              <a:t>O que impede o bom </a:t>
            </a:r>
          </a:p>
          <a:p>
            <a:pPr algn="ctr">
              <a:lnSpc>
                <a:spcPct val="90000"/>
              </a:lnSpc>
            </a:pPr>
            <a:r>
              <a:rPr lang="pt-BR" sz="2600" b="1">
                <a:solidFill>
                  <a:srgbClr val="002060"/>
                </a:solidFill>
              </a:rPr>
              <a:t>relacionamento?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57200" y="4267200"/>
            <a:ext cx="4267200" cy="8382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pt-BR" sz="2600" b="1">
                <a:solidFill>
                  <a:srgbClr val="002060"/>
                </a:solidFill>
              </a:rPr>
              <a:t>Compreendo as razões </a:t>
            </a:r>
          </a:p>
          <a:p>
            <a:pPr algn="ctr">
              <a:lnSpc>
                <a:spcPct val="90000"/>
              </a:lnSpc>
            </a:pPr>
            <a:r>
              <a:rPr lang="pt-BR" sz="2600" b="1">
                <a:solidFill>
                  <a:srgbClr val="002060"/>
                </a:solidFill>
              </a:rPr>
              <a:t>dos conflitos?</a:t>
            </a: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533400" y="5181600"/>
            <a:ext cx="4114800" cy="6096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solidFill>
                  <a:srgbClr val="002060"/>
                </a:solidFill>
              </a:rPr>
              <a:t>Sei administrá-los?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52400" y="2133600"/>
            <a:ext cx="4648200" cy="1066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Consigo alinhar o ensino </a:t>
            </a:r>
          </a:p>
          <a:p>
            <a:pPr algn="ctr">
              <a:lnSpc>
                <a:spcPct val="9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à finalidade da escola?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ENSINO E FINALIDADE </a:t>
            </a:r>
          </a:p>
        </p:txBody>
      </p:sp>
      <p:pic>
        <p:nvPicPr>
          <p:cNvPr id="5" name="Picture 5" descr="edrel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7613" y="1905000"/>
            <a:ext cx="3884612" cy="3935413"/>
          </a:xfrm>
          <a:prstGeom prst="rect">
            <a:avLst/>
          </a:prstGeom>
          <a:noFill/>
        </p:spPr>
      </p:pic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04800" y="3429000"/>
            <a:ext cx="4419600" cy="5334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solidFill>
                  <a:srgbClr val="002060"/>
                </a:solidFill>
                <a:latin typeface="Arial" charset="0"/>
              </a:rPr>
              <a:t>Formo alunos cultos?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04800" y="4191000"/>
            <a:ext cx="4419600" cy="5334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solidFill>
                  <a:srgbClr val="002060"/>
                </a:solidFill>
                <a:latin typeface="Arial" charset="0"/>
              </a:rPr>
              <a:t>Formo alunos decentes?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304800" y="4953000"/>
            <a:ext cx="4419600" cy="533400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400" b="1">
                <a:solidFill>
                  <a:srgbClr val="002060"/>
                </a:solidFill>
                <a:latin typeface="Arial" charset="0"/>
              </a:rPr>
              <a:t>Que modelo sou na escola?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>
          <a:xfrm>
            <a:off x="3022356" y="2520302"/>
            <a:ext cx="3091130" cy="2218297"/>
          </a:xfrm>
          <a:prstGeom prst="ellipse">
            <a:avLst/>
          </a:prstGeom>
          <a:solidFill>
            <a:srgbClr val="33CCCC">
              <a:alpha val="67000"/>
            </a:srgbClr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b="1" dirty="0"/>
          </a:p>
        </p:txBody>
      </p:sp>
      <p:sp>
        <p:nvSpPr>
          <p:cNvPr id="6" name="Elipse 5"/>
          <p:cNvSpPr/>
          <p:nvPr/>
        </p:nvSpPr>
        <p:spPr>
          <a:xfrm>
            <a:off x="229511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sp>
        <p:nvSpPr>
          <p:cNvPr id="8" name="Elipse 7"/>
          <p:cNvSpPr/>
          <p:nvPr/>
        </p:nvSpPr>
        <p:spPr>
          <a:xfrm>
            <a:off x="6497699" y="503599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Elipse 8"/>
          <p:cNvSpPr/>
          <p:nvPr/>
        </p:nvSpPr>
        <p:spPr>
          <a:xfrm>
            <a:off x="251520" y="501317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11" name="Elipse 10"/>
          <p:cNvSpPr/>
          <p:nvPr/>
        </p:nvSpPr>
        <p:spPr>
          <a:xfrm>
            <a:off x="6511553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cxnSp>
        <p:nvCxnSpPr>
          <p:cNvPr id="13" name="Conector reto 12"/>
          <p:cNvCxnSpPr>
            <a:stCxn id="5" idx="7"/>
            <a:endCxn id="11" idx="3"/>
          </p:cNvCxnSpPr>
          <p:nvPr/>
        </p:nvCxnSpPr>
        <p:spPr>
          <a:xfrm flipV="1">
            <a:off x="5660800" y="2395284"/>
            <a:ext cx="1201461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>
            <a:stCxn id="5" idx="1"/>
            <a:endCxn id="6" idx="5"/>
          </p:cNvCxnSpPr>
          <p:nvPr/>
        </p:nvCxnSpPr>
        <p:spPr>
          <a:xfrm flipH="1" flipV="1">
            <a:off x="2273584" y="2395284"/>
            <a:ext cx="1201458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>
            <a:stCxn id="5" idx="3"/>
            <a:endCxn id="9" idx="7"/>
          </p:cNvCxnSpPr>
          <p:nvPr/>
        </p:nvCxnSpPr>
        <p:spPr>
          <a:xfrm flipH="1">
            <a:off x="2295593" y="4413737"/>
            <a:ext cx="1179449" cy="85252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>
            <a:stCxn id="5" idx="5"/>
            <a:endCxn id="8" idx="1"/>
          </p:cNvCxnSpPr>
          <p:nvPr/>
        </p:nvCxnSpPr>
        <p:spPr>
          <a:xfrm>
            <a:off x="5660800" y="4413737"/>
            <a:ext cx="1187607" cy="87534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>
            <a:stCxn id="6" idx="6"/>
            <a:endCxn id="11" idx="2"/>
          </p:cNvCxnSpPr>
          <p:nvPr/>
        </p:nvCxnSpPr>
        <p:spPr>
          <a:xfrm>
            <a:off x="2624292" y="1784276"/>
            <a:ext cx="3887261" cy="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>
            <a:stCxn id="6" idx="4"/>
            <a:endCxn id="9" idx="0"/>
          </p:cNvCxnSpPr>
          <p:nvPr/>
        </p:nvCxnSpPr>
        <p:spPr>
          <a:xfrm>
            <a:off x="1426902" y="2648372"/>
            <a:ext cx="22009" cy="236480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>
            <a:stCxn id="9" idx="6"/>
            <a:endCxn id="8" idx="2"/>
          </p:cNvCxnSpPr>
          <p:nvPr/>
        </p:nvCxnSpPr>
        <p:spPr>
          <a:xfrm>
            <a:off x="2646301" y="5877272"/>
            <a:ext cx="3851398" cy="2282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/>
          <p:cNvCxnSpPr>
            <a:stCxn id="8" idx="0"/>
            <a:endCxn id="11" idx="4"/>
          </p:cNvCxnSpPr>
          <p:nvPr/>
        </p:nvCxnSpPr>
        <p:spPr>
          <a:xfrm flipV="1">
            <a:off x="7695090" y="2648372"/>
            <a:ext cx="13854" cy="238762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tângulo 45"/>
          <p:cNvSpPr/>
          <p:nvPr/>
        </p:nvSpPr>
        <p:spPr>
          <a:xfrm>
            <a:off x="3090380" y="2643182"/>
            <a:ext cx="2955083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Aprendizagem/Proposta Curricular</a:t>
            </a:r>
          </a:p>
        </p:txBody>
      </p:sp>
      <p:sp>
        <p:nvSpPr>
          <p:cNvPr id="51" name="Retângulo 50"/>
          <p:cNvSpPr/>
          <p:nvPr/>
        </p:nvSpPr>
        <p:spPr>
          <a:xfrm>
            <a:off x="215203" y="952836"/>
            <a:ext cx="2412581" cy="86177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Gestão Pedagógica</a:t>
            </a:r>
            <a:endParaRPr lang="pt-BR" sz="2500" b="1" dirty="0"/>
          </a:p>
        </p:txBody>
      </p:sp>
      <p:sp>
        <p:nvSpPr>
          <p:cNvPr id="52" name="Retângulo 51"/>
          <p:cNvSpPr/>
          <p:nvPr/>
        </p:nvSpPr>
        <p:spPr>
          <a:xfrm>
            <a:off x="6588224" y="1124744"/>
            <a:ext cx="219675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Gestão Administrativa e Financeira</a:t>
            </a:r>
            <a:endParaRPr lang="pt-BR" sz="2500" b="1" dirty="0"/>
          </a:p>
        </p:txBody>
      </p:sp>
      <p:sp>
        <p:nvSpPr>
          <p:cNvPr id="53" name="Retângulo 52"/>
          <p:cNvSpPr/>
          <p:nvPr/>
        </p:nvSpPr>
        <p:spPr>
          <a:xfrm>
            <a:off x="6588224" y="5301208"/>
            <a:ext cx="22687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Gestão Democrática</a:t>
            </a:r>
            <a:endParaRPr lang="pt-BR" sz="2500" b="1" dirty="0"/>
          </a:p>
        </p:txBody>
      </p:sp>
      <p:sp>
        <p:nvSpPr>
          <p:cNvPr id="54" name="Retângulo 53"/>
          <p:cNvSpPr/>
          <p:nvPr/>
        </p:nvSpPr>
        <p:spPr>
          <a:xfrm>
            <a:off x="365636" y="5157192"/>
            <a:ext cx="20882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Indicadores Educacionais e a Gestão Escolar</a:t>
            </a:r>
            <a:endParaRPr lang="pt-BR" sz="2500" b="1" dirty="0"/>
          </a:p>
        </p:txBody>
      </p:sp>
    </p:spTree>
    <p:extLst>
      <p:ext uri="{BB962C8B-B14F-4D97-AF65-F5344CB8AC3E}">
        <p14:creationId xmlns:p14="http://schemas.microsoft.com/office/powerpoint/2010/main" xmlns="" val="21529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3"/>
          <p:cNvGrpSpPr>
            <a:grpSpLocks/>
          </p:cNvGrpSpPr>
          <p:nvPr/>
        </p:nvGrpSpPr>
        <p:grpSpPr bwMode="auto">
          <a:xfrm>
            <a:off x="732334" y="2209800"/>
            <a:ext cx="7486650" cy="2347913"/>
            <a:chOff x="742950" y="2570162"/>
            <a:chExt cx="7486650" cy="2347595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42950" y="2570162"/>
              <a:ext cx="7486650" cy="2001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CaixaDeTexto 5"/>
            <p:cNvSpPr txBox="1">
              <a:spLocks noChangeArrowheads="1"/>
            </p:cNvSpPr>
            <p:nvPr/>
          </p:nvSpPr>
          <p:spPr bwMode="auto">
            <a:xfrm>
              <a:off x="762000" y="4579203"/>
              <a:ext cx="7391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600">
                  <a:solidFill>
                    <a:srgbClr val="002060"/>
                  </a:solidFill>
                  <a:latin typeface="Calibri" pitchFamily="34" charset="0"/>
                </a:rPr>
                <a:t>DIÁRIO CATARINENSE, 16 de julho de 2011 – ano 26 – nº 9.210p, p.36</a:t>
              </a:r>
            </a:p>
          </p:txBody>
        </p:sp>
      </p:grp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57722" y="549275"/>
            <a:ext cx="7138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3600" b="1" dirty="0">
                <a:solidFill>
                  <a:srgbClr val="002060"/>
                </a:solidFill>
                <a:latin typeface="Calibri" pitchFamily="34" charset="0"/>
              </a:rPr>
              <a:t>UMA QUESTÃO IMPORTANTE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827584" y="4724400"/>
            <a:ext cx="4572000" cy="762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pt-BR" sz="2300" b="1" dirty="0">
                <a:solidFill>
                  <a:srgbClr val="002060"/>
                </a:solidFill>
              </a:rPr>
              <a:t>Aspectos sociológicos, </a:t>
            </a:r>
          </a:p>
          <a:p>
            <a:r>
              <a:rPr lang="pt-BR" sz="2300" b="1" dirty="0">
                <a:solidFill>
                  <a:srgbClr val="002060"/>
                </a:solidFill>
              </a:rPr>
              <a:t>epistemológicos e estratégicos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268413"/>
            <a:ext cx="4968875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5435600" y="2492375"/>
            <a:ext cx="2952750" cy="259238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2800" b="1" dirty="0">
                <a:solidFill>
                  <a:srgbClr val="002060"/>
                </a:solidFill>
              </a:rPr>
              <a:t>Para refletir... O </a:t>
            </a:r>
          </a:p>
          <a:p>
            <a:pPr algn="ctr"/>
            <a:r>
              <a:rPr lang="pt-BR" sz="2800" b="1" dirty="0">
                <a:solidFill>
                  <a:srgbClr val="002060"/>
                </a:solidFill>
              </a:rPr>
              <a:t>que a escola </a:t>
            </a:r>
          </a:p>
          <a:p>
            <a:pPr algn="ctr"/>
            <a:r>
              <a:rPr lang="pt-BR" sz="2800" b="1" dirty="0">
                <a:solidFill>
                  <a:srgbClr val="002060"/>
                </a:solidFill>
              </a:rPr>
              <a:t>tem a ver com </a:t>
            </a:r>
          </a:p>
          <a:p>
            <a:pPr algn="ctr"/>
            <a:r>
              <a:rPr lang="pt-BR" sz="2800" b="1" dirty="0">
                <a:solidFill>
                  <a:srgbClr val="002060"/>
                </a:solidFill>
              </a:rPr>
              <a:t>isso?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o explicativo em seta para baixo 11"/>
          <p:cNvSpPr/>
          <p:nvPr/>
        </p:nvSpPr>
        <p:spPr>
          <a:xfrm>
            <a:off x="1471557" y="908720"/>
            <a:ext cx="5760640" cy="1274440"/>
          </a:xfrm>
          <a:prstGeom prst="downArrowCallout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 smtClean="0"/>
              <a:t>Gestão Pedagógica</a:t>
            </a:r>
            <a:endParaRPr lang="pt-BR" sz="3200" dirty="0"/>
          </a:p>
        </p:txBody>
      </p:sp>
      <p:sp>
        <p:nvSpPr>
          <p:cNvPr id="13" name="Triângulo isósceles 12"/>
          <p:cNvSpPr/>
          <p:nvPr/>
        </p:nvSpPr>
        <p:spPr>
          <a:xfrm>
            <a:off x="1547663" y="2183160"/>
            <a:ext cx="5608427" cy="3600400"/>
          </a:xfrm>
          <a:prstGeom prst="triangle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3707904" y="3645024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Trabalho da Escola como um todo!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17" name="Retângulo de cantos arredondados 16"/>
          <p:cNvSpPr/>
          <p:nvPr/>
        </p:nvSpPr>
        <p:spPr>
          <a:xfrm>
            <a:off x="2555776" y="4581128"/>
            <a:ext cx="1296144" cy="1058416"/>
          </a:xfrm>
          <a:prstGeom prst="roundRect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Finalidade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4983912" y="4671516"/>
            <a:ext cx="1296144" cy="1058416"/>
          </a:xfrm>
          <a:prstGeom prst="roundRect">
            <a:avLst/>
          </a:prstGeom>
          <a:solidFill>
            <a:srgbClr val="85D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Atividade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1" name="Seta em curva para a direita 20"/>
          <p:cNvSpPr/>
          <p:nvPr/>
        </p:nvSpPr>
        <p:spPr>
          <a:xfrm>
            <a:off x="323528" y="3036948"/>
            <a:ext cx="731520" cy="1216152"/>
          </a:xfrm>
          <a:prstGeom prst="curvedRightArrow">
            <a:avLst/>
          </a:prstGeom>
          <a:solidFill>
            <a:srgbClr val="85D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1055048" y="2839340"/>
            <a:ext cx="1407016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>
            <a:off x="1187624" y="2839340"/>
            <a:ext cx="1274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4">
                    <a:lumMod val="75000"/>
                  </a:schemeClr>
                </a:solidFill>
              </a:rPr>
              <a:t>Formas de Gestão</a:t>
            </a:r>
            <a:endParaRPr lang="pt-B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6280056" y="2651291"/>
            <a:ext cx="1407016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Seta em curva para a esquerda 27"/>
          <p:cNvSpPr/>
          <p:nvPr/>
        </p:nvSpPr>
        <p:spPr>
          <a:xfrm>
            <a:off x="7687072" y="3162505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6280056" y="2723473"/>
            <a:ext cx="1290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4">
                    <a:lumMod val="75000"/>
                  </a:schemeClr>
                </a:solidFill>
              </a:rPr>
              <a:t>Abordagem Curricular</a:t>
            </a:r>
            <a:endParaRPr lang="pt-B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3" name="Texto explicativo em seta para cima 32"/>
          <p:cNvSpPr/>
          <p:nvPr/>
        </p:nvSpPr>
        <p:spPr>
          <a:xfrm>
            <a:off x="899592" y="5742684"/>
            <a:ext cx="7363544" cy="957808"/>
          </a:xfrm>
          <a:prstGeom prst="up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CaixaDeTexto 33"/>
          <p:cNvSpPr txBox="1"/>
          <p:nvPr/>
        </p:nvSpPr>
        <p:spPr>
          <a:xfrm>
            <a:off x="1739192" y="6215135"/>
            <a:ext cx="5608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Relação Escola e Família</a:t>
            </a:r>
            <a:endParaRPr lang="pt-BR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Seta em curva para cima 39"/>
          <p:cNvSpPr/>
          <p:nvPr/>
        </p:nvSpPr>
        <p:spPr>
          <a:xfrm rot="16711733">
            <a:off x="7426747" y="5638749"/>
            <a:ext cx="1140156" cy="83746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1" name="Seta em curva para cima 40"/>
          <p:cNvSpPr/>
          <p:nvPr/>
        </p:nvSpPr>
        <p:spPr>
          <a:xfrm rot="16711733" flipV="1">
            <a:off x="329513" y="5501910"/>
            <a:ext cx="1140156" cy="61662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979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9" grpId="0" animBg="1"/>
      <p:bldP spid="21" grpId="0" animBg="1"/>
      <p:bldP spid="22" grpId="0" animBg="1"/>
      <p:bldP spid="24" grpId="0"/>
      <p:bldP spid="26" grpId="0" animBg="1"/>
      <p:bldP spid="28" grpId="0" animBg="1"/>
      <p:bldP spid="29" grpId="0"/>
      <p:bldP spid="33" grpId="0" animBg="1"/>
      <p:bldP spid="34" grpId="0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23528" y="869811"/>
            <a:ext cx="8102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002060"/>
                </a:solidFill>
              </a:rPr>
              <a:t>FUNÇÃO DA ESCOLA</a:t>
            </a:r>
          </a:p>
          <a:p>
            <a:endParaRPr lang="pt-BR" sz="3200" b="1" dirty="0">
              <a:solidFill>
                <a:srgbClr val="002060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95536" y="2348880"/>
            <a:ext cx="4824536" cy="57606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800" b="1" dirty="0" smtClean="0">
                <a:solidFill>
                  <a:srgbClr val="002060"/>
                </a:solidFill>
              </a:rPr>
              <a:t>Oportunizar a aprendizagem</a:t>
            </a:r>
            <a:endParaRPr lang="pt-BR" sz="2800" dirty="0">
              <a:solidFill>
                <a:srgbClr val="002060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95536" y="3068960"/>
            <a:ext cx="5472608" cy="64807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 smtClean="0">
                <a:solidFill>
                  <a:srgbClr val="002060"/>
                </a:solidFill>
              </a:rPr>
              <a:t>Somente dos conceitos científicos?</a:t>
            </a:r>
            <a:endParaRPr lang="pt-BR" sz="2400" dirty="0">
              <a:solidFill>
                <a:srgbClr val="002060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95536" y="3861048"/>
            <a:ext cx="6192688" cy="7200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 smtClean="0">
                <a:solidFill>
                  <a:srgbClr val="002060"/>
                </a:solidFill>
              </a:rPr>
              <a:t>O que significa desenvolver a cidadania?</a:t>
            </a:r>
            <a:endParaRPr lang="pt-BR" sz="2400" b="1" dirty="0">
              <a:solidFill>
                <a:srgbClr val="002060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395536" y="4725144"/>
            <a:ext cx="7056784" cy="7200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 smtClean="0">
                <a:solidFill>
                  <a:srgbClr val="002060"/>
                </a:solidFill>
              </a:rPr>
              <a:t>O bem estar em todos os sentidos faz parte disso?</a:t>
            </a:r>
            <a:endParaRPr lang="pt-BR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O CONHECIMENTO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973138" y="2565400"/>
            <a:ext cx="3024187" cy="93662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chemeClr val="tx2"/>
                </a:solidFill>
              </a:rPr>
              <a:t>Processo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684213" y="3860800"/>
            <a:ext cx="3743325" cy="792163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600" b="1">
                <a:solidFill>
                  <a:schemeClr val="tx2"/>
                </a:solidFill>
              </a:rPr>
              <a:t>O que temos a ver?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628775"/>
            <a:ext cx="34639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t-BR" sz="3600" b="1" dirty="0">
                <a:solidFill>
                  <a:schemeClr val="tx2"/>
                </a:solidFill>
                <a:latin typeface="Arial" charset="0"/>
              </a:rPr>
              <a:t>O CONHECIMENTO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973138" y="2565400"/>
            <a:ext cx="3024187" cy="93662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800" b="1">
                <a:solidFill>
                  <a:schemeClr val="tx2"/>
                </a:solidFill>
              </a:rPr>
              <a:t>Produto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684213" y="3860800"/>
            <a:ext cx="3743325" cy="792163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600" b="1">
                <a:solidFill>
                  <a:schemeClr val="tx2"/>
                </a:solidFill>
              </a:rPr>
              <a:t>Para que serve?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844675"/>
            <a:ext cx="409098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827088" y="5014913"/>
            <a:ext cx="3313112" cy="935037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b="1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Ciência e tecnologia são </a:t>
            </a:r>
          </a:p>
          <a:p>
            <a:pPr algn="ctr"/>
            <a:r>
              <a:rPr lang="pt-BR" b="1">
                <a:solidFill>
                  <a:schemeClr val="tx2"/>
                </a:solidFill>
                <a:ea typeface="Lucida Sans Unicode" pitchFamily="34" charset="0"/>
                <a:cs typeface="Lucida Sans Unicode" pitchFamily="34" charset="0"/>
              </a:rPr>
              <a:t>sempre conhecimento?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883</Words>
  <Application>Microsoft Office PowerPoint</Application>
  <PresentationFormat>Apresentação na tela (4:3)</PresentationFormat>
  <Paragraphs>233</Paragraphs>
  <Slides>51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51</vt:i4>
      </vt:variant>
    </vt:vector>
  </HeadingPairs>
  <TitlesOfParts>
    <vt:vector size="53" baseType="lpstr">
      <vt:lpstr>Tema do Office</vt:lpstr>
      <vt:lpstr>Imagem de bitmap</vt:lpstr>
      <vt:lpstr>O Diretor na Gestão do Cotidiano Escolar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A ESCOLA HOJE</vt:lpstr>
      <vt:lpstr>Slide 20</vt:lpstr>
      <vt:lpstr>DESAFIOS – AS RUPTURAS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QUAL A SAÍDA?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Diretor na gestão do cotidiano escolar</dc:title>
  <dc:creator>Maristelee</dc:creator>
  <cp:lastModifiedBy>usuario</cp:lastModifiedBy>
  <cp:revision>71</cp:revision>
  <dcterms:created xsi:type="dcterms:W3CDTF">2013-10-04T12:48:04Z</dcterms:created>
  <dcterms:modified xsi:type="dcterms:W3CDTF">2013-10-29T13:57:32Z</dcterms:modified>
</cp:coreProperties>
</file>