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6" r:id="rId2"/>
    <p:sldId id="257" r:id="rId3"/>
    <p:sldId id="264" r:id="rId4"/>
    <p:sldId id="278" r:id="rId5"/>
    <p:sldId id="277" r:id="rId6"/>
    <p:sldId id="281" r:id="rId7"/>
    <p:sldId id="282" r:id="rId8"/>
    <p:sldId id="284" r:id="rId9"/>
    <p:sldId id="283" r:id="rId10"/>
    <p:sldId id="279" r:id="rId11"/>
    <p:sldId id="286" r:id="rId12"/>
    <p:sldId id="287" r:id="rId13"/>
    <p:sldId id="280" r:id="rId14"/>
    <p:sldId id="285" r:id="rId15"/>
    <p:sldId id="288" r:id="rId16"/>
    <p:sldId id="289" r:id="rId17"/>
    <p:sldId id="290" r:id="rId18"/>
    <p:sldId id="291" r:id="rId19"/>
    <p:sldId id="292" r:id="rId20"/>
    <p:sldId id="293" r:id="rId21"/>
    <p:sldId id="294" r:id="rId22"/>
    <p:sldId id="295" r:id="rId23"/>
    <p:sldId id="296" r:id="rId24"/>
    <p:sldId id="297" r:id="rId25"/>
    <p:sldId id="298" r:id="rId26"/>
    <p:sldId id="299" r:id="rId27"/>
    <p:sldId id="275" r:id="rId28"/>
    <p:sldId id="300" r:id="rId29"/>
    <p:sldId id="266" r:id="rId30"/>
    <p:sldId id="267" r:id="rId31"/>
    <p:sldId id="268" r:id="rId32"/>
    <p:sldId id="269" r:id="rId33"/>
    <p:sldId id="271" r:id="rId34"/>
    <p:sldId id="272" r:id="rId35"/>
    <p:sldId id="301" r:id="rId36"/>
    <p:sldId id="273" r:id="rId37"/>
    <p:sldId id="276" r:id="rId3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33CCCC"/>
    <a:srgbClr val="85D1FF"/>
    <a:srgbClr val="008080"/>
    <a:srgbClr val="BFF0EF"/>
    <a:srgbClr val="CCECFF"/>
    <a:srgbClr val="66FFFF"/>
    <a:srgbClr val="99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760" autoAdjust="0"/>
  </p:normalViewPr>
  <p:slideViewPr>
    <p:cSldViewPr>
      <p:cViewPr varScale="1">
        <p:scale>
          <a:sx n="60" d="100"/>
          <a:sy n="60" d="100"/>
        </p:scale>
        <p:origin x="-70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19A3D4-6B57-4CBB-A3B0-B910CCF635F5}" type="datetimeFigureOut">
              <a:rPr lang="pt-BR" smtClean="0"/>
              <a:pPr/>
              <a:t>19/11/2013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0DECD1-9A63-4945-BAFB-E385BDB52301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6507423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287D1EB-1376-4C2A-BABB-07F1296BC097}" type="slidenum">
              <a:rPr lang="pt-BR" sz="1200"/>
              <a:pPr/>
              <a:t>29</a:t>
            </a:fld>
            <a:endParaRPr lang="pt-BR" sz="1200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xmlns="" val="4778404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0DECD1-9A63-4945-BAFB-E385BDB52301}" type="slidenum">
              <a:rPr lang="pt-BR" smtClean="0"/>
              <a:pPr/>
              <a:t>37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42940876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19/11/2013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472259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19/11/2013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97999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19/11/2013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661953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19/11/2013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329418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19/11/2013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676251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19/11/2013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409507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19/11/2013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4131946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19/11/2013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494650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19/11/2013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4002740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19/11/2013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156330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19/11/2013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883378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0A807F-A73D-494E-AC32-1850DF796062}" type="datetimeFigureOut">
              <a:rPr lang="pt-BR" smtClean="0"/>
              <a:pPr/>
              <a:t>19/11/2013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574631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FCVbuWk7NwY&amp;feature=player_detailpage#t=18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indoramafilmes.com.br/tv/adolescentes" TargetMode="Externa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FCVbuWk7NwY&amp;feature=player_detailpage#t=18" TargetMode="External"/><Relationship Id="rId2" Type="http://schemas.openxmlformats.org/officeDocument/2006/relationships/hyperlink" Target="http://www.youtube.com/watch?v=_p01d_mr5nE&amp;feature=player_detailpage#t=10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8032" y="1742951"/>
            <a:ext cx="7772400" cy="1830065"/>
          </a:xfrm>
        </p:spPr>
        <p:txBody>
          <a:bodyPr>
            <a:noAutofit/>
          </a:bodyPr>
          <a:lstStyle/>
          <a:p>
            <a:r>
              <a:rPr lang="pt-BR" sz="6500" b="1" dirty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Diretor na </a:t>
            </a:r>
            <a:r>
              <a:rPr lang="pt-BR" sz="6500" b="1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Gestão </a:t>
            </a:r>
            <a:r>
              <a:rPr lang="pt-BR" sz="6500" b="1" dirty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C</a:t>
            </a:r>
            <a:r>
              <a:rPr lang="pt-BR" sz="6500" b="1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otidiano Escolar</a:t>
            </a:r>
            <a:endParaRPr lang="pt-BR" sz="6500" b="1" dirty="0">
              <a:solidFill>
                <a:srgbClr val="008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834752" y="797929"/>
            <a:ext cx="74168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b="1" dirty="0" smtClean="0"/>
              <a:t>Formação para Gestores Escolares:</a:t>
            </a:r>
            <a:endParaRPr lang="pt-BR" sz="2800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230" t="32498" r="4312" b="17502"/>
          <a:stretch/>
        </p:blipFill>
        <p:spPr>
          <a:xfrm>
            <a:off x="35496" y="4437112"/>
            <a:ext cx="9048867" cy="2413690"/>
          </a:xfrm>
          <a:prstGeom prst="rect">
            <a:avLst/>
          </a:prstGeom>
        </p:spPr>
      </p:pic>
      <p:sp>
        <p:nvSpPr>
          <p:cNvPr id="4" name="Título 1"/>
          <p:cNvSpPr txBox="1">
            <a:spLocks/>
          </p:cNvSpPr>
          <p:nvPr/>
        </p:nvSpPr>
        <p:spPr>
          <a:xfrm>
            <a:off x="611560" y="3573016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400" b="1" dirty="0" smtClean="0"/>
              <a:t>Profª Mônica T.C. Furtado</a:t>
            </a:r>
            <a:endParaRPr lang="pt-BR" sz="2400" b="1" dirty="0"/>
          </a:p>
        </p:txBody>
      </p:sp>
    </p:spTree>
    <p:extLst>
      <p:ext uri="{BB962C8B-B14F-4D97-AF65-F5344CB8AC3E}">
        <p14:creationId xmlns:p14="http://schemas.microsoft.com/office/powerpoint/2010/main" xmlns="" val="3909041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0" y="692696"/>
            <a:ext cx="9144000" cy="65556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pt-BR" sz="2800" dirty="0" smtClean="0"/>
          </a:p>
          <a:p>
            <a:endParaRPr lang="pt-BR" sz="2800" dirty="0"/>
          </a:p>
          <a:p>
            <a:endParaRPr lang="pt-BR" sz="2800" dirty="0" smtClean="0"/>
          </a:p>
          <a:p>
            <a:endParaRPr lang="pt-BR" sz="2800" dirty="0"/>
          </a:p>
          <a:p>
            <a:endParaRPr lang="pt-BR" sz="2800" dirty="0" smtClean="0"/>
          </a:p>
          <a:p>
            <a:endParaRPr lang="pt-BR" sz="2800" dirty="0"/>
          </a:p>
          <a:p>
            <a:endParaRPr lang="pt-BR" sz="2800" dirty="0" smtClean="0"/>
          </a:p>
          <a:p>
            <a:endParaRPr lang="pt-BR" sz="2800" dirty="0"/>
          </a:p>
          <a:p>
            <a:endParaRPr lang="pt-BR" sz="2800" dirty="0" smtClean="0"/>
          </a:p>
          <a:p>
            <a:endParaRPr lang="pt-BR" sz="2800" dirty="0"/>
          </a:p>
          <a:p>
            <a:endParaRPr lang="pt-BR" sz="2800" dirty="0" smtClean="0"/>
          </a:p>
          <a:p>
            <a:endParaRPr lang="pt-BR" sz="2800" dirty="0"/>
          </a:p>
          <a:p>
            <a:endParaRPr lang="pt-BR" sz="2800" dirty="0" smtClean="0"/>
          </a:p>
          <a:p>
            <a:endParaRPr lang="pt-BR" sz="2800" dirty="0"/>
          </a:p>
          <a:p>
            <a:endParaRPr lang="pt-BR" sz="2800" dirty="0"/>
          </a:p>
        </p:txBody>
      </p:sp>
      <p:sp>
        <p:nvSpPr>
          <p:cNvPr id="3" name="CaixaDeTexto 2"/>
          <p:cNvSpPr txBox="1"/>
          <p:nvPr/>
        </p:nvSpPr>
        <p:spPr>
          <a:xfrm>
            <a:off x="611560" y="1556792"/>
            <a:ext cx="7488832" cy="50167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BR" sz="3200" dirty="0" smtClean="0"/>
              <a:t>A </a:t>
            </a:r>
            <a:r>
              <a:rPr lang="pt-BR" sz="3200" dirty="0"/>
              <a:t>medida em que foi evoluindo a relação da sociedade e da escola, foi evoluindo também a concepção de currículo</a:t>
            </a:r>
            <a:r>
              <a:rPr lang="pt-BR" sz="3200" dirty="0" smtClean="0"/>
              <a:t>;</a:t>
            </a:r>
          </a:p>
          <a:p>
            <a:endParaRPr lang="pt-BR" sz="3200" dirty="0"/>
          </a:p>
          <a:p>
            <a:r>
              <a:rPr lang="pt-BR" sz="3200" dirty="0"/>
              <a:t>Houve uma compreensão mais avançada a este respeito</a:t>
            </a:r>
            <a:r>
              <a:rPr lang="pt-BR" sz="3200" dirty="0" smtClean="0"/>
              <a:t>;</a:t>
            </a:r>
          </a:p>
          <a:p>
            <a:endParaRPr lang="pt-BR" sz="3200" dirty="0"/>
          </a:p>
          <a:p>
            <a:r>
              <a:rPr lang="pt-BR" sz="3200" dirty="0"/>
              <a:t>O currículo têm a ver não só com as disciplinas, mas, fundamentalmente com as concepções</a:t>
            </a:r>
          </a:p>
        </p:txBody>
      </p:sp>
    </p:spTree>
    <p:extLst>
      <p:ext uri="{BB962C8B-B14F-4D97-AF65-F5344CB8AC3E}">
        <p14:creationId xmlns:p14="http://schemas.microsoft.com/office/powerpoint/2010/main" xmlns="" val="206274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1763688" y="2204864"/>
            <a:ext cx="52565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hlinkClick r:id="rId2"/>
              </a:rPr>
              <a:t>http://www.youtube.com/watch?v=FCVbuWk7NwY&amp;feature=player_detailpage#t=18</a:t>
            </a:r>
            <a:r>
              <a:rPr lang="pt-BR" dirty="0"/>
              <a:t> 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57749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364650" y="908720"/>
            <a:ext cx="6951765" cy="758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/>
              <a:t>Currículo como prática</a:t>
            </a:r>
            <a:r>
              <a:rPr lang="pt-BR" sz="2800" dirty="0" smtClean="0"/>
              <a:t>:</a:t>
            </a:r>
          </a:p>
          <a:p>
            <a:endParaRPr lang="pt-BR" sz="2800" dirty="0"/>
          </a:p>
          <a:p>
            <a:pPr>
              <a:lnSpc>
                <a:spcPct val="80000"/>
              </a:lnSpc>
            </a:pPr>
            <a:r>
              <a:rPr lang="pt-BR" sz="2800" dirty="0" smtClean="0"/>
              <a:t>Educação </a:t>
            </a:r>
            <a:r>
              <a:rPr lang="pt-BR" sz="2800" dirty="0"/>
              <a:t>com atividade prática de interação humana;</a:t>
            </a:r>
          </a:p>
          <a:p>
            <a:pPr>
              <a:lnSpc>
                <a:spcPct val="80000"/>
              </a:lnSpc>
            </a:pPr>
            <a:endParaRPr lang="pt-BR" sz="2800" dirty="0"/>
          </a:p>
          <a:p>
            <a:pPr>
              <a:lnSpc>
                <a:spcPct val="80000"/>
              </a:lnSpc>
            </a:pPr>
            <a:r>
              <a:rPr lang="pt-BR" sz="2800" dirty="0"/>
              <a:t>Conhecimento como construção social;</a:t>
            </a:r>
          </a:p>
          <a:p>
            <a:pPr>
              <a:lnSpc>
                <a:spcPct val="80000"/>
              </a:lnSpc>
            </a:pPr>
            <a:endParaRPr lang="pt-BR" sz="2800" dirty="0"/>
          </a:p>
          <a:p>
            <a:pPr>
              <a:lnSpc>
                <a:spcPct val="80000"/>
              </a:lnSpc>
            </a:pPr>
            <a:r>
              <a:rPr lang="pt-BR" sz="2800" dirty="0"/>
              <a:t>Entendimento de currículo como seleção arbitrária;</a:t>
            </a:r>
          </a:p>
          <a:p>
            <a:pPr>
              <a:lnSpc>
                <a:spcPct val="80000"/>
              </a:lnSpc>
            </a:pPr>
            <a:endParaRPr lang="pt-BR" sz="2800" dirty="0"/>
          </a:p>
          <a:p>
            <a:pPr>
              <a:lnSpc>
                <a:spcPct val="80000"/>
              </a:lnSpc>
            </a:pPr>
            <a:r>
              <a:rPr lang="pt-BR" sz="2800" dirty="0"/>
              <a:t>Professor e aluno como autores que questionam, trocam e constroem o conhecimento; </a:t>
            </a:r>
          </a:p>
          <a:p>
            <a:pPr>
              <a:lnSpc>
                <a:spcPct val="80000"/>
              </a:lnSpc>
            </a:pPr>
            <a:endParaRPr lang="pt-BR" sz="2800" dirty="0"/>
          </a:p>
          <a:p>
            <a:pPr>
              <a:lnSpc>
                <a:spcPct val="80000"/>
              </a:lnSpc>
            </a:pPr>
            <a:r>
              <a:rPr lang="pt-BR" sz="2800" dirty="0"/>
              <a:t>Abordagem integrada do conhecimento curricular.</a:t>
            </a:r>
          </a:p>
          <a:p>
            <a:pPr>
              <a:lnSpc>
                <a:spcPct val="80000"/>
              </a:lnSpc>
            </a:pPr>
            <a:endParaRPr lang="pt-BR" sz="2800" dirty="0"/>
          </a:p>
          <a:p>
            <a:pPr>
              <a:lnSpc>
                <a:spcPct val="80000"/>
              </a:lnSpc>
            </a:pPr>
            <a:endParaRPr lang="pt-BR" sz="2800" dirty="0"/>
          </a:p>
          <a:p>
            <a:pPr>
              <a:lnSpc>
                <a:spcPct val="80000"/>
              </a:lnSpc>
            </a:pPr>
            <a:r>
              <a:rPr lang="pt-BR" sz="2800" dirty="0"/>
              <a:t>    </a:t>
            </a:r>
            <a:r>
              <a:rPr lang="pt-BR" sz="2800" dirty="0">
                <a:solidFill>
                  <a:schemeClr val="hlink"/>
                </a:solidFill>
              </a:rPr>
              <a:t>POSSIBILIDADES DE TRANSFORMAÇÃO SOCIAL</a:t>
            </a:r>
          </a:p>
          <a:p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xmlns="" val="1181627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23851" y="852865"/>
            <a:ext cx="7056784" cy="6038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pt-BR" sz="2800" dirty="0"/>
              <a:t>De acordo com Santos e Moreira (1996 ) Há dois sentidos mais usuais da palavra currículo:</a:t>
            </a:r>
          </a:p>
          <a:p>
            <a:pPr>
              <a:lnSpc>
                <a:spcPct val="80000"/>
              </a:lnSpc>
              <a:buFontTx/>
              <a:buNone/>
            </a:pPr>
            <a:endParaRPr lang="pt-BR" sz="2800" dirty="0"/>
          </a:p>
          <a:p>
            <a:pPr>
              <a:lnSpc>
                <a:spcPct val="80000"/>
              </a:lnSpc>
              <a:buFontTx/>
              <a:buNone/>
            </a:pPr>
            <a:endParaRPr lang="pt-BR" sz="2800" dirty="0"/>
          </a:p>
          <a:p>
            <a:pPr>
              <a:lnSpc>
                <a:spcPct val="80000"/>
              </a:lnSpc>
              <a:buFontTx/>
              <a:buNone/>
            </a:pPr>
            <a:r>
              <a:rPr lang="pt-BR" sz="2800" dirty="0">
                <a:solidFill>
                  <a:schemeClr val="folHlink"/>
                </a:solidFill>
              </a:rPr>
              <a:t>1-</a:t>
            </a:r>
            <a:r>
              <a:rPr lang="pt-BR" sz="2800" dirty="0"/>
              <a:t> Conhecimento escolar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BR" sz="2800" dirty="0"/>
              <a:t>2- Experiência de aprendizagem</a:t>
            </a:r>
          </a:p>
          <a:p>
            <a:pPr>
              <a:lnSpc>
                <a:spcPct val="80000"/>
              </a:lnSpc>
              <a:buFontTx/>
              <a:buNone/>
            </a:pPr>
            <a:endParaRPr lang="pt-BR" sz="2800" dirty="0"/>
          </a:p>
          <a:p>
            <a:pPr>
              <a:lnSpc>
                <a:spcPct val="80000"/>
              </a:lnSpc>
              <a:buFontTx/>
              <a:buNone/>
            </a:pPr>
            <a:endParaRPr lang="pt-BR" sz="2800" dirty="0"/>
          </a:p>
          <a:p>
            <a:pPr>
              <a:lnSpc>
                <a:spcPct val="80000"/>
              </a:lnSpc>
              <a:buFontTx/>
              <a:buNone/>
            </a:pPr>
            <a:r>
              <a:rPr lang="pt-BR" sz="2800" dirty="0"/>
              <a:t> Conhecimento Escolar </a:t>
            </a:r>
            <a:r>
              <a:rPr lang="pt-BR" sz="2800" dirty="0">
                <a:cs typeface="Times New Roman" pitchFamily="18" charset="0"/>
              </a:rPr>
              <a:t>→</a:t>
            </a:r>
            <a:r>
              <a:rPr lang="pt-BR" sz="2800" dirty="0"/>
              <a:t>Termo dominante. (termos tratados pedagógica e didaticamente pela escola e que se pretende que seja apreendido e aplicado pelo aluno.)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BR" sz="2800" dirty="0"/>
              <a:t>Assim para os que adotam esta concepção </a:t>
            </a:r>
            <a:r>
              <a:rPr lang="pt-BR" sz="2800" dirty="0">
                <a:cs typeface="Times New Roman" pitchFamily="18" charset="0"/>
              </a:rPr>
              <a:t>→ O que deve um currículo conter? Como organizar os conteúdos?</a:t>
            </a:r>
          </a:p>
          <a:p>
            <a:pPr>
              <a:lnSpc>
                <a:spcPct val="80000"/>
              </a:lnSpc>
              <a:buFontTx/>
              <a:buNone/>
            </a:pPr>
            <a:endParaRPr lang="pt-BR" sz="2800" dirty="0"/>
          </a:p>
          <a:p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xmlns="" val="145452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293892" y="980728"/>
            <a:ext cx="8208912" cy="6038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pt-BR" sz="2800" dirty="0"/>
              <a:t>Experiência de Aprendizagem </a:t>
            </a:r>
            <a:r>
              <a:rPr lang="pt-BR" sz="2800" dirty="0">
                <a:cs typeface="Times New Roman" pitchFamily="18" charset="0"/>
              </a:rPr>
              <a:t>→</a:t>
            </a:r>
            <a:r>
              <a:rPr lang="pt-BR" sz="2800" dirty="0"/>
              <a:t>Tem raízes nas visões da educação e de pedagogia que </a:t>
            </a:r>
            <a:r>
              <a:rPr lang="pt-BR" sz="2800" dirty="0" smtClean="0"/>
              <a:t>começam </a:t>
            </a:r>
            <a:r>
              <a:rPr lang="pt-BR" sz="2800" dirty="0"/>
              <a:t>a se delinear a partir do século XVIII, </a:t>
            </a:r>
            <a:r>
              <a:rPr lang="pt-BR" sz="2800" dirty="0" smtClean="0"/>
              <a:t>relacionadas </a:t>
            </a:r>
            <a:r>
              <a:rPr lang="pt-BR" sz="2800" dirty="0"/>
              <a:t>as mudanças econômicas, políticas e sociais que vinham ocorrendo. (ênfase nas diferenças individuais e a preocupação com a atividade com o aluno) </a:t>
            </a:r>
            <a:endParaRPr lang="pt-BR" sz="2800" dirty="0" smtClean="0"/>
          </a:p>
          <a:p>
            <a:pPr algn="just">
              <a:lnSpc>
                <a:spcPct val="80000"/>
              </a:lnSpc>
              <a:buFontTx/>
              <a:buNone/>
            </a:pPr>
            <a:endParaRPr lang="pt-BR" sz="2800" dirty="0"/>
          </a:p>
          <a:p>
            <a:pPr algn="just">
              <a:lnSpc>
                <a:spcPct val="80000"/>
              </a:lnSpc>
              <a:buFontTx/>
              <a:buNone/>
            </a:pPr>
            <a:r>
              <a:rPr lang="pt-BR" sz="2800" dirty="0" smtClean="0"/>
              <a:t> </a:t>
            </a:r>
            <a:r>
              <a:rPr lang="pt-BR" sz="2800" dirty="0"/>
              <a:t>Para esta concepção </a:t>
            </a:r>
            <a:r>
              <a:rPr lang="pt-BR" sz="2800" dirty="0">
                <a:cs typeface="Times New Roman" pitchFamily="18" charset="0"/>
              </a:rPr>
              <a:t>→ Como selecionar as experiências a serem oferecidas pela escola? como organizá-las em função dos interesses e do desenvolvimento do estudante.</a:t>
            </a:r>
          </a:p>
          <a:p>
            <a:pPr algn="just">
              <a:lnSpc>
                <a:spcPct val="80000"/>
              </a:lnSpc>
              <a:buFontTx/>
              <a:buNone/>
            </a:pPr>
            <a:endParaRPr lang="pt-BR" sz="2800" dirty="0">
              <a:cs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endParaRPr lang="pt-BR" sz="2800" dirty="0">
              <a:cs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endParaRPr lang="pt-BR" sz="2800" dirty="0" smtClean="0">
              <a:cs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endParaRPr lang="pt-BR" sz="2800" dirty="0">
              <a:cs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r>
              <a:rPr lang="pt-BR" sz="2800" dirty="0"/>
              <a:t>    Escola Laboratório.</a:t>
            </a:r>
          </a:p>
          <a:p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xmlns="" val="1715938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611560" y="1340768"/>
            <a:ext cx="8136904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3200" dirty="0"/>
              <a:t>Na verdade as duas concepções revelam ênfases diferentes nos dois aspectos mencionados</a:t>
            </a:r>
            <a:r>
              <a:rPr lang="pt-BR" sz="3200" dirty="0" smtClean="0"/>
              <a:t>.</a:t>
            </a:r>
          </a:p>
          <a:p>
            <a:pPr algn="just"/>
            <a:endParaRPr lang="pt-BR" sz="3200" dirty="0"/>
          </a:p>
          <a:p>
            <a:pPr algn="just"/>
            <a:endParaRPr lang="pt-BR" sz="3200" dirty="0"/>
          </a:p>
          <a:p>
            <a:pPr algn="just"/>
            <a:r>
              <a:rPr lang="pt-BR" sz="3200" dirty="0"/>
              <a:t>Todo currículo envolve apresentação de conhecimento e inclui um conjunto de experiências de aprendizagem que visam favorecer a assimilação e reconstrução desses conhecimentos.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207746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331640" y="1268760"/>
            <a:ext cx="6912768" cy="43150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pt-BR" sz="2800" dirty="0"/>
              <a:t>Conhecer </a:t>
            </a:r>
            <a:r>
              <a:rPr lang="pt-BR" sz="2800" dirty="0" smtClean="0"/>
              <a:t>a evolução histórica do currículo </a:t>
            </a:r>
            <a:r>
              <a:rPr lang="pt-BR" sz="2800" dirty="0"/>
              <a:t>é primordial para a compreensão de determinadas concepções que permearam e ainda permeiam as escolhas curriculares.</a:t>
            </a:r>
          </a:p>
          <a:p>
            <a:pPr algn="just">
              <a:lnSpc>
                <a:spcPct val="80000"/>
              </a:lnSpc>
              <a:buFontTx/>
              <a:buNone/>
            </a:pPr>
            <a:endParaRPr lang="pt-BR" sz="2800" dirty="0" smtClean="0"/>
          </a:p>
          <a:p>
            <a:pPr algn="just">
              <a:lnSpc>
                <a:spcPct val="80000"/>
              </a:lnSpc>
              <a:buFontTx/>
              <a:buNone/>
            </a:pPr>
            <a:endParaRPr lang="pt-BR" sz="2800" dirty="0"/>
          </a:p>
          <a:p>
            <a:pPr algn="just">
              <a:lnSpc>
                <a:spcPct val="80000"/>
              </a:lnSpc>
              <a:buFontTx/>
              <a:buNone/>
            </a:pPr>
            <a:endParaRPr lang="pt-BR" sz="2800" dirty="0"/>
          </a:p>
          <a:p>
            <a:pPr algn="just">
              <a:lnSpc>
                <a:spcPct val="80000"/>
              </a:lnSpc>
              <a:buFontTx/>
              <a:buNone/>
            </a:pPr>
            <a:r>
              <a:rPr lang="pt-BR" sz="2800" dirty="0"/>
              <a:t>Nosso tempo, neste encontro?</a:t>
            </a:r>
          </a:p>
          <a:p>
            <a:pPr algn="just">
              <a:lnSpc>
                <a:spcPct val="80000"/>
              </a:lnSpc>
              <a:buFontTx/>
              <a:buNone/>
            </a:pPr>
            <a:r>
              <a:rPr lang="pt-BR" sz="2800" dirty="0"/>
              <a:t>Será preciso buscas de leituras que possam ampliar estes estudos.</a:t>
            </a:r>
          </a:p>
          <a:p>
            <a:pPr algn="just">
              <a:lnSpc>
                <a:spcPct val="80000"/>
              </a:lnSpc>
              <a:buFontTx/>
              <a:buNone/>
            </a:pPr>
            <a:endParaRPr lang="pt-BR" sz="2800" dirty="0"/>
          </a:p>
          <a:p>
            <a:pPr algn="just"/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xmlns="" val="342019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611560" y="1412776"/>
            <a:ext cx="7704856" cy="50044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pt-BR" sz="2800" dirty="0"/>
              <a:t>Sociologia abre uma possibilidade </a:t>
            </a:r>
            <a:r>
              <a:rPr lang="pt-BR" sz="2800" dirty="0" smtClean="0"/>
              <a:t> </a:t>
            </a:r>
            <a:r>
              <a:rPr lang="pt-BR" sz="2800" dirty="0"/>
              <a:t>crítica as abordagens até então.</a:t>
            </a:r>
          </a:p>
          <a:p>
            <a:pPr>
              <a:lnSpc>
                <a:spcPct val="80000"/>
              </a:lnSpc>
            </a:pPr>
            <a:r>
              <a:rPr lang="pt-BR" sz="2800" dirty="0"/>
              <a:t>Bernstein(1971) formas de organizar o currículo: relação da forma dominante do poder e do controle social</a:t>
            </a:r>
            <a:r>
              <a:rPr lang="pt-BR" sz="2800" dirty="0" smtClean="0"/>
              <a:t>.</a:t>
            </a:r>
          </a:p>
          <a:p>
            <a:pPr>
              <a:lnSpc>
                <a:spcPct val="80000"/>
              </a:lnSpc>
            </a:pPr>
            <a:endParaRPr lang="pt-BR" sz="2800" dirty="0"/>
          </a:p>
          <a:p>
            <a:pPr>
              <a:lnSpc>
                <a:spcPct val="80000"/>
              </a:lnSpc>
            </a:pPr>
            <a:endParaRPr lang="pt-BR" sz="2800" dirty="0"/>
          </a:p>
          <a:p>
            <a:pPr>
              <a:lnSpc>
                <a:spcPct val="80000"/>
              </a:lnSpc>
            </a:pPr>
            <a:r>
              <a:rPr lang="pt-BR" sz="2800" dirty="0"/>
              <a:t>FREIRE(1970) – grande influência. O livro Pedagogia do oprimido. Paulo Freire (1970), foi a mola propulsora da pedagogia crítica.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BR" sz="2800" dirty="0"/>
              <a:t>       - Libertação do individuo por meio do estudo </a:t>
            </a:r>
            <a:r>
              <a:rPr lang="pt-BR" sz="2800" dirty="0" smtClean="0"/>
              <a:t>crítico </a:t>
            </a:r>
            <a:r>
              <a:rPr lang="pt-BR" sz="2800" dirty="0"/>
              <a:t>da realidade social política e econômica.</a:t>
            </a:r>
          </a:p>
          <a:p>
            <a:pPr>
              <a:lnSpc>
                <a:spcPct val="80000"/>
              </a:lnSpc>
              <a:buFontTx/>
              <a:buNone/>
            </a:pPr>
            <a:endParaRPr lang="pt-BR" sz="2800" dirty="0">
              <a:cs typeface="Times New Roman" pitchFamily="18" charset="0"/>
            </a:endParaRPr>
          </a:p>
          <a:p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xmlns="" val="4162567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323528" y="834801"/>
            <a:ext cx="8424935" cy="666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pt-BR" sz="2800" dirty="0" err="1"/>
              <a:t>Giroux</a:t>
            </a:r>
            <a:r>
              <a:rPr lang="pt-BR" sz="2800" dirty="0"/>
              <a:t> e Apple voltam seus estudos para o conhecimento escolar. ( Refletem: Como as formas de organização favorecem a opressão da classe e dos grupos subordinados). Observam contradições no contexto escolar e oferecem reflexões sobre discutir alternativas.</a:t>
            </a:r>
          </a:p>
          <a:p>
            <a:pPr algn="just">
              <a:lnSpc>
                <a:spcPct val="80000"/>
              </a:lnSpc>
            </a:pPr>
            <a:r>
              <a:rPr lang="pt-BR" sz="2800" dirty="0"/>
              <a:t>Apple 1996 identifica estruturas institucionais como responsáveis por negar a liberdade e gerar uma situação degradante nas escolas (Ideologia e currículo – 1979 define o currículo oculto em termos do conceito de hegemonia e o vincula como resultado da transmissão social e política do </a:t>
            </a:r>
            <a:r>
              <a:rPr lang="pt-BR" sz="2800" i="1" dirty="0"/>
              <a:t>status quo</a:t>
            </a:r>
            <a:r>
              <a:rPr lang="pt-BR" sz="2800" i="1" dirty="0" smtClean="0"/>
              <a:t>.</a:t>
            </a:r>
          </a:p>
          <a:p>
            <a:pPr algn="just">
              <a:lnSpc>
                <a:spcPct val="80000"/>
              </a:lnSpc>
            </a:pPr>
            <a:endParaRPr lang="pt-BR" sz="2800" i="1" dirty="0"/>
          </a:p>
          <a:p>
            <a:pPr algn="just">
              <a:lnSpc>
                <a:spcPct val="80000"/>
              </a:lnSpc>
            </a:pPr>
            <a:endParaRPr lang="pt-BR" sz="2800" i="1" dirty="0"/>
          </a:p>
          <a:p>
            <a:pPr algn="just">
              <a:lnSpc>
                <a:spcPct val="80000"/>
              </a:lnSpc>
            </a:pPr>
            <a:r>
              <a:rPr lang="pt-BR" sz="2800" dirty="0" smtClean="0"/>
              <a:t>McLaren(1993</a:t>
            </a:r>
            <a:r>
              <a:rPr lang="pt-BR" sz="2800" dirty="0"/>
              <a:t>) – testemunhou o desenvolvimento da teoria e percebe novas formas  de conexão entre currículo e as relações de poder. </a:t>
            </a:r>
            <a:r>
              <a:rPr lang="pt-BR" sz="2800" dirty="0">
                <a:cs typeface="Times New Roman" pitchFamily="18" charset="0"/>
              </a:rPr>
              <a:t>→</a:t>
            </a:r>
          </a:p>
          <a:p>
            <a:pPr>
              <a:lnSpc>
                <a:spcPct val="80000"/>
              </a:lnSpc>
            </a:pPr>
            <a:endParaRPr lang="pt-BR" sz="2800" dirty="0"/>
          </a:p>
          <a:p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xmlns="" val="3714929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115616" y="1124744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3" name="CaixaDeTexto 2"/>
          <p:cNvSpPr txBox="1"/>
          <p:nvPr/>
        </p:nvSpPr>
        <p:spPr>
          <a:xfrm>
            <a:off x="683568" y="1494076"/>
            <a:ext cx="763284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/>
              <a:t> </a:t>
            </a:r>
            <a:r>
              <a:rPr lang="pt-BR" sz="2800" dirty="0"/>
              <a:t>Para este autor – há um refinamento das categorias usadas- como se pode observar na construção de uma arqueologia do conhecimento que busca compreender mais profundamente os interesses presentes no conhecimento, ou seja, a forma pela qual o conhecimento é produzido em ambientes institucionais, em práticas sociais, em formações culturais e em contextos históricos.</a:t>
            </a:r>
          </a:p>
        </p:txBody>
      </p:sp>
    </p:spTree>
    <p:extLst>
      <p:ext uri="{BB962C8B-B14F-4D97-AF65-F5344CB8AC3E}">
        <p14:creationId xmlns:p14="http://schemas.microsoft.com/office/powerpoint/2010/main" xmlns="" val="2791238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lipse 4"/>
          <p:cNvSpPr/>
          <p:nvPr/>
        </p:nvSpPr>
        <p:spPr>
          <a:xfrm>
            <a:off x="3022356" y="2520302"/>
            <a:ext cx="3091130" cy="2218297"/>
          </a:xfrm>
          <a:prstGeom prst="ellipse">
            <a:avLst/>
          </a:prstGeom>
          <a:solidFill>
            <a:srgbClr val="33CCCC">
              <a:alpha val="67000"/>
            </a:srgbClr>
          </a:solidFill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800" b="1" dirty="0"/>
          </a:p>
        </p:txBody>
      </p:sp>
      <p:sp>
        <p:nvSpPr>
          <p:cNvPr id="6" name="Elipse 5"/>
          <p:cNvSpPr/>
          <p:nvPr/>
        </p:nvSpPr>
        <p:spPr>
          <a:xfrm>
            <a:off x="229511" y="920180"/>
            <a:ext cx="2394781" cy="1728192"/>
          </a:xfrm>
          <a:prstGeom prst="ellipse">
            <a:avLst/>
          </a:prstGeom>
          <a:solidFill>
            <a:srgbClr val="CCECFF"/>
          </a:solidFill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400" b="1" dirty="0"/>
          </a:p>
        </p:txBody>
      </p:sp>
      <p:sp>
        <p:nvSpPr>
          <p:cNvPr id="8" name="Elipse 7"/>
          <p:cNvSpPr/>
          <p:nvPr/>
        </p:nvSpPr>
        <p:spPr>
          <a:xfrm>
            <a:off x="6497699" y="5035996"/>
            <a:ext cx="2394781" cy="1728192"/>
          </a:xfrm>
          <a:prstGeom prst="ellipse">
            <a:avLst/>
          </a:prstGeom>
          <a:solidFill>
            <a:srgbClr val="CCECFF"/>
          </a:solidFill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9" name="Elipse 8"/>
          <p:cNvSpPr/>
          <p:nvPr/>
        </p:nvSpPr>
        <p:spPr>
          <a:xfrm>
            <a:off x="251520" y="5013176"/>
            <a:ext cx="2394781" cy="1728192"/>
          </a:xfrm>
          <a:prstGeom prst="ellipse">
            <a:avLst/>
          </a:prstGeom>
          <a:solidFill>
            <a:srgbClr val="CCECFF"/>
          </a:solidFill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400" dirty="0"/>
          </a:p>
        </p:txBody>
      </p:sp>
      <p:sp>
        <p:nvSpPr>
          <p:cNvPr id="11" name="Elipse 10"/>
          <p:cNvSpPr/>
          <p:nvPr/>
        </p:nvSpPr>
        <p:spPr>
          <a:xfrm>
            <a:off x="6511553" y="920180"/>
            <a:ext cx="2394781" cy="1728192"/>
          </a:xfrm>
          <a:prstGeom prst="ellipse">
            <a:avLst/>
          </a:prstGeom>
          <a:solidFill>
            <a:srgbClr val="CCECFF"/>
          </a:solidFill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400" b="1" dirty="0"/>
          </a:p>
        </p:txBody>
      </p:sp>
      <p:cxnSp>
        <p:nvCxnSpPr>
          <p:cNvPr id="13" name="Conector reto 12"/>
          <p:cNvCxnSpPr>
            <a:stCxn id="5" idx="7"/>
            <a:endCxn id="11" idx="3"/>
          </p:cNvCxnSpPr>
          <p:nvPr/>
        </p:nvCxnSpPr>
        <p:spPr>
          <a:xfrm flipV="1">
            <a:off x="5660800" y="2395284"/>
            <a:ext cx="1201461" cy="449880"/>
          </a:xfrm>
          <a:prstGeom prst="line">
            <a:avLst/>
          </a:prstGeom>
          <a:ln w="44450">
            <a:solidFill>
              <a:srgbClr val="0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to 14"/>
          <p:cNvCxnSpPr>
            <a:stCxn id="5" idx="1"/>
            <a:endCxn id="6" idx="5"/>
          </p:cNvCxnSpPr>
          <p:nvPr/>
        </p:nvCxnSpPr>
        <p:spPr>
          <a:xfrm flipH="1" flipV="1">
            <a:off x="2273584" y="2395284"/>
            <a:ext cx="1201458" cy="449880"/>
          </a:xfrm>
          <a:prstGeom prst="line">
            <a:avLst/>
          </a:prstGeom>
          <a:ln w="44450">
            <a:solidFill>
              <a:srgbClr val="0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to 16"/>
          <p:cNvCxnSpPr>
            <a:stCxn id="5" idx="3"/>
            <a:endCxn id="9" idx="7"/>
          </p:cNvCxnSpPr>
          <p:nvPr/>
        </p:nvCxnSpPr>
        <p:spPr>
          <a:xfrm flipH="1">
            <a:off x="2295593" y="4413737"/>
            <a:ext cx="1179449" cy="852527"/>
          </a:xfrm>
          <a:prstGeom prst="line">
            <a:avLst/>
          </a:prstGeom>
          <a:ln w="44450">
            <a:solidFill>
              <a:srgbClr val="0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to 18"/>
          <p:cNvCxnSpPr>
            <a:stCxn id="5" idx="5"/>
            <a:endCxn id="8" idx="1"/>
          </p:cNvCxnSpPr>
          <p:nvPr/>
        </p:nvCxnSpPr>
        <p:spPr>
          <a:xfrm>
            <a:off x="5660800" y="4413737"/>
            <a:ext cx="1187607" cy="875347"/>
          </a:xfrm>
          <a:prstGeom prst="line">
            <a:avLst/>
          </a:prstGeom>
          <a:ln w="44450">
            <a:solidFill>
              <a:srgbClr val="0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to 20"/>
          <p:cNvCxnSpPr>
            <a:stCxn id="6" idx="6"/>
            <a:endCxn id="11" idx="2"/>
          </p:cNvCxnSpPr>
          <p:nvPr/>
        </p:nvCxnSpPr>
        <p:spPr>
          <a:xfrm>
            <a:off x="2624292" y="1784276"/>
            <a:ext cx="3887261" cy="0"/>
          </a:xfrm>
          <a:prstGeom prst="line">
            <a:avLst/>
          </a:prstGeom>
          <a:ln w="44450">
            <a:solidFill>
              <a:srgbClr val="00808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to 22"/>
          <p:cNvCxnSpPr>
            <a:stCxn id="6" idx="4"/>
            <a:endCxn id="9" idx="0"/>
          </p:cNvCxnSpPr>
          <p:nvPr/>
        </p:nvCxnSpPr>
        <p:spPr>
          <a:xfrm>
            <a:off x="1426902" y="2648372"/>
            <a:ext cx="22009" cy="2364804"/>
          </a:xfrm>
          <a:prstGeom prst="line">
            <a:avLst/>
          </a:prstGeom>
          <a:ln w="44450">
            <a:solidFill>
              <a:srgbClr val="00808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to 24"/>
          <p:cNvCxnSpPr>
            <a:stCxn id="9" idx="6"/>
            <a:endCxn id="8" idx="2"/>
          </p:cNvCxnSpPr>
          <p:nvPr/>
        </p:nvCxnSpPr>
        <p:spPr>
          <a:xfrm>
            <a:off x="2646301" y="5877272"/>
            <a:ext cx="3851398" cy="22820"/>
          </a:xfrm>
          <a:prstGeom prst="line">
            <a:avLst/>
          </a:prstGeom>
          <a:ln w="44450">
            <a:solidFill>
              <a:srgbClr val="00808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to 26"/>
          <p:cNvCxnSpPr>
            <a:stCxn id="8" idx="0"/>
            <a:endCxn id="11" idx="4"/>
          </p:cNvCxnSpPr>
          <p:nvPr/>
        </p:nvCxnSpPr>
        <p:spPr>
          <a:xfrm flipV="1">
            <a:off x="7695090" y="2648372"/>
            <a:ext cx="13854" cy="2387624"/>
          </a:xfrm>
          <a:prstGeom prst="line">
            <a:avLst/>
          </a:prstGeom>
          <a:ln w="44450">
            <a:solidFill>
              <a:srgbClr val="00808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tângulo 45"/>
          <p:cNvSpPr/>
          <p:nvPr/>
        </p:nvSpPr>
        <p:spPr>
          <a:xfrm>
            <a:off x="3090380" y="2643182"/>
            <a:ext cx="2955083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pt-BR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pt-B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Aprendizagem/Proposta Curricular</a:t>
            </a:r>
          </a:p>
        </p:txBody>
      </p:sp>
      <p:sp>
        <p:nvSpPr>
          <p:cNvPr id="51" name="Retângulo 50"/>
          <p:cNvSpPr/>
          <p:nvPr/>
        </p:nvSpPr>
        <p:spPr>
          <a:xfrm>
            <a:off x="215203" y="952836"/>
            <a:ext cx="2412581" cy="86177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/>
            <a:r>
              <a:rPr lang="pt-BR" sz="2500" b="1" dirty="0" smtClean="0"/>
              <a:t>Gestão Pedagógica</a:t>
            </a:r>
            <a:endParaRPr lang="pt-BR" sz="2500" b="1" dirty="0"/>
          </a:p>
        </p:txBody>
      </p:sp>
      <p:sp>
        <p:nvSpPr>
          <p:cNvPr id="52" name="Retângulo 51"/>
          <p:cNvSpPr/>
          <p:nvPr/>
        </p:nvSpPr>
        <p:spPr>
          <a:xfrm>
            <a:off x="6588224" y="1124744"/>
            <a:ext cx="2196752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500" b="1" dirty="0" smtClean="0"/>
              <a:t>Gestão Administrativa e Financeira</a:t>
            </a:r>
            <a:endParaRPr lang="pt-BR" sz="2500" b="1" dirty="0"/>
          </a:p>
        </p:txBody>
      </p:sp>
      <p:sp>
        <p:nvSpPr>
          <p:cNvPr id="53" name="Retângulo 52"/>
          <p:cNvSpPr/>
          <p:nvPr/>
        </p:nvSpPr>
        <p:spPr>
          <a:xfrm>
            <a:off x="6588224" y="5301208"/>
            <a:ext cx="226876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500" b="1" dirty="0" smtClean="0"/>
              <a:t>Gestão Democrática</a:t>
            </a:r>
            <a:endParaRPr lang="pt-BR" sz="2500" b="1" dirty="0"/>
          </a:p>
        </p:txBody>
      </p:sp>
      <p:sp>
        <p:nvSpPr>
          <p:cNvPr id="54" name="Retângulo 53"/>
          <p:cNvSpPr/>
          <p:nvPr/>
        </p:nvSpPr>
        <p:spPr>
          <a:xfrm>
            <a:off x="365636" y="5157192"/>
            <a:ext cx="208823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500" b="1" dirty="0" smtClean="0"/>
              <a:t>Indicadores Educacionais e a Gestão Escolar</a:t>
            </a:r>
            <a:endParaRPr lang="pt-BR" sz="2500" b="1" dirty="0"/>
          </a:p>
        </p:txBody>
      </p:sp>
    </p:spTree>
    <p:extLst>
      <p:ext uri="{BB962C8B-B14F-4D97-AF65-F5344CB8AC3E}">
        <p14:creationId xmlns:p14="http://schemas.microsoft.com/office/powerpoint/2010/main" xmlns="" val="2152906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827584" y="1268760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3" name="CaixaDeTexto 2"/>
          <p:cNvSpPr txBox="1"/>
          <p:nvPr/>
        </p:nvSpPr>
        <p:spPr>
          <a:xfrm>
            <a:off x="683568" y="1453426"/>
            <a:ext cx="7848872" cy="48505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pt-BR" sz="2800" dirty="0"/>
              <a:t>Nessa mesma direção Silva, 1993 chama atenção de que a preocupação com o conteúdo e a natureza do conhecimento veiculado pelas instituições volta com renovada e transformada ênfase. (análise de como o currículo constrói identidades e subjetividades)</a:t>
            </a:r>
          </a:p>
          <a:p>
            <a:pPr>
              <a:lnSpc>
                <a:spcPct val="80000"/>
              </a:lnSpc>
            </a:pPr>
            <a:endParaRPr lang="pt-BR" sz="2800" dirty="0"/>
          </a:p>
          <a:p>
            <a:pPr>
              <a:lnSpc>
                <a:spcPct val="80000"/>
              </a:lnSpc>
            </a:pPr>
            <a:r>
              <a:rPr lang="pt-BR" sz="2800" dirty="0"/>
              <a:t>Debate na ANPED.</a:t>
            </a:r>
          </a:p>
          <a:p>
            <a:pPr>
              <a:lnSpc>
                <a:spcPct val="80000"/>
              </a:lnSpc>
              <a:buFontTx/>
              <a:buNone/>
            </a:pPr>
            <a:endParaRPr lang="pt-BR" sz="2800" dirty="0"/>
          </a:p>
          <a:p>
            <a:pPr>
              <a:lnSpc>
                <a:spcPct val="80000"/>
              </a:lnSpc>
            </a:pPr>
            <a:r>
              <a:rPr lang="pt-BR" sz="2800" dirty="0"/>
              <a:t>Conhecimento construção social</a:t>
            </a:r>
          </a:p>
          <a:p>
            <a:pPr>
              <a:lnSpc>
                <a:spcPct val="80000"/>
              </a:lnSpc>
            </a:pPr>
            <a:endParaRPr lang="pt-BR" sz="2800" dirty="0"/>
          </a:p>
          <a:p>
            <a:pPr>
              <a:lnSpc>
                <a:spcPct val="80000"/>
              </a:lnSpc>
              <a:buFontTx/>
              <a:buNone/>
            </a:pPr>
            <a:r>
              <a:rPr lang="pt-BR" sz="2800" dirty="0"/>
              <a:t>O conhecimento passa a ser visto como algo a ser questionado, analisado, questionado e negociado.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BR" sz="2800" dirty="0"/>
              <a:t> 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3667674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395536" y="941643"/>
            <a:ext cx="8352927" cy="6038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pt-BR" sz="2800" dirty="0"/>
              <a:t>Como uma construção social. Produto da concordância e do consentimento de indivíduos que vivem determinadas relações sociais.</a:t>
            </a:r>
          </a:p>
          <a:p>
            <a:pPr algn="just">
              <a:lnSpc>
                <a:spcPct val="80000"/>
              </a:lnSpc>
            </a:pPr>
            <a:endParaRPr lang="pt-BR" sz="2800" dirty="0"/>
          </a:p>
          <a:p>
            <a:pPr algn="just">
              <a:lnSpc>
                <a:spcPct val="80000"/>
              </a:lnSpc>
            </a:pPr>
            <a:r>
              <a:rPr lang="pt-BR" sz="2800" dirty="0"/>
              <a:t>Significa dizer que o mundo em que vivemos é simbolicamente construído pela interação social, é altamente independente da cultura, contexto, costume e especificidade histórica.</a:t>
            </a:r>
          </a:p>
          <a:p>
            <a:pPr algn="just">
              <a:lnSpc>
                <a:spcPct val="80000"/>
              </a:lnSpc>
            </a:pPr>
            <a:endParaRPr lang="pt-BR" sz="2800" dirty="0"/>
          </a:p>
          <a:p>
            <a:pPr algn="just">
              <a:lnSpc>
                <a:spcPct val="80000"/>
              </a:lnSpc>
            </a:pPr>
            <a:r>
              <a:rPr lang="pt-BR" sz="2800" dirty="0"/>
              <a:t>Não há nenhum mundo ideal, autônomo ou primitivo no qual nossas construções sociais necessariamente correspondam: há sempre um campo referencial no qual os símbolos se situam e que influencia os significados produzidos</a:t>
            </a:r>
            <a:r>
              <a:rPr lang="pt-BR" sz="2800" dirty="0" smtClean="0"/>
              <a:t>.</a:t>
            </a:r>
            <a:endParaRPr lang="pt-BR" sz="2800" dirty="0"/>
          </a:p>
          <a:p>
            <a:pPr algn="just">
              <a:lnSpc>
                <a:spcPct val="80000"/>
              </a:lnSpc>
            </a:pPr>
            <a:endParaRPr lang="pt-BR" sz="2800" dirty="0"/>
          </a:p>
          <a:p>
            <a:pPr algn="just">
              <a:lnSpc>
                <a:spcPct val="80000"/>
              </a:lnSpc>
              <a:buFontTx/>
              <a:buNone/>
            </a:pPr>
            <a:r>
              <a:rPr lang="pt-BR" sz="2800" dirty="0"/>
              <a:t>Caminhos para a qualidade e relevância em Educação!!!!</a:t>
            </a:r>
          </a:p>
          <a:p>
            <a:pPr algn="just"/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xmlns="" val="4082383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755576" y="1268760"/>
            <a:ext cx="7560840" cy="556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90000"/>
              </a:lnSpc>
            </a:pPr>
            <a:r>
              <a:rPr lang="pt-BR" sz="2800" dirty="0"/>
              <a:t>Conteúdos relevantes aqueles que ajudam as pessoas a compreenderem seu papel na mudança da realidade onde vivem e que forneçam conhecimentos para a compreensão da realidade: Analisar a cultura em que vive e inserindo-a em contexto mais amplo e a participar deste processo, porém exige habilidades para se questionar e propor alternativas e isto envolve compreensão do problema</a:t>
            </a:r>
            <a:r>
              <a:rPr lang="pt-BR" sz="2800" dirty="0" smtClean="0"/>
              <a:t>.</a:t>
            </a:r>
          </a:p>
          <a:p>
            <a:pPr algn="just">
              <a:lnSpc>
                <a:spcPct val="90000"/>
              </a:lnSpc>
            </a:pPr>
            <a:endParaRPr lang="pt-BR" sz="2800" dirty="0"/>
          </a:p>
          <a:p>
            <a:pPr algn="just">
              <a:lnSpc>
                <a:spcPct val="90000"/>
              </a:lnSpc>
            </a:pPr>
            <a:endParaRPr lang="pt-BR" sz="2800" dirty="0"/>
          </a:p>
          <a:p>
            <a:pPr algn="just">
              <a:lnSpc>
                <a:spcPct val="90000"/>
              </a:lnSpc>
              <a:buFontTx/>
              <a:buNone/>
            </a:pPr>
            <a:r>
              <a:rPr lang="pt-BR" sz="2800" dirty="0"/>
              <a:t>   Desenvolvimento </a:t>
            </a:r>
            <a:r>
              <a:rPr lang="pt-BR" sz="2800" dirty="0" smtClean="0"/>
              <a:t>tecnológico, </a:t>
            </a:r>
            <a:r>
              <a:rPr lang="pt-BR" sz="2800" dirty="0"/>
              <a:t>multiculturalismo e transnacionalismo. </a:t>
            </a:r>
          </a:p>
          <a:p>
            <a:pPr algn="just"/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xmlns="" val="69046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683568" y="1196752"/>
            <a:ext cx="777686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800" dirty="0"/>
              <a:t>Conteúdos selecionados de modo a fortalecer autonomia dos grupos que estejam submetidos a qualquer forma de exploração.</a:t>
            </a:r>
          </a:p>
          <a:p>
            <a:pPr algn="just"/>
            <a:endParaRPr lang="pt-BR" sz="2800" dirty="0"/>
          </a:p>
          <a:p>
            <a:pPr algn="just"/>
            <a:r>
              <a:rPr lang="pt-BR" sz="2800" dirty="0"/>
              <a:t>Este processo envolve disputas, divergências, negociações, portanto nada técnico.</a:t>
            </a:r>
          </a:p>
          <a:p>
            <a:pPr algn="just"/>
            <a:endParaRPr lang="pt-BR" sz="2800" dirty="0"/>
          </a:p>
          <a:p>
            <a:pPr algn="just"/>
            <a:r>
              <a:rPr lang="pt-BR" sz="2800" dirty="0"/>
              <a:t>Por meio dele se adquire conhecimentos e habilidades, como: consciência, disposições e sensibilidades que forjam comportamentos e estruturam a personalidade</a:t>
            </a:r>
          </a:p>
        </p:txBody>
      </p:sp>
    </p:spTree>
    <p:extLst>
      <p:ext uri="{BB962C8B-B14F-4D97-AF65-F5344CB8AC3E}">
        <p14:creationId xmlns:p14="http://schemas.microsoft.com/office/powerpoint/2010/main" xmlns="" val="64418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971600" y="1196752"/>
            <a:ext cx="712879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None/>
            </a:pPr>
            <a:r>
              <a:rPr lang="pt-BR" sz="2800" dirty="0"/>
              <a:t>Os processos de organização e seleção de currículos envolve transformação dos </a:t>
            </a:r>
            <a:r>
              <a:rPr lang="pt-BR" sz="2800" dirty="0">
                <a:solidFill>
                  <a:schemeClr val="accent1"/>
                </a:solidFill>
              </a:rPr>
              <a:t>saberes sociais em saberes escolares.</a:t>
            </a:r>
          </a:p>
          <a:p>
            <a:pPr>
              <a:buFontTx/>
              <a:buNone/>
            </a:pPr>
            <a:endParaRPr lang="pt-BR" sz="2800" dirty="0" smtClean="0">
              <a:solidFill>
                <a:schemeClr val="accent1"/>
              </a:solidFill>
            </a:endParaRPr>
          </a:p>
          <a:p>
            <a:pPr>
              <a:buFontTx/>
              <a:buNone/>
            </a:pPr>
            <a:endParaRPr lang="pt-BR" sz="2800" dirty="0">
              <a:solidFill>
                <a:schemeClr val="accent1"/>
              </a:solidFill>
            </a:endParaRPr>
          </a:p>
          <a:p>
            <a:pPr>
              <a:buFontTx/>
              <a:buNone/>
            </a:pPr>
            <a:r>
              <a:rPr lang="pt-BR" sz="2800" dirty="0">
                <a:solidFill>
                  <a:schemeClr val="accent1"/>
                </a:solidFill>
              </a:rPr>
              <a:t>   As teorias de ensino e aprendizagem e a forma como a escola organiza o tempo e o espaço escolar são elementos estruturantes desse processo.</a:t>
            </a:r>
          </a:p>
          <a:p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xmlns="" val="2664168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0" y="2050519"/>
            <a:ext cx="4896544" cy="3237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endParaRPr lang="pt-BR" sz="2800" dirty="0" smtClean="0"/>
          </a:p>
          <a:p>
            <a:pPr>
              <a:lnSpc>
                <a:spcPct val="90000"/>
              </a:lnSpc>
            </a:pPr>
            <a:endParaRPr lang="pt-BR" sz="2800" dirty="0"/>
          </a:p>
          <a:p>
            <a:pPr>
              <a:lnSpc>
                <a:spcPct val="90000"/>
              </a:lnSpc>
            </a:pPr>
            <a:endParaRPr lang="pt-BR" sz="2800" dirty="0" smtClean="0"/>
          </a:p>
          <a:p>
            <a:pPr>
              <a:lnSpc>
                <a:spcPct val="90000"/>
              </a:lnSpc>
            </a:pPr>
            <a:endParaRPr lang="pt-BR" sz="2800" dirty="0"/>
          </a:p>
          <a:p>
            <a:pPr>
              <a:lnSpc>
                <a:spcPct val="90000"/>
              </a:lnSpc>
            </a:pPr>
            <a:endParaRPr lang="pt-BR" sz="2800" b="1" dirty="0"/>
          </a:p>
          <a:p>
            <a:pPr>
              <a:lnSpc>
                <a:spcPct val="90000"/>
              </a:lnSpc>
            </a:pPr>
            <a:r>
              <a:rPr lang="pt-BR" sz="2800" b="1" dirty="0"/>
              <a:t>O PROCESSO DEVE BUSCAR UM CURRÍCULO INTEGRADO!</a:t>
            </a:r>
          </a:p>
          <a:p>
            <a:endParaRPr lang="pt-BR" sz="2800" dirty="0"/>
          </a:p>
        </p:txBody>
      </p:sp>
      <p:pic>
        <p:nvPicPr>
          <p:cNvPr id="5" name="Picture 6" descr="MENINO GAVET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7999" y="908720"/>
            <a:ext cx="3382748" cy="5688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aixaDeTexto 5"/>
          <p:cNvSpPr txBox="1"/>
          <p:nvPr/>
        </p:nvSpPr>
        <p:spPr>
          <a:xfrm>
            <a:off x="395536" y="1340768"/>
            <a:ext cx="4536504" cy="129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pt-BR" sz="2800" b="1" dirty="0"/>
              <a:t>O QUE SE TEM A EVITAR?</a:t>
            </a:r>
          </a:p>
          <a:p>
            <a:pPr>
              <a:lnSpc>
                <a:spcPct val="90000"/>
              </a:lnSpc>
            </a:pPr>
            <a:endParaRPr lang="pt-BR" sz="2800" b="1" dirty="0"/>
          </a:p>
          <a:p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xmlns="" val="3760716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QUEBRA CABEÇ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722245" y="1196752"/>
            <a:ext cx="7632700" cy="532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70525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-35746" y="692696"/>
            <a:ext cx="9179745" cy="616530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76463" y="980728"/>
            <a:ext cx="4771801" cy="5305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aixaDeTexto 2"/>
          <p:cNvSpPr txBox="1"/>
          <p:nvPr/>
        </p:nvSpPr>
        <p:spPr>
          <a:xfrm>
            <a:off x="2319228" y="6542402"/>
            <a:ext cx="6768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/>
              <a:t>http://www.planetperplex.com/en/sandro_del_prete.html</a:t>
            </a:r>
          </a:p>
        </p:txBody>
      </p:sp>
    </p:spTree>
    <p:extLst>
      <p:ext uri="{BB962C8B-B14F-4D97-AF65-F5344CB8AC3E}">
        <p14:creationId xmlns:p14="http://schemas.microsoft.com/office/powerpoint/2010/main" xmlns="" val="3763540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365095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de cantos arredondados 1"/>
          <p:cNvSpPr/>
          <p:nvPr/>
        </p:nvSpPr>
        <p:spPr>
          <a:xfrm>
            <a:off x="101097" y="892717"/>
            <a:ext cx="8964488" cy="5544616"/>
          </a:xfrm>
          <a:prstGeom prst="roundRect">
            <a:avLst/>
          </a:prstGeom>
          <a:solidFill>
            <a:srgbClr val="33CC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CaixaDeTexto 2"/>
          <p:cNvSpPr txBox="1"/>
          <p:nvPr/>
        </p:nvSpPr>
        <p:spPr>
          <a:xfrm>
            <a:off x="837968" y="1285309"/>
            <a:ext cx="81026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chemeClr val="bg1"/>
                </a:solidFill>
              </a:rPr>
              <a:t>A dimensão pedagógica </a:t>
            </a:r>
            <a:r>
              <a:rPr lang="pt-BR" sz="2400" b="1" dirty="0" smtClean="0">
                <a:solidFill>
                  <a:schemeClr val="bg1"/>
                </a:solidFill>
              </a:rPr>
              <a:t>manifesta-se à medida que:</a:t>
            </a:r>
          </a:p>
          <a:p>
            <a:endParaRPr lang="pt-BR" sz="2400" b="1" dirty="0">
              <a:solidFill>
                <a:schemeClr val="bg1"/>
              </a:solidFill>
            </a:endParaRPr>
          </a:p>
        </p:txBody>
      </p:sp>
      <p:sp>
        <p:nvSpPr>
          <p:cNvPr id="4" name="Divisa 3"/>
          <p:cNvSpPr/>
          <p:nvPr/>
        </p:nvSpPr>
        <p:spPr>
          <a:xfrm>
            <a:off x="329167" y="1458492"/>
            <a:ext cx="484632" cy="242316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5" name="Estrela de 5 pontas 4"/>
          <p:cNvSpPr/>
          <p:nvPr/>
        </p:nvSpPr>
        <p:spPr>
          <a:xfrm>
            <a:off x="571483" y="2179856"/>
            <a:ext cx="458717" cy="585271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/>
          <p:cNvSpPr txBox="1"/>
          <p:nvPr/>
        </p:nvSpPr>
        <p:spPr>
          <a:xfrm>
            <a:off x="1136236" y="2187697"/>
            <a:ext cx="764393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b="1" dirty="0" smtClean="0">
                <a:solidFill>
                  <a:schemeClr val="bg1"/>
                </a:solidFill>
              </a:rPr>
              <a:t>A prática educativa trabalhar com a sua  função de contribuir para que cada um dos estudantes, amplie seu conhecimento e a capacidade de descobrir, criar, questionar, criticar e transformar a realidade,</a:t>
            </a:r>
          </a:p>
          <a:p>
            <a:pPr algn="just"/>
            <a:endParaRPr lang="pt-BR" b="1" dirty="0" smtClean="0">
              <a:solidFill>
                <a:schemeClr val="bg1"/>
              </a:solidFill>
            </a:endParaRPr>
          </a:p>
          <a:p>
            <a:endParaRPr lang="pt-BR" dirty="0"/>
          </a:p>
        </p:txBody>
      </p:sp>
      <p:sp>
        <p:nvSpPr>
          <p:cNvPr id="8" name="Estrela de 5 pontas 7"/>
          <p:cNvSpPr/>
          <p:nvPr/>
        </p:nvSpPr>
        <p:spPr>
          <a:xfrm>
            <a:off x="584440" y="3372389"/>
            <a:ext cx="458717" cy="585271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CaixaDeTexto 6"/>
          <p:cNvSpPr txBox="1"/>
          <p:nvPr/>
        </p:nvSpPr>
        <p:spPr>
          <a:xfrm>
            <a:off x="1136236" y="3464564"/>
            <a:ext cx="75402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>
                <a:solidFill>
                  <a:schemeClr val="bg1"/>
                </a:solidFill>
              </a:rPr>
              <a:t>amplie sua capacidade de viver, de se alegrar e de trabalhar com os </a:t>
            </a:r>
            <a:r>
              <a:rPr lang="pt-BR" sz="2000" b="1" dirty="0" smtClean="0">
                <a:solidFill>
                  <a:schemeClr val="bg1"/>
                </a:solidFill>
              </a:rPr>
              <a:t>outros, na </a:t>
            </a:r>
            <a:r>
              <a:rPr lang="pt-BR" sz="2000" b="1" dirty="0" err="1">
                <a:solidFill>
                  <a:schemeClr val="bg1"/>
                </a:solidFill>
              </a:rPr>
              <a:t>co-responsabilidade</a:t>
            </a:r>
            <a:r>
              <a:rPr lang="pt-BR" sz="2000" b="1" dirty="0">
                <a:solidFill>
                  <a:schemeClr val="bg1"/>
                </a:solidFill>
              </a:rPr>
              <a:t> sociopolítica e </a:t>
            </a:r>
            <a:r>
              <a:rPr lang="pt-BR" sz="2000" b="1" dirty="0" smtClean="0">
                <a:solidFill>
                  <a:schemeClr val="bg1"/>
                </a:solidFill>
              </a:rPr>
              <a:t>cidadã,</a:t>
            </a:r>
            <a:endParaRPr lang="pt-BR" sz="2000" b="1" dirty="0">
              <a:solidFill>
                <a:schemeClr val="bg1"/>
              </a:solidFill>
            </a:endParaRPr>
          </a:p>
        </p:txBody>
      </p:sp>
      <p:sp>
        <p:nvSpPr>
          <p:cNvPr id="10" name="Estrela de 5 pontas 9"/>
          <p:cNvSpPr/>
          <p:nvPr/>
        </p:nvSpPr>
        <p:spPr>
          <a:xfrm>
            <a:off x="608609" y="4509120"/>
            <a:ext cx="458717" cy="585271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CaixaDeTexto 8"/>
          <p:cNvSpPr txBox="1"/>
          <p:nvPr/>
        </p:nvSpPr>
        <p:spPr>
          <a:xfrm>
            <a:off x="1195430" y="4509120"/>
            <a:ext cx="7745189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>
                <a:solidFill>
                  <a:schemeClr val="bg1"/>
                </a:solidFill>
              </a:rPr>
              <a:t>torne maior sua sensibilidade para encontrar sentido na realidade, </a:t>
            </a:r>
            <a:r>
              <a:rPr lang="pt-BR" sz="2000" b="1" dirty="0" smtClean="0">
                <a:solidFill>
                  <a:schemeClr val="bg1"/>
                </a:solidFill>
              </a:rPr>
              <a:t>nas relações </a:t>
            </a:r>
            <a:r>
              <a:rPr lang="pt-BR" sz="2000" b="1" dirty="0">
                <a:solidFill>
                  <a:schemeClr val="bg1"/>
                </a:solidFill>
              </a:rPr>
              <a:t>e nas coisas, contribuindo para a construção de uma nova </a:t>
            </a:r>
            <a:r>
              <a:rPr lang="pt-BR" sz="2000" b="1" dirty="0" smtClean="0">
                <a:solidFill>
                  <a:schemeClr val="bg1"/>
                </a:solidFill>
              </a:rPr>
              <a:t>sociabilidade humana</a:t>
            </a:r>
            <a:r>
              <a:rPr lang="pt-BR" sz="2000" b="1" dirty="0">
                <a:solidFill>
                  <a:schemeClr val="bg1"/>
                </a:solidFill>
              </a:rPr>
              <a:t>, fundada em relações sociais de colaboração, </a:t>
            </a:r>
            <a:r>
              <a:rPr lang="pt-BR" sz="2000" b="1" dirty="0" err="1" smtClean="0">
                <a:solidFill>
                  <a:schemeClr val="bg1"/>
                </a:solidFill>
              </a:rPr>
              <a:t>co-responsabilidade</a:t>
            </a:r>
            <a:r>
              <a:rPr lang="pt-BR" sz="2000" b="1" dirty="0" smtClean="0">
                <a:solidFill>
                  <a:schemeClr val="bg1"/>
                </a:solidFill>
              </a:rPr>
              <a:t>  e </a:t>
            </a:r>
            <a:r>
              <a:rPr lang="pt-BR" sz="2000" b="1" dirty="0">
                <a:solidFill>
                  <a:schemeClr val="bg1"/>
                </a:solidFill>
              </a:rPr>
              <a:t>solidariedade.</a:t>
            </a:r>
          </a:p>
          <a:p>
            <a:r>
              <a:rPr lang="pt-BR" sz="2000" dirty="0">
                <a:solidFill>
                  <a:schemeClr val="bg1"/>
                </a:solidFill>
              </a:rPr>
              <a:t> 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490121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 animBg="1"/>
      <p:bldP spid="6" grpId="0"/>
      <p:bldP spid="8" grpId="0" animBg="1"/>
      <p:bldP spid="7" grpId="0"/>
      <p:bldP spid="10" grpId="0" animBg="1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o explicativo em seta para baixo 11"/>
          <p:cNvSpPr/>
          <p:nvPr/>
        </p:nvSpPr>
        <p:spPr>
          <a:xfrm>
            <a:off x="1471557" y="908720"/>
            <a:ext cx="5760640" cy="1274440"/>
          </a:xfrm>
          <a:prstGeom prst="downArrowCallout">
            <a:avLst/>
          </a:prstGeom>
          <a:solidFill>
            <a:srgbClr val="0080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dirty="0" smtClean="0"/>
              <a:t>Gestão Pedagógica</a:t>
            </a:r>
            <a:endParaRPr lang="pt-BR" sz="3200" dirty="0"/>
          </a:p>
        </p:txBody>
      </p:sp>
      <p:sp>
        <p:nvSpPr>
          <p:cNvPr id="13" name="Triângulo isósceles 12"/>
          <p:cNvSpPr/>
          <p:nvPr/>
        </p:nvSpPr>
        <p:spPr>
          <a:xfrm>
            <a:off x="1547663" y="2183160"/>
            <a:ext cx="5608427" cy="3600400"/>
          </a:xfrm>
          <a:prstGeom prst="triangle">
            <a:avLst/>
          </a:prstGeom>
          <a:solidFill>
            <a:srgbClr val="0080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CaixaDeTexto 13"/>
          <p:cNvSpPr txBox="1"/>
          <p:nvPr/>
        </p:nvSpPr>
        <p:spPr>
          <a:xfrm>
            <a:off x="3707904" y="3645024"/>
            <a:ext cx="14401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 smtClean="0">
                <a:solidFill>
                  <a:schemeClr val="bg1"/>
                </a:solidFill>
              </a:rPr>
              <a:t>Trabalho da Escola como um todo!</a:t>
            </a:r>
            <a:endParaRPr lang="pt-BR" sz="2000" b="1" dirty="0">
              <a:solidFill>
                <a:schemeClr val="bg1"/>
              </a:solidFill>
            </a:endParaRPr>
          </a:p>
        </p:txBody>
      </p:sp>
      <p:sp>
        <p:nvSpPr>
          <p:cNvPr id="17" name="Retângulo de cantos arredondados 16"/>
          <p:cNvSpPr/>
          <p:nvPr/>
        </p:nvSpPr>
        <p:spPr>
          <a:xfrm>
            <a:off x="2555776" y="4581128"/>
            <a:ext cx="1296144" cy="1058416"/>
          </a:xfrm>
          <a:prstGeom prst="roundRect">
            <a:avLst/>
          </a:prstGeom>
          <a:solidFill>
            <a:srgbClr val="33CC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bg1"/>
                </a:solidFill>
              </a:rPr>
              <a:t>Finalidade</a:t>
            </a: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19" name="Retângulo de cantos arredondados 18"/>
          <p:cNvSpPr/>
          <p:nvPr/>
        </p:nvSpPr>
        <p:spPr>
          <a:xfrm>
            <a:off x="4983912" y="4671516"/>
            <a:ext cx="1296144" cy="1058416"/>
          </a:xfrm>
          <a:prstGeom prst="roundRect">
            <a:avLst/>
          </a:prstGeom>
          <a:solidFill>
            <a:srgbClr val="85D1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bg1"/>
                </a:solidFill>
              </a:rPr>
              <a:t>Atividade</a:t>
            </a: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21" name="Seta em curva para a direita 20"/>
          <p:cNvSpPr/>
          <p:nvPr/>
        </p:nvSpPr>
        <p:spPr>
          <a:xfrm>
            <a:off x="323528" y="3036948"/>
            <a:ext cx="731520" cy="1216152"/>
          </a:xfrm>
          <a:prstGeom prst="curvedRightArrow">
            <a:avLst/>
          </a:prstGeom>
          <a:solidFill>
            <a:srgbClr val="85D1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22" name="Retângulo 21"/>
          <p:cNvSpPr/>
          <p:nvPr/>
        </p:nvSpPr>
        <p:spPr>
          <a:xfrm>
            <a:off x="1055048" y="2839340"/>
            <a:ext cx="1407016" cy="914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4" name="CaixaDeTexto 23"/>
          <p:cNvSpPr txBox="1"/>
          <p:nvPr/>
        </p:nvSpPr>
        <p:spPr>
          <a:xfrm>
            <a:off x="1187624" y="2839340"/>
            <a:ext cx="1274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chemeClr val="accent4">
                    <a:lumMod val="75000"/>
                  </a:schemeClr>
                </a:solidFill>
              </a:rPr>
              <a:t>Formas de Gestão</a:t>
            </a:r>
            <a:endParaRPr lang="pt-BR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6" name="Retângulo 25"/>
          <p:cNvSpPr/>
          <p:nvPr/>
        </p:nvSpPr>
        <p:spPr>
          <a:xfrm>
            <a:off x="6280056" y="2651291"/>
            <a:ext cx="1407016" cy="914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8" name="Seta em curva para a esquerda 27"/>
          <p:cNvSpPr/>
          <p:nvPr/>
        </p:nvSpPr>
        <p:spPr>
          <a:xfrm>
            <a:off x="7687072" y="3162505"/>
            <a:ext cx="731520" cy="121615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29" name="CaixaDeTexto 28"/>
          <p:cNvSpPr txBox="1"/>
          <p:nvPr/>
        </p:nvSpPr>
        <p:spPr>
          <a:xfrm>
            <a:off x="6280056" y="2723473"/>
            <a:ext cx="1290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 smtClean="0">
                <a:solidFill>
                  <a:schemeClr val="accent4">
                    <a:lumMod val="75000"/>
                  </a:schemeClr>
                </a:solidFill>
              </a:rPr>
              <a:t>Abordagem Curricular</a:t>
            </a:r>
            <a:endParaRPr lang="pt-BR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3" name="Texto explicativo em seta para cima 32"/>
          <p:cNvSpPr/>
          <p:nvPr/>
        </p:nvSpPr>
        <p:spPr>
          <a:xfrm>
            <a:off x="899592" y="5742684"/>
            <a:ext cx="7363544" cy="957808"/>
          </a:xfrm>
          <a:prstGeom prst="upArrowCallou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4" name="CaixaDeTexto 33"/>
          <p:cNvSpPr txBox="1"/>
          <p:nvPr/>
        </p:nvSpPr>
        <p:spPr>
          <a:xfrm>
            <a:off x="1739192" y="6215135"/>
            <a:ext cx="56084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 smtClean="0">
                <a:solidFill>
                  <a:schemeClr val="tx2">
                    <a:lumMod val="75000"/>
                  </a:schemeClr>
                </a:solidFill>
              </a:rPr>
              <a:t>Relação Escola e Família</a:t>
            </a:r>
            <a:endParaRPr lang="pt-BR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0" name="Seta em curva para cima 39"/>
          <p:cNvSpPr/>
          <p:nvPr/>
        </p:nvSpPr>
        <p:spPr>
          <a:xfrm rot="16711733">
            <a:off x="7426747" y="5638749"/>
            <a:ext cx="1140156" cy="837467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41" name="Seta em curva para cima 40"/>
          <p:cNvSpPr/>
          <p:nvPr/>
        </p:nvSpPr>
        <p:spPr>
          <a:xfrm rot="16711733" flipV="1">
            <a:off x="329513" y="5501910"/>
            <a:ext cx="1140156" cy="616626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9793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7" grpId="0" animBg="1"/>
      <p:bldP spid="19" grpId="0" animBg="1"/>
      <p:bldP spid="21" grpId="0" animBg="1"/>
      <p:bldP spid="22" grpId="0" animBg="1"/>
      <p:bldP spid="24" grpId="0"/>
      <p:bldP spid="26" grpId="0" animBg="1"/>
      <p:bldP spid="28" grpId="0" animBg="1"/>
      <p:bldP spid="29" grpId="0"/>
      <p:bldP spid="33" grpId="0" animBg="1"/>
      <p:bldP spid="34" grpId="0"/>
      <p:bldP spid="40" grpId="0" animBg="1"/>
      <p:bldP spid="41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378759" y="1863408"/>
            <a:ext cx="2425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.</a:t>
            </a:r>
            <a:endParaRPr lang="pt-BR" dirty="0"/>
          </a:p>
        </p:txBody>
      </p:sp>
      <p:sp>
        <p:nvSpPr>
          <p:cNvPr id="13" name="Ondulado 12"/>
          <p:cNvSpPr/>
          <p:nvPr/>
        </p:nvSpPr>
        <p:spPr>
          <a:xfrm>
            <a:off x="1547665" y="2048074"/>
            <a:ext cx="6336704" cy="3685182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4" name="CaixaDeTexto 13"/>
          <p:cNvSpPr txBox="1"/>
          <p:nvPr/>
        </p:nvSpPr>
        <p:spPr>
          <a:xfrm>
            <a:off x="2195736" y="3013502"/>
            <a:ext cx="5400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FUNÇÃO SOCIAL DA ESCOLA</a:t>
            </a:r>
          </a:p>
          <a:p>
            <a:pPr algn="ctr"/>
            <a:endParaRPr lang="pt-BR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algn="ctr"/>
            <a:endParaRPr lang="pt-BR" b="1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algn="ctr"/>
            <a:r>
              <a:rPr lang="pt-B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Oportunizar a apropriação e elaboração dos conceitos científicos, como  meio de exercício da cidadania</a:t>
            </a:r>
          </a:p>
          <a:p>
            <a:endParaRPr lang="pt-B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4916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691680" y="1196752"/>
            <a:ext cx="6192688" cy="64807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dirty="0" smtClean="0"/>
              <a:t>Proposta  Curricular de Santa Catarina</a:t>
            </a:r>
            <a:endParaRPr lang="pt-BR" sz="24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2051720" y="3140968"/>
            <a:ext cx="4752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chemeClr val="bg1"/>
                </a:solidFill>
              </a:rPr>
              <a:t>Abordagem Concreta e Multidimensional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558129" y="2060848"/>
            <a:ext cx="74888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                               </a:t>
            </a:r>
          </a:p>
          <a:p>
            <a:r>
              <a:rPr lang="pt-BR" sz="2400" dirty="0">
                <a:solidFill>
                  <a:schemeClr val="tx2"/>
                </a:solidFill>
              </a:rPr>
              <a:t> </a:t>
            </a:r>
            <a:r>
              <a:rPr lang="pt-BR" sz="2400" dirty="0" smtClean="0">
                <a:solidFill>
                  <a:schemeClr val="tx2"/>
                </a:solidFill>
              </a:rPr>
              <a:t>                      Abordagem </a:t>
            </a:r>
            <a:r>
              <a:rPr lang="pt-BR" sz="2400" dirty="0">
                <a:solidFill>
                  <a:schemeClr val="tx2"/>
                </a:solidFill>
              </a:rPr>
              <a:t>Concreta e Multidimensional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535245" y="3171746"/>
            <a:ext cx="74528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 smtClean="0">
                <a:solidFill>
                  <a:schemeClr val="accent1"/>
                </a:solidFill>
              </a:rPr>
              <a:t>        CONCRETA                                                          MULTIDIMENSIONAL</a:t>
            </a:r>
            <a:endParaRPr lang="pt-BR" sz="2000" b="1" dirty="0">
              <a:solidFill>
                <a:schemeClr val="accent1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558129" y="3861048"/>
            <a:ext cx="80648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None/>
            </a:pPr>
            <a:r>
              <a:rPr lang="pt-BR" b="1" dirty="0">
                <a:solidFill>
                  <a:schemeClr val="tx2"/>
                </a:solidFill>
              </a:rPr>
              <a:t>Contribuição dos seres                         </a:t>
            </a:r>
            <a:r>
              <a:rPr lang="pt-BR" b="1" dirty="0" smtClean="0">
                <a:solidFill>
                  <a:schemeClr val="tx2"/>
                </a:solidFill>
              </a:rPr>
              <a:t>                    </a:t>
            </a:r>
            <a:r>
              <a:rPr lang="pt-BR" b="1" dirty="0">
                <a:solidFill>
                  <a:schemeClr val="tx2"/>
                </a:solidFill>
              </a:rPr>
              <a:t>Trabalha o sujeito em seus</a:t>
            </a:r>
          </a:p>
          <a:p>
            <a:pPr>
              <a:buFontTx/>
              <a:buNone/>
            </a:pPr>
            <a:r>
              <a:rPr lang="pt-BR" b="1" dirty="0">
                <a:solidFill>
                  <a:schemeClr val="tx2"/>
                </a:solidFill>
              </a:rPr>
              <a:t>Humanos nas relações                          </a:t>
            </a:r>
            <a:r>
              <a:rPr lang="pt-BR" b="1" dirty="0" smtClean="0">
                <a:solidFill>
                  <a:schemeClr val="tx2"/>
                </a:solidFill>
              </a:rPr>
              <a:t>                   </a:t>
            </a:r>
            <a:r>
              <a:rPr lang="pt-BR" b="1" dirty="0" err="1">
                <a:solidFill>
                  <a:schemeClr val="tx2"/>
                </a:solidFill>
              </a:rPr>
              <a:t>multideterminantes</a:t>
            </a:r>
            <a:r>
              <a:rPr lang="pt-BR" b="1" dirty="0">
                <a:solidFill>
                  <a:schemeClr val="tx2"/>
                </a:solidFill>
              </a:rPr>
              <a:t>. Não existe</a:t>
            </a:r>
          </a:p>
          <a:p>
            <a:pPr>
              <a:buFontTx/>
              <a:buNone/>
            </a:pPr>
            <a:r>
              <a:rPr lang="pt-BR" b="1" dirty="0">
                <a:solidFill>
                  <a:schemeClr val="tx2"/>
                </a:solidFill>
              </a:rPr>
              <a:t>Estabelecidas entre:                               </a:t>
            </a:r>
            <a:r>
              <a:rPr lang="pt-BR" b="1" dirty="0" smtClean="0">
                <a:solidFill>
                  <a:schemeClr val="tx2"/>
                </a:solidFill>
              </a:rPr>
              <a:t>                  </a:t>
            </a:r>
            <a:r>
              <a:rPr lang="pt-BR" b="1" dirty="0">
                <a:solidFill>
                  <a:schemeClr val="tx2"/>
                </a:solidFill>
              </a:rPr>
              <a:t>uma </a:t>
            </a:r>
            <a:r>
              <a:rPr lang="pt-BR" b="1" dirty="0" smtClean="0">
                <a:solidFill>
                  <a:schemeClr val="tx2"/>
                </a:solidFill>
              </a:rPr>
              <a:t>instância </a:t>
            </a:r>
            <a:r>
              <a:rPr lang="pt-BR" b="1" dirty="0">
                <a:solidFill>
                  <a:schemeClr val="tx2"/>
                </a:solidFill>
              </a:rPr>
              <a:t>que se sobreponha</a:t>
            </a:r>
          </a:p>
          <a:p>
            <a:pPr>
              <a:buFontTx/>
              <a:buNone/>
            </a:pPr>
            <a:r>
              <a:rPr lang="pt-BR" b="1" dirty="0">
                <a:solidFill>
                  <a:schemeClr val="tx2"/>
                </a:solidFill>
              </a:rPr>
              <a:t> S  </a:t>
            </a:r>
            <a:r>
              <a:rPr lang="pt-BR" b="1" dirty="0">
                <a:solidFill>
                  <a:schemeClr val="tx2"/>
                </a:solidFill>
                <a:cs typeface="Times New Roman" pitchFamily="18" charset="0"/>
              </a:rPr>
              <a:t>↔ N                                                  </a:t>
            </a:r>
            <a:r>
              <a:rPr lang="pt-BR" b="1" dirty="0" smtClean="0">
                <a:solidFill>
                  <a:schemeClr val="tx2"/>
                </a:solidFill>
                <a:cs typeface="Times New Roman" pitchFamily="18" charset="0"/>
              </a:rPr>
              <a:t>                     </a:t>
            </a:r>
            <a:r>
              <a:rPr lang="pt-BR" b="1" dirty="0">
                <a:solidFill>
                  <a:schemeClr val="tx2"/>
                </a:solidFill>
                <a:cs typeface="Times New Roman" pitchFamily="18" charset="0"/>
              </a:rPr>
              <a:t>a outra, todas se relacionam:</a:t>
            </a:r>
          </a:p>
          <a:p>
            <a:pPr>
              <a:buFontTx/>
              <a:buNone/>
            </a:pPr>
            <a:r>
              <a:rPr lang="pt-BR" b="1" dirty="0">
                <a:solidFill>
                  <a:schemeClr val="tx2"/>
                </a:solidFill>
                <a:cs typeface="Times New Roman" pitchFamily="18" charset="0"/>
              </a:rPr>
              <a:t> N ↔ S</a:t>
            </a:r>
          </a:p>
          <a:p>
            <a:pPr>
              <a:buFontTx/>
              <a:buNone/>
            </a:pPr>
            <a:r>
              <a:rPr lang="pt-BR" b="1" dirty="0">
                <a:solidFill>
                  <a:schemeClr val="tx2"/>
                </a:solidFill>
                <a:cs typeface="Times New Roman" pitchFamily="18" charset="0"/>
              </a:rPr>
              <a:t>Transformações compreendendo           </a:t>
            </a:r>
            <a:r>
              <a:rPr lang="pt-BR" b="1" dirty="0" smtClean="0">
                <a:solidFill>
                  <a:schemeClr val="tx2"/>
                </a:solidFill>
                <a:cs typeface="Times New Roman" pitchFamily="18" charset="0"/>
              </a:rPr>
              <a:t>                 </a:t>
            </a:r>
            <a:r>
              <a:rPr lang="pt-BR" b="1" dirty="0">
                <a:solidFill>
                  <a:schemeClr val="tx2"/>
                </a:solidFill>
                <a:cs typeface="Times New Roman" pitchFamily="18" charset="0"/>
              </a:rPr>
              <a:t>Sujeito: Físico, Emocional,</a:t>
            </a:r>
          </a:p>
          <a:p>
            <a:pPr>
              <a:buFontTx/>
              <a:buNone/>
            </a:pPr>
            <a:r>
              <a:rPr lang="pt-BR" b="1" dirty="0">
                <a:solidFill>
                  <a:schemeClr val="tx2"/>
                </a:solidFill>
                <a:cs typeface="Times New Roman" pitchFamily="18" charset="0"/>
              </a:rPr>
              <a:t>Questões de classes:                              </a:t>
            </a:r>
            <a:r>
              <a:rPr lang="pt-BR" b="1" dirty="0" smtClean="0">
                <a:solidFill>
                  <a:schemeClr val="tx2"/>
                </a:solidFill>
                <a:cs typeface="Times New Roman" pitchFamily="18" charset="0"/>
              </a:rPr>
              <a:t>                                  </a:t>
            </a:r>
            <a:r>
              <a:rPr lang="pt-BR" b="1" dirty="0">
                <a:solidFill>
                  <a:schemeClr val="tx2"/>
                </a:solidFill>
                <a:cs typeface="Times New Roman" pitchFamily="18" charset="0"/>
              </a:rPr>
              <a:t>Intelectual e Social.</a:t>
            </a:r>
          </a:p>
          <a:p>
            <a:pPr>
              <a:buFontTx/>
              <a:buNone/>
            </a:pPr>
            <a:r>
              <a:rPr lang="pt-BR" b="1" dirty="0" smtClean="0">
                <a:solidFill>
                  <a:schemeClr val="tx2"/>
                </a:solidFill>
                <a:cs typeface="Times New Roman" pitchFamily="18" charset="0"/>
              </a:rPr>
              <a:t>Questões de Gênero e Etnia.</a:t>
            </a:r>
            <a:endParaRPr lang="pt-BR" b="1" dirty="0">
              <a:solidFill>
                <a:schemeClr val="tx2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2778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755576" y="1844824"/>
            <a:ext cx="741682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000" b="1" dirty="0">
                <a:solidFill>
                  <a:schemeClr val="accent1">
                    <a:lumMod val="75000"/>
                  </a:schemeClr>
                </a:solidFill>
              </a:rPr>
              <a:t>“Uma teoria nunca se pode aplicar diretamente a uma práxis; uma teoria não é um método ou uma técnica. Uma teoria é igual a uma possibilidade, uma forma de ver e olhar. O meu critério principal a respeito é o seguinte: como e em qual forma uma teoria me ajuda a desenvolver as minhas experiências no processo de resolver um problema. Uma teoria nunca resolve um problema, só eu resolvo um problema. O mecanismo de resolver um problema é uma mistura entre as minhas experiências e os conceitos teóricos” (</a:t>
            </a:r>
            <a:r>
              <a:rPr lang="pt-BR" sz="2000" b="1" dirty="0" err="1" smtClean="0">
                <a:solidFill>
                  <a:schemeClr val="accent1">
                    <a:lumMod val="75000"/>
                  </a:schemeClr>
                </a:solidFill>
              </a:rPr>
              <a:t>Fichtner</a:t>
            </a:r>
            <a:r>
              <a:rPr lang="pt-BR" sz="2000" b="1" dirty="0" smtClean="0">
                <a:solidFill>
                  <a:schemeClr val="accent1">
                    <a:lumMod val="75000"/>
                  </a:schemeClr>
                </a:solidFill>
              </a:rPr>
              <a:t>, 1998, Anais do Congresso Internacional de </a:t>
            </a:r>
            <a:r>
              <a:rPr lang="pt-BR" sz="2000" b="1" dirty="0" err="1" smtClean="0">
                <a:solidFill>
                  <a:schemeClr val="accent1">
                    <a:lumMod val="75000"/>
                  </a:schemeClr>
                </a:solidFill>
              </a:rPr>
              <a:t>sc</a:t>
            </a:r>
            <a:r>
              <a:rPr lang="pt-BR" sz="2000" b="1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  <a:endParaRPr lang="pt-BR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just"/>
            <a:endParaRPr lang="pt-BR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37262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1066800" y="3048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pPr algn="ctr"/>
            <a:r>
              <a:rPr lang="pt-BR" sz="4000" b="1" dirty="0">
                <a:solidFill>
                  <a:schemeClr val="tx2"/>
                </a:solidFill>
              </a:rPr>
              <a:t>FUNDAMENTOS PEDAGÓGICOS</a:t>
            </a:r>
          </a:p>
        </p:txBody>
      </p:sp>
      <p:sp>
        <p:nvSpPr>
          <p:cNvPr id="19" name="Text Box 3"/>
          <p:cNvSpPr txBox="1">
            <a:spLocks noChangeArrowheads="1"/>
          </p:cNvSpPr>
          <p:nvPr/>
        </p:nvSpPr>
        <p:spPr bwMode="auto">
          <a:xfrm>
            <a:off x="457200" y="2214563"/>
            <a:ext cx="3429000" cy="101566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kumimoji="1" lang="pt-BR" b="1" dirty="0">
                <a:solidFill>
                  <a:schemeClr val="accent1"/>
                </a:solidFill>
                <a:latin typeface="+mn-lt"/>
              </a:rPr>
              <a:t>Para a perspectiva histórico-cultural de aprendizagem, aprender não é</a:t>
            </a:r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4800600" y="1676400"/>
            <a:ext cx="289560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pt-BR" dirty="0">
                <a:solidFill>
                  <a:schemeClr val="tx2"/>
                </a:solidFill>
                <a:latin typeface="+mn-lt"/>
              </a:rPr>
              <a:t>assimilar conceitos prontos.</a:t>
            </a: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4800600" y="2625725"/>
            <a:ext cx="3962400" cy="101566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kumimoji="1" lang="pt-BR" dirty="0">
                <a:solidFill>
                  <a:schemeClr val="tx2"/>
                </a:solidFill>
                <a:latin typeface="+mn-lt"/>
              </a:rPr>
              <a:t>construir conceitos autonomamente, a partir de si mesmo.</a:t>
            </a: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457200" y="4424363"/>
            <a:ext cx="914400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pt-BR" dirty="0">
                <a:solidFill>
                  <a:schemeClr val="tx2"/>
                </a:solidFill>
                <a:latin typeface="+mn-lt"/>
              </a:rPr>
              <a:t>Mas é</a:t>
            </a:r>
          </a:p>
        </p:txBody>
      </p: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1828800" y="3811588"/>
            <a:ext cx="6934200" cy="193899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kumimoji="1" lang="pt-BR" dirty="0">
                <a:solidFill>
                  <a:schemeClr val="tx2"/>
                </a:solidFill>
              </a:rPr>
              <a:t>apropriar-se dos conceitos do outro, do meio social, através de um processo que implica, simultaneamente, sua elaboração e reelaboração em diálogo com o já sabido. </a:t>
            </a:r>
          </a:p>
          <a:p>
            <a:pPr algn="just" eaLnBrk="1" hangingPunct="1">
              <a:spcBef>
                <a:spcPct val="50000"/>
              </a:spcBef>
            </a:pPr>
            <a:r>
              <a:rPr kumimoji="1" lang="pt-BR" dirty="0">
                <a:solidFill>
                  <a:schemeClr val="tx2"/>
                </a:solidFill>
              </a:rPr>
              <a:t>um processo eminentemente ativo.</a:t>
            </a:r>
          </a:p>
          <a:p>
            <a:pPr algn="just" eaLnBrk="1" hangingPunct="1">
              <a:spcBef>
                <a:spcPct val="50000"/>
              </a:spcBef>
            </a:pPr>
            <a:r>
              <a:rPr kumimoji="1" lang="pt-BR" dirty="0">
                <a:solidFill>
                  <a:schemeClr val="tx2"/>
                </a:solidFill>
              </a:rPr>
              <a:t>trabalho.</a:t>
            </a:r>
          </a:p>
        </p:txBody>
      </p:sp>
      <p:sp>
        <p:nvSpPr>
          <p:cNvPr id="24" name="Line 8"/>
          <p:cNvSpPr>
            <a:spLocks noChangeShapeType="1"/>
          </p:cNvSpPr>
          <p:nvPr/>
        </p:nvSpPr>
        <p:spPr bwMode="auto">
          <a:xfrm flipV="1">
            <a:off x="3886200" y="1905000"/>
            <a:ext cx="762000" cy="4572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pt-BR"/>
          </a:p>
        </p:txBody>
      </p:sp>
      <p:sp>
        <p:nvSpPr>
          <p:cNvPr id="25" name="Line 9"/>
          <p:cNvSpPr>
            <a:spLocks noChangeShapeType="1"/>
          </p:cNvSpPr>
          <p:nvPr/>
        </p:nvSpPr>
        <p:spPr bwMode="auto">
          <a:xfrm>
            <a:off x="3886200" y="2362200"/>
            <a:ext cx="762000" cy="3048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pt-BR"/>
          </a:p>
        </p:txBody>
      </p:sp>
      <p:sp>
        <p:nvSpPr>
          <p:cNvPr id="26" name="Line 10"/>
          <p:cNvSpPr>
            <a:spLocks noChangeShapeType="1"/>
          </p:cNvSpPr>
          <p:nvPr/>
        </p:nvSpPr>
        <p:spPr bwMode="auto">
          <a:xfrm>
            <a:off x="1295400" y="46482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pt-BR"/>
          </a:p>
        </p:txBody>
      </p:sp>
      <p:sp>
        <p:nvSpPr>
          <p:cNvPr id="27" name="CaixaDeTexto 26"/>
          <p:cNvSpPr txBox="1"/>
          <p:nvPr/>
        </p:nvSpPr>
        <p:spPr>
          <a:xfrm>
            <a:off x="6444208" y="6021288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 smtClean="0"/>
              <a:t>                Estrutura de apresentação:</a:t>
            </a:r>
          </a:p>
          <a:p>
            <a:r>
              <a:rPr lang="pt-BR" sz="1200" b="1" dirty="0" smtClean="0"/>
              <a:t>                 Profº Paulo Hentz</a:t>
            </a:r>
            <a:endParaRPr lang="pt-BR" sz="1200" b="1" dirty="0"/>
          </a:p>
        </p:txBody>
      </p:sp>
    </p:spTree>
    <p:extLst>
      <p:ext uri="{BB962C8B-B14F-4D97-AF65-F5344CB8AC3E}">
        <p14:creationId xmlns:p14="http://schemas.microsoft.com/office/powerpoint/2010/main" xmlns="" val="2346554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 autoUpdateAnimBg="0"/>
      <p:bldP spid="19" grpId="0" animBg="1" autoUpdateAnimBg="0"/>
      <p:bldP spid="20" grpId="0" animBg="1" autoUpdateAnimBg="0"/>
      <p:bldP spid="21" grpId="0" animBg="1" autoUpdateAnimBg="0"/>
      <p:bldP spid="22" grpId="0" animBg="1" autoUpdateAnimBg="0"/>
      <p:bldP spid="23" grpId="0" animBg="1" autoUpdateAnimBg="0"/>
      <p:bldP spid="24" grpId="0" animBg="1"/>
      <p:bldP spid="25" grpId="0" animBg="1"/>
      <p:bldP spid="2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838200" y="47625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pPr algn="ctr"/>
            <a:r>
              <a:rPr lang="pt-BR" sz="3800" b="1" dirty="0">
                <a:solidFill>
                  <a:schemeClr val="tx2"/>
                </a:solidFill>
              </a:rPr>
              <a:t>DETALHANDO...</a:t>
            </a: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381000" y="1905000"/>
            <a:ext cx="8534400" cy="105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kumimoji="1" lang="pt-BR" sz="1800" dirty="0"/>
              <a:t>O </a:t>
            </a:r>
            <a:r>
              <a:rPr kumimoji="1" lang="pt-BR" sz="1800" b="1" dirty="0"/>
              <a:t>sujeito</a:t>
            </a:r>
            <a:r>
              <a:rPr kumimoji="1" lang="pt-BR" sz="1800" dirty="0"/>
              <a:t> da aprendizagem é um sujeito </a:t>
            </a:r>
            <a:r>
              <a:rPr kumimoji="1" lang="pt-BR" sz="1800" b="1" dirty="0"/>
              <a:t>ativo</a:t>
            </a:r>
            <a:r>
              <a:rPr kumimoji="1" lang="pt-BR" sz="1800" dirty="0"/>
              <a:t>.</a:t>
            </a:r>
          </a:p>
          <a:p>
            <a:pPr algn="just" eaLnBrk="1" hangingPunct="1">
              <a:spcBef>
                <a:spcPct val="50000"/>
              </a:spcBef>
            </a:pPr>
            <a:r>
              <a:rPr kumimoji="1" lang="pt-BR" sz="1800" dirty="0"/>
              <a:t>Sua atividade de aprendizagem (apropriação/elaboração de conceitos) se dá a partir dos seguintes princípios: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304800" y="2981325"/>
            <a:ext cx="7924800" cy="325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AutoNum type="arabicPeriod"/>
            </a:pPr>
            <a:r>
              <a:rPr kumimoji="1" lang="pt-BR" sz="1800"/>
              <a:t>Consegue se </a:t>
            </a:r>
            <a:r>
              <a:rPr kumimoji="1" lang="pt-BR" sz="1800" b="1"/>
              <a:t>apropriar</a:t>
            </a:r>
            <a:r>
              <a:rPr kumimoji="1" lang="pt-BR" sz="1800"/>
              <a:t> do </a:t>
            </a:r>
            <a:r>
              <a:rPr kumimoji="1" lang="pt-BR" sz="1800" b="1"/>
              <a:t>novo</a:t>
            </a:r>
            <a:r>
              <a:rPr kumimoji="1" lang="pt-BR" sz="1800"/>
              <a:t> a </a:t>
            </a:r>
            <a:r>
              <a:rPr kumimoji="1" lang="pt-BR" sz="1800" b="1"/>
              <a:t>partir do sabido</a:t>
            </a:r>
            <a:r>
              <a:rPr kumimoji="1" lang="pt-BR" sz="1800"/>
              <a:t> (não consegue dialogar com o novo se o mesmo estiver situado fora do alcance das conexões possíveis com o sabido).</a:t>
            </a:r>
          </a:p>
          <a:p>
            <a:pPr algn="just" eaLnBrk="1" hangingPunct="1">
              <a:spcBef>
                <a:spcPct val="50000"/>
              </a:spcBef>
              <a:buFontTx/>
              <a:buAutoNum type="arabicPeriod"/>
            </a:pPr>
            <a:r>
              <a:rPr kumimoji="1" lang="pt-BR" sz="1800" b="1"/>
              <a:t>Traz o novo para o contexto do sabido</a:t>
            </a:r>
            <a:r>
              <a:rPr kumimoji="1" lang="pt-BR" sz="1800"/>
              <a:t>, mergulha-o no sabido e lhe </a:t>
            </a:r>
            <a:r>
              <a:rPr kumimoji="1" lang="pt-BR" sz="1800" b="1"/>
              <a:t>dá um sentido pessoal</a:t>
            </a:r>
            <a:r>
              <a:rPr kumimoji="1" lang="pt-BR" sz="1800"/>
              <a:t>, a partir do sabido (</a:t>
            </a:r>
            <a:r>
              <a:rPr kumimoji="1" lang="pt-BR" sz="1800" b="1"/>
              <a:t>não o assimila tal qual é</a:t>
            </a:r>
            <a:r>
              <a:rPr kumimoji="1" lang="pt-BR" sz="1800"/>
              <a:t>; modifica-o para compreendê-lo a partir do que já sabe). </a:t>
            </a:r>
          </a:p>
          <a:p>
            <a:pPr algn="just" eaLnBrk="1" hangingPunct="1">
              <a:spcBef>
                <a:spcPct val="50000"/>
              </a:spcBef>
              <a:buFontTx/>
              <a:buAutoNum type="arabicPeriod"/>
            </a:pPr>
            <a:r>
              <a:rPr kumimoji="1" lang="pt-BR" sz="1800"/>
              <a:t>Quando consegue atribuir um sentido pessoal consegue elaborar um </a:t>
            </a:r>
            <a:r>
              <a:rPr kumimoji="1" lang="pt-BR" sz="1800" b="1"/>
              <a:t>conceito</a:t>
            </a:r>
            <a:r>
              <a:rPr kumimoji="1" lang="pt-BR" sz="1800"/>
              <a:t>, embora nem sempre seja o conceito universalmente aceito.</a:t>
            </a:r>
          </a:p>
          <a:p>
            <a:pPr algn="just" eaLnBrk="1" hangingPunct="1">
              <a:spcBef>
                <a:spcPct val="50000"/>
              </a:spcBef>
              <a:buFontTx/>
              <a:buAutoNum type="arabicPeriod"/>
            </a:pPr>
            <a:r>
              <a:rPr kumimoji="1" lang="pt-BR" sz="1800" b="1"/>
              <a:t>No diálogo com os outros sujeitos</a:t>
            </a:r>
            <a:r>
              <a:rPr kumimoji="1" lang="pt-BR" sz="1800"/>
              <a:t>, modifica o sentido pessoal atribuído ao novo, podendo alcançar o significado (o conceito universalmente aceito).</a:t>
            </a:r>
            <a:endParaRPr kumimoji="1" lang="pt-BR" sz="2400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8458200" y="3048000"/>
            <a:ext cx="381000" cy="30226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pt-BR" sz="2400" dirty="0"/>
              <a:t>TRABALHO</a:t>
            </a:r>
          </a:p>
        </p:txBody>
      </p:sp>
      <p:sp>
        <p:nvSpPr>
          <p:cNvPr id="10" name="CaixaDeTexto 9"/>
          <p:cNvSpPr txBox="1"/>
          <p:nvPr/>
        </p:nvSpPr>
        <p:spPr>
          <a:xfrm>
            <a:off x="7668344" y="6234113"/>
            <a:ext cx="1475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 smtClean="0"/>
              <a:t>Estrutura de apresentação:</a:t>
            </a:r>
          </a:p>
          <a:p>
            <a:r>
              <a:rPr lang="pt-BR" sz="1200" b="1" dirty="0" smtClean="0"/>
              <a:t>Profº Paulo Hentz</a:t>
            </a:r>
            <a:endParaRPr lang="pt-BR" sz="1200" b="1" dirty="0"/>
          </a:p>
        </p:txBody>
      </p:sp>
    </p:spTree>
    <p:extLst>
      <p:ext uri="{BB962C8B-B14F-4D97-AF65-F5344CB8AC3E}">
        <p14:creationId xmlns:p14="http://schemas.microsoft.com/office/powerpoint/2010/main" xmlns="" val="2942338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utoUpdateAnimBg="0"/>
      <p:bldP spid="3" grpId="0" build="p" autoUpdateAnimBg="0"/>
      <p:bldP spid="4" grpId="0" build="p" autoUpdateAnimBg="0"/>
      <p:bldP spid="5" grpId="0" build="p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467544" y="1700808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hlinkClick r:id="rId2"/>
              </a:rPr>
              <a:t>http://</a:t>
            </a:r>
            <a:r>
              <a:rPr lang="pt-BR" dirty="0" smtClean="0">
                <a:hlinkClick r:id="rId2"/>
              </a:rPr>
              <a:t>www.pindoramafilmes.com.br/tv/adolescentes</a:t>
            </a:r>
            <a:r>
              <a:rPr lang="pt-BR" dirty="0" smtClean="0"/>
              <a:t> 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3270177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852539" y="1052736"/>
            <a:ext cx="748883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000" b="1" dirty="0">
                <a:solidFill>
                  <a:schemeClr val="tx2"/>
                </a:solidFill>
                <a:latin typeface="Arial" charset="0"/>
              </a:rPr>
              <a:t>Atitudes congruentes como: escutar o aluno; permitir que ele apresente seu ponto de vista e o defenda; ouvir a história de sua vida; não obrigá-lo a falar ou escrever a respeito de um tema que ele não domina; não impor modelos rígidos para realização de tarefas; aceitar interpretações ou leituras adequadas, mesmo que não previstas nos manuais; permitir que ele </a:t>
            </a:r>
            <a:r>
              <a:rPr lang="pt-BR" sz="2000" b="1" u="sng" dirty="0">
                <a:solidFill>
                  <a:schemeClr val="tx2"/>
                </a:solidFill>
                <a:latin typeface="Arial" charset="0"/>
              </a:rPr>
              <a:t>se</a:t>
            </a:r>
            <a:r>
              <a:rPr lang="pt-BR" sz="2000" b="1" dirty="0">
                <a:solidFill>
                  <a:schemeClr val="tx2"/>
                </a:solidFill>
                <a:latin typeface="Arial" charset="0"/>
              </a:rPr>
              <a:t> leia e </a:t>
            </a:r>
            <a:r>
              <a:rPr lang="pt-BR" sz="2000" b="1" u="sng" dirty="0">
                <a:solidFill>
                  <a:schemeClr val="tx2"/>
                </a:solidFill>
                <a:latin typeface="Arial" charset="0"/>
              </a:rPr>
              <a:t>se</a:t>
            </a:r>
            <a:r>
              <a:rPr lang="pt-BR" sz="2000" b="1" dirty="0">
                <a:solidFill>
                  <a:schemeClr val="tx2"/>
                </a:solidFill>
                <a:latin typeface="Arial" charset="0"/>
              </a:rPr>
              <a:t> corrija quando necessário, e quantas vezes necessário; realizar tarefas coletivas; equilibrar as tarefas escritas com outras tantas de caráter oral; apresentar problemas para que a resposta seja buscada como desafio; permitir que o aluno compare, contraste, generalize, particularize, descubra semelhanças e diferenças através de sua própria atividade mental; permitir que ele crie, enfim - e criar é ser também um pouco professor. O professor que só ensina em breve se sentirá tão estacionado como alguém que simplesmente deu férias ao pensamento. (FURLANETTO, p.7,1995)</a:t>
            </a:r>
          </a:p>
        </p:txBody>
      </p:sp>
    </p:spTree>
    <p:extLst>
      <p:ext uri="{BB962C8B-B14F-4D97-AF65-F5344CB8AC3E}">
        <p14:creationId xmlns:p14="http://schemas.microsoft.com/office/powerpoint/2010/main" xmlns="" val="719099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/>
          <p:cNvSpPr txBox="1"/>
          <p:nvPr/>
        </p:nvSpPr>
        <p:spPr>
          <a:xfrm>
            <a:off x="-25868" y="692696"/>
            <a:ext cx="9169867" cy="616530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9" name="CaixaDeTexto 8"/>
          <p:cNvSpPr txBox="1"/>
          <p:nvPr/>
        </p:nvSpPr>
        <p:spPr>
          <a:xfrm>
            <a:off x="1475656" y="2276872"/>
            <a:ext cx="7560840" cy="267765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BR" sz="2400" b="1" dirty="0"/>
              <a:t>Mudaram as estações, nada </a:t>
            </a:r>
            <a:r>
              <a:rPr lang="pt-BR" sz="2400" b="1" dirty="0" smtClean="0"/>
              <a:t>mudou </a:t>
            </a:r>
          </a:p>
          <a:p>
            <a:r>
              <a:rPr lang="pt-BR" sz="2400" b="1" dirty="0" smtClean="0"/>
              <a:t>Mas </a:t>
            </a:r>
            <a:r>
              <a:rPr lang="pt-BR" sz="2400" b="1" dirty="0"/>
              <a:t>eu sei que alguma coisa </a:t>
            </a:r>
            <a:r>
              <a:rPr lang="pt-BR" sz="2400" b="1" dirty="0" smtClean="0"/>
              <a:t>aconteceu</a:t>
            </a:r>
          </a:p>
          <a:p>
            <a:r>
              <a:rPr lang="pt-BR" sz="2400" b="1" dirty="0" smtClean="0"/>
              <a:t> Está </a:t>
            </a:r>
            <a:r>
              <a:rPr lang="pt-BR" sz="2400" b="1" dirty="0"/>
              <a:t>tudo tão diferente</a:t>
            </a:r>
            <a:r>
              <a:rPr lang="pt-BR" sz="2400" b="1" dirty="0" smtClean="0"/>
              <a:t>...</a:t>
            </a:r>
          </a:p>
          <a:p>
            <a:r>
              <a:rPr lang="pt-BR" sz="2400" b="1" dirty="0" smtClean="0"/>
              <a:t>Se </a:t>
            </a:r>
            <a:r>
              <a:rPr lang="pt-BR" sz="2400" b="1" dirty="0"/>
              <a:t>lembra </a:t>
            </a:r>
            <a:r>
              <a:rPr lang="pt-BR" sz="2400" b="1" dirty="0" smtClean="0"/>
              <a:t>quando a </a:t>
            </a:r>
            <a:r>
              <a:rPr lang="pt-BR" sz="2400" b="1" dirty="0"/>
              <a:t>gente chegou um dia a </a:t>
            </a:r>
            <a:r>
              <a:rPr lang="pt-BR" sz="2400" b="1" dirty="0" smtClean="0"/>
              <a:t>acreditar</a:t>
            </a:r>
          </a:p>
          <a:p>
            <a:r>
              <a:rPr lang="pt-BR" sz="2400" b="1" dirty="0" smtClean="0"/>
              <a:t> Que </a:t>
            </a:r>
            <a:r>
              <a:rPr lang="pt-BR" sz="2400" b="1" dirty="0"/>
              <a:t>tudo era pra sempre, sem saber que o </a:t>
            </a:r>
            <a:r>
              <a:rPr lang="pt-BR" sz="2400" b="1" dirty="0" smtClean="0"/>
              <a:t>sempre</a:t>
            </a:r>
          </a:p>
          <a:p>
            <a:r>
              <a:rPr lang="pt-BR" sz="2400" b="1" dirty="0" smtClean="0"/>
              <a:t>Sempre </a:t>
            </a:r>
            <a:r>
              <a:rPr lang="pt-BR" sz="2400" b="1" dirty="0"/>
              <a:t>acaba... </a:t>
            </a:r>
            <a:endParaRPr lang="pt-BR" sz="2400" b="1" dirty="0" smtClean="0"/>
          </a:p>
          <a:p>
            <a:r>
              <a:rPr lang="pt-BR" sz="2400" b="1" dirty="0" smtClean="0"/>
              <a:t> </a:t>
            </a:r>
            <a:r>
              <a:rPr lang="pt-BR" sz="2400" b="1" dirty="0"/>
              <a:t>(Renato Russo, De volta pra </a:t>
            </a:r>
            <a:r>
              <a:rPr lang="pt-BR" sz="2400" b="1" dirty="0" smtClean="0"/>
              <a:t>casa)</a:t>
            </a:r>
            <a:endParaRPr lang="pt-BR" sz="2400" b="1" dirty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6871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32032" y="1196752"/>
            <a:ext cx="8749480" cy="535531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/>
          </a:p>
        </p:txBody>
      </p:sp>
      <p:sp>
        <p:nvSpPr>
          <p:cNvPr id="3" name="CaixaDeTexto 2"/>
          <p:cNvSpPr txBox="1"/>
          <p:nvPr/>
        </p:nvSpPr>
        <p:spPr>
          <a:xfrm>
            <a:off x="1691680" y="1196752"/>
            <a:ext cx="43204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BR" b="1" dirty="0" smtClean="0"/>
              <a:t>O que você entende por currículo escolar?</a:t>
            </a:r>
            <a:endParaRPr lang="pt-BR" b="1" dirty="0"/>
          </a:p>
        </p:txBody>
      </p:sp>
      <p:pic>
        <p:nvPicPr>
          <p:cNvPr id="4" name="Picture 4" descr="caminho%5B1%5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72816"/>
            <a:ext cx="4035962" cy="4536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ixaDeTexto 4"/>
          <p:cNvSpPr txBox="1"/>
          <p:nvPr/>
        </p:nvSpPr>
        <p:spPr>
          <a:xfrm>
            <a:off x="5508104" y="2348880"/>
            <a:ext cx="3024336" cy="35394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pt-BR" sz="28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ETIMOLOGIA</a:t>
            </a:r>
          </a:p>
          <a:p>
            <a:pPr>
              <a:defRPr/>
            </a:pPr>
            <a:endParaRPr lang="pt-BR" sz="28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pt-BR" sz="28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Latim:</a:t>
            </a:r>
            <a:r>
              <a:rPr lang="pt-BR" sz="2800" b="1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curriculum:  </a:t>
            </a:r>
          </a:p>
          <a:p>
            <a:pPr>
              <a:defRPr/>
            </a:pPr>
            <a:r>
              <a:rPr lang="pt-BR" sz="28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curso, </a:t>
            </a:r>
          </a:p>
          <a:p>
            <a:pPr>
              <a:defRPr/>
            </a:pPr>
            <a:r>
              <a:rPr lang="pt-BR" sz="28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percurso, </a:t>
            </a:r>
          </a:p>
          <a:p>
            <a:pPr>
              <a:defRPr/>
            </a:pPr>
            <a:r>
              <a:rPr lang="pt-BR" sz="28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ato de correr </a:t>
            </a:r>
          </a:p>
          <a:p>
            <a:pPr>
              <a:defRPr/>
            </a:pPr>
            <a:r>
              <a:rPr lang="pt-BR" sz="28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tudo o que ocorre durante o percurso</a:t>
            </a:r>
          </a:p>
        </p:txBody>
      </p:sp>
    </p:spTree>
    <p:extLst>
      <p:ext uri="{BB962C8B-B14F-4D97-AF65-F5344CB8AC3E}">
        <p14:creationId xmlns:p14="http://schemas.microsoft.com/office/powerpoint/2010/main" xmlns="" val="141485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0" y="664008"/>
            <a:ext cx="9144000" cy="59093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/>
          </a:p>
        </p:txBody>
      </p:sp>
      <p:sp>
        <p:nvSpPr>
          <p:cNvPr id="10" name="CaixaDeTexto 9"/>
          <p:cNvSpPr txBox="1"/>
          <p:nvPr/>
        </p:nvSpPr>
        <p:spPr>
          <a:xfrm>
            <a:off x="827584" y="980728"/>
            <a:ext cx="6912768" cy="50167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pt-BR" sz="3200" dirty="0">
                <a:solidFill>
                  <a:schemeClr val="accent2"/>
                </a:solidFill>
              </a:rPr>
              <a:t> </a:t>
            </a:r>
            <a:r>
              <a:rPr lang="pt-BR" sz="3200" dirty="0"/>
              <a:t>Se entendia currículo como se encontra no dicionário;</a:t>
            </a:r>
          </a:p>
          <a:p>
            <a:pPr algn="ctr">
              <a:lnSpc>
                <a:spcPct val="90000"/>
              </a:lnSpc>
            </a:pPr>
            <a:endParaRPr lang="pt-BR" sz="3200" dirty="0"/>
          </a:p>
          <a:p>
            <a:pPr algn="ctr">
              <a:lnSpc>
                <a:spcPct val="90000"/>
              </a:lnSpc>
            </a:pPr>
            <a:r>
              <a:rPr lang="pt-BR" sz="3200" dirty="0"/>
              <a:t>Uma concepção meramente técnica, voltada para questões relativas a procedimentos, métodos e técnicas.</a:t>
            </a:r>
          </a:p>
          <a:p>
            <a:pPr algn="ctr">
              <a:lnSpc>
                <a:spcPct val="90000"/>
              </a:lnSpc>
            </a:pPr>
            <a:endParaRPr lang="pt-BR" sz="3200" dirty="0"/>
          </a:p>
          <a:p>
            <a:pPr algn="ctr">
              <a:lnSpc>
                <a:spcPct val="90000"/>
              </a:lnSpc>
            </a:pPr>
            <a:r>
              <a:rPr lang="pt-BR" sz="3200" dirty="0">
                <a:solidFill>
                  <a:schemeClr val="tx2"/>
                </a:solidFill>
              </a:rPr>
              <a:t>Este entendimento foi hegemônico por muito tempo. </a:t>
            </a:r>
            <a:r>
              <a:rPr lang="pt-BR" sz="3200" dirty="0"/>
              <a:t>(começo de estudos-  Michael Apple)</a:t>
            </a:r>
          </a:p>
          <a:p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xmlns="" val="3492087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7504" y="1124744"/>
            <a:ext cx="8712968" cy="480131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FontTx/>
              <a:buNone/>
            </a:pPr>
            <a:endParaRPr lang="pt-BR" dirty="0" smtClean="0"/>
          </a:p>
          <a:p>
            <a:pPr>
              <a:buFontTx/>
              <a:buNone/>
            </a:pPr>
            <a:endParaRPr lang="pt-BR" dirty="0"/>
          </a:p>
          <a:p>
            <a:pPr>
              <a:buFontTx/>
              <a:buNone/>
            </a:pPr>
            <a:endParaRPr lang="pt-BR" dirty="0" smtClean="0"/>
          </a:p>
          <a:p>
            <a:pPr>
              <a:buFontTx/>
              <a:buNone/>
            </a:pPr>
            <a:endParaRPr lang="pt-BR" dirty="0"/>
          </a:p>
          <a:p>
            <a:pPr>
              <a:buFontTx/>
              <a:buNone/>
            </a:pPr>
            <a:endParaRPr lang="pt-BR" dirty="0" smtClean="0"/>
          </a:p>
          <a:p>
            <a:pPr>
              <a:buFontTx/>
              <a:buNone/>
            </a:pPr>
            <a:endParaRPr lang="pt-BR" dirty="0"/>
          </a:p>
          <a:p>
            <a:pPr>
              <a:buFontTx/>
              <a:buNone/>
            </a:pPr>
            <a:endParaRPr lang="pt-BR" dirty="0" smtClean="0"/>
          </a:p>
          <a:p>
            <a:pPr>
              <a:buFontTx/>
              <a:buNone/>
            </a:pPr>
            <a:endParaRPr lang="pt-BR" dirty="0"/>
          </a:p>
          <a:p>
            <a:pPr>
              <a:buFontTx/>
              <a:buNone/>
            </a:pPr>
            <a:endParaRPr lang="pt-BR" dirty="0" smtClean="0"/>
          </a:p>
          <a:p>
            <a:pPr>
              <a:buFontTx/>
              <a:buNone/>
            </a:pPr>
            <a:endParaRPr lang="pt-BR" dirty="0"/>
          </a:p>
          <a:p>
            <a:pPr>
              <a:buFontTx/>
              <a:buNone/>
            </a:pPr>
            <a:endParaRPr lang="pt-BR" dirty="0" smtClean="0"/>
          </a:p>
          <a:p>
            <a:pPr>
              <a:buFontTx/>
              <a:buNone/>
            </a:pPr>
            <a:endParaRPr lang="pt-BR" dirty="0"/>
          </a:p>
          <a:p>
            <a:pPr>
              <a:buFontTx/>
              <a:buNone/>
            </a:pPr>
            <a:endParaRPr lang="pt-BR" dirty="0" smtClean="0"/>
          </a:p>
          <a:p>
            <a:pPr>
              <a:buFontTx/>
              <a:buNone/>
            </a:pPr>
            <a:endParaRPr lang="pt-BR" dirty="0"/>
          </a:p>
          <a:p>
            <a:pPr>
              <a:buFontTx/>
              <a:buNone/>
            </a:pPr>
            <a:endParaRPr lang="pt-BR" dirty="0" smtClean="0"/>
          </a:p>
          <a:p>
            <a:pPr>
              <a:buFontTx/>
              <a:buNone/>
            </a:pPr>
            <a:endParaRPr lang="pt-BR" dirty="0"/>
          </a:p>
          <a:p>
            <a:endParaRPr lang="pt-BR" dirty="0"/>
          </a:p>
        </p:txBody>
      </p:sp>
      <p:sp>
        <p:nvSpPr>
          <p:cNvPr id="3" name="CaixaDeTexto 2"/>
          <p:cNvSpPr txBox="1"/>
          <p:nvPr/>
        </p:nvSpPr>
        <p:spPr>
          <a:xfrm>
            <a:off x="957041" y="1052736"/>
            <a:ext cx="6984776" cy="55092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FontTx/>
              <a:buNone/>
            </a:pPr>
            <a:r>
              <a:rPr lang="pt-BR" sz="3200" dirty="0"/>
              <a:t>Origem: História da educação </a:t>
            </a:r>
            <a:r>
              <a:rPr lang="pt-BR" sz="3200" dirty="0">
                <a:cs typeface="Times New Roman" pitchFamily="18" charset="0"/>
              </a:rPr>
              <a:t>→</a:t>
            </a:r>
            <a:r>
              <a:rPr lang="pt-BR" sz="3200" dirty="0"/>
              <a:t> Sempre que existiu a educação havia um </a:t>
            </a:r>
            <a:r>
              <a:rPr lang="pt-BR" sz="3200" dirty="0" smtClean="0"/>
              <a:t>conhecimento</a:t>
            </a:r>
          </a:p>
          <a:p>
            <a:pPr>
              <a:buFontTx/>
              <a:buNone/>
            </a:pPr>
            <a:endParaRPr lang="pt-BR" sz="3200" dirty="0"/>
          </a:p>
          <a:p>
            <a:pPr>
              <a:buFontTx/>
              <a:buNone/>
            </a:pPr>
            <a:r>
              <a:rPr lang="pt-BR" sz="3200" dirty="0"/>
              <a:t>Durante a história vamos encontrar diferentes conceitos de  currículo. </a:t>
            </a:r>
          </a:p>
          <a:p>
            <a:pPr>
              <a:buFontTx/>
              <a:buNone/>
            </a:pPr>
            <a:endParaRPr lang="pt-BR" sz="3200" dirty="0"/>
          </a:p>
          <a:p>
            <a:pPr>
              <a:buFontTx/>
              <a:buNone/>
            </a:pPr>
            <a:r>
              <a:rPr lang="pt-BR" sz="3200" dirty="0"/>
              <a:t>Termo Polissêmico. ( Depende da concepção). </a:t>
            </a:r>
          </a:p>
          <a:p>
            <a:pPr>
              <a:buFontTx/>
              <a:buNone/>
            </a:pPr>
            <a:endParaRPr lang="pt-BR" sz="3200" dirty="0"/>
          </a:p>
          <a:p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xmlns="" val="1207522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2051720" y="2204864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dirty="0">
                <a:hlinkClick r:id="rId2"/>
              </a:rPr>
              <a:t>http://www.youtube.com/watch?v=_</a:t>
            </a:r>
            <a:r>
              <a:rPr lang="pt-BR" dirty="0" smtClean="0">
                <a:hlinkClick r:id="rId2"/>
              </a:rPr>
              <a:t>p01d_mr5nE&amp;feature=player_detailpage#t=10</a:t>
            </a:r>
            <a:r>
              <a:rPr lang="pt-BR" dirty="0" smtClean="0"/>
              <a:t>  </a:t>
            </a:r>
          </a:p>
          <a:p>
            <a:endParaRPr lang="pt-BR" dirty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r>
              <a:rPr lang="pt-BR" dirty="0">
                <a:hlinkClick r:id="rId3"/>
              </a:rPr>
              <a:t>http://</a:t>
            </a:r>
            <a:r>
              <a:rPr lang="pt-BR" dirty="0" smtClean="0">
                <a:hlinkClick r:id="rId3"/>
              </a:rPr>
              <a:t>www.youtube.com/watch?v=FCVbuWk7NwY&amp;feature=player_detailpage#t=18</a:t>
            </a:r>
            <a:r>
              <a:rPr lang="pt-BR" dirty="0" smtClean="0"/>
              <a:t> 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201626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467544" y="1628800"/>
            <a:ext cx="806489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800" dirty="0"/>
              <a:t>Até mais ou menos os anos 60 as diferentes propostas enfrentavam questões que partiam das orientações dominantes que privilegiavam elementos como a eficiência e a racionalidade técnica, científica, em nome da minimização de custos e maximização de resultados. Predominava a </a:t>
            </a:r>
            <a:r>
              <a:rPr lang="pt-BR" sz="2800" dirty="0" smtClean="0"/>
              <a:t>ideia </a:t>
            </a:r>
            <a:r>
              <a:rPr lang="pt-BR" sz="2800" dirty="0"/>
              <a:t>de um planejamento rigoroso, baseado em teorias científicas sobre o processo de ensino e aprendizagem.</a:t>
            </a:r>
          </a:p>
          <a:p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xmlns="" val="1398989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683568" y="811275"/>
            <a:ext cx="7416824" cy="615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Concepções de currículo: Currículo como </a:t>
            </a:r>
            <a:r>
              <a:rPr lang="pt-B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fato</a:t>
            </a:r>
          </a:p>
          <a:p>
            <a:pPr marL="533400" indent="-533400">
              <a:lnSpc>
                <a:spcPct val="90000"/>
              </a:lnSpc>
            </a:pPr>
            <a:endParaRPr lang="pt-BR" sz="2400" dirty="0" smtClean="0"/>
          </a:p>
          <a:p>
            <a:pPr marL="533400" indent="-533400">
              <a:lnSpc>
                <a:spcPct val="90000"/>
              </a:lnSpc>
            </a:pPr>
            <a:r>
              <a:rPr lang="pt-BR" sz="2800" dirty="0" smtClean="0"/>
              <a:t>Transmissão </a:t>
            </a:r>
            <a:r>
              <a:rPr lang="pt-BR" sz="2800" dirty="0"/>
              <a:t>cultural de valores e habilidades;</a:t>
            </a:r>
          </a:p>
          <a:p>
            <a:pPr marL="533400" indent="-533400">
              <a:lnSpc>
                <a:spcPct val="90000"/>
              </a:lnSpc>
            </a:pPr>
            <a:endParaRPr lang="pt-BR" sz="2800" dirty="0"/>
          </a:p>
          <a:p>
            <a:pPr marL="533400" indent="-533400">
              <a:lnSpc>
                <a:spcPct val="90000"/>
              </a:lnSpc>
            </a:pPr>
            <a:r>
              <a:rPr lang="pt-BR" sz="2800" dirty="0"/>
              <a:t>Abstração do conhecimento produzido por outros;</a:t>
            </a:r>
          </a:p>
          <a:p>
            <a:pPr marL="533400" indent="-533400">
              <a:lnSpc>
                <a:spcPct val="90000"/>
              </a:lnSpc>
            </a:pPr>
            <a:endParaRPr lang="pt-BR" sz="2800" dirty="0"/>
          </a:p>
          <a:p>
            <a:pPr marL="533400" indent="-533400">
              <a:lnSpc>
                <a:spcPct val="90000"/>
              </a:lnSpc>
            </a:pPr>
            <a:r>
              <a:rPr lang="pt-BR" sz="2800" dirty="0"/>
              <a:t>Conhecimentos, objetivos, externos ao aluno;</a:t>
            </a:r>
          </a:p>
          <a:p>
            <a:pPr marL="533400" indent="-533400">
              <a:lnSpc>
                <a:spcPct val="90000"/>
              </a:lnSpc>
            </a:pPr>
            <a:endParaRPr lang="pt-BR" sz="2800" dirty="0"/>
          </a:p>
          <a:p>
            <a:pPr marL="533400" indent="-533400">
              <a:lnSpc>
                <a:spcPct val="90000"/>
              </a:lnSpc>
            </a:pPr>
            <a:r>
              <a:rPr lang="pt-BR" sz="2800" dirty="0"/>
              <a:t>Professor como transmissor do conhecimento;</a:t>
            </a:r>
          </a:p>
          <a:p>
            <a:pPr marL="533400" indent="-533400">
              <a:lnSpc>
                <a:spcPct val="90000"/>
              </a:lnSpc>
            </a:pPr>
            <a:endParaRPr lang="pt-BR" sz="2800" dirty="0"/>
          </a:p>
          <a:p>
            <a:pPr marL="533400" indent="-533400">
              <a:lnSpc>
                <a:spcPct val="90000"/>
              </a:lnSpc>
            </a:pPr>
            <a:r>
              <a:rPr lang="pt-BR" sz="2800" dirty="0"/>
              <a:t>Supervalorização da disciplina.</a:t>
            </a:r>
          </a:p>
          <a:p>
            <a:pPr marL="533400" indent="-533400">
              <a:lnSpc>
                <a:spcPct val="90000"/>
              </a:lnSpc>
            </a:pPr>
            <a:r>
              <a:rPr lang="pt-BR" sz="2800" dirty="0"/>
              <a:t>  </a:t>
            </a:r>
          </a:p>
          <a:p>
            <a:pPr marL="533400" indent="-533400">
              <a:lnSpc>
                <a:spcPct val="90000"/>
              </a:lnSpc>
            </a:pPr>
            <a:r>
              <a:rPr lang="pt-BR" sz="2400" dirty="0"/>
              <a:t>        </a:t>
            </a:r>
            <a:endParaRPr lang="pt-BR" sz="2400" dirty="0" smtClean="0"/>
          </a:p>
          <a:p>
            <a:pPr marL="533400" indent="-533400">
              <a:lnSpc>
                <a:spcPct val="90000"/>
              </a:lnSpc>
            </a:pPr>
            <a:r>
              <a:rPr lang="pt-BR" sz="2400" dirty="0"/>
              <a:t> </a:t>
            </a:r>
            <a:r>
              <a:rPr lang="pt-BR" sz="2400" dirty="0" smtClean="0"/>
              <a:t>               </a:t>
            </a:r>
            <a:r>
              <a:rPr lang="pt-BR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IMPOSSÍVEL DE SER TRANSFORMADO</a:t>
            </a:r>
            <a:r>
              <a:rPr lang="pt-BR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</a:t>
            </a:r>
          </a:p>
          <a:p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xmlns="" val="3115505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1269</TotalTime>
  <Words>1954</Words>
  <Application>Microsoft Office PowerPoint</Application>
  <PresentationFormat>Apresentação na tela (4:3)</PresentationFormat>
  <Paragraphs>272</Paragraphs>
  <Slides>37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37</vt:i4>
      </vt:variant>
    </vt:vector>
  </HeadingPairs>
  <TitlesOfParts>
    <vt:vector size="38" baseType="lpstr">
      <vt:lpstr>Tema do Office</vt:lpstr>
      <vt:lpstr>O Diretor na Gestão do Cotidiano Escolar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 Diretor na gestão do cotidiano escolar</dc:title>
  <dc:creator>Maristelee</dc:creator>
  <cp:lastModifiedBy>maristela</cp:lastModifiedBy>
  <cp:revision>88</cp:revision>
  <dcterms:created xsi:type="dcterms:W3CDTF">2013-10-04T12:48:04Z</dcterms:created>
  <dcterms:modified xsi:type="dcterms:W3CDTF">2013-11-19T20:07:45Z</dcterms:modified>
</cp:coreProperties>
</file>